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585" r:id="rId3"/>
    <p:sldId id="506" r:id="rId4"/>
    <p:sldId id="546" r:id="rId5"/>
    <p:sldId id="547" r:id="rId6"/>
    <p:sldId id="548" r:id="rId7"/>
    <p:sldId id="549" r:id="rId8"/>
    <p:sldId id="550" r:id="rId9"/>
    <p:sldId id="551" r:id="rId10"/>
    <p:sldId id="552" r:id="rId11"/>
    <p:sldId id="553" r:id="rId12"/>
    <p:sldId id="555" r:id="rId13"/>
    <p:sldId id="556" r:id="rId14"/>
    <p:sldId id="557" r:id="rId15"/>
    <p:sldId id="558" r:id="rId16"/>
    <p:sldId id="590" r:id="rId17"/>
    <p:sldId id="588" r:id="rId18"/>
    <p:sldId id="589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5CBF741-F067-4772-A84B-53C403D1FDC8}">
          <p14:sldIdLst>
            <p14:sldId id="585"/>
            <p14:sldId id="506"/>
          </p14:sldIdLst>
        </p14:section>
        <p14:section name="Visual Studio Debugger" id="{1FD982BA-BA66-413A-B19C-7ABC740ECC7E}">
          <p14:sldIdLst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5"/>
            <p14:sldId id="556"/>
            <p14:sldId id="557"/>
            <p14:sldId id="558"/>
          </p14:sldIdLst>
        </p14:section>
        <p14:section name="Заключение" id="{33606290-FCDE-4E2C-B2D7-46F63368D41C}">
          <p14:sldIdLst>
            <p14:sldId id="590"/>
            <p14:sldId id="588"/>
            <p14:sldId id="5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3802"/>
    <a:srgbClr val="FB816D"/>
    <a:srgbClr val="663606"/>
    <a:srgbClr val="FB81B6"/>
    <a:srgbClr val="F9F0AB"/>
    <a:srgbClr val="F9E6AB"/>
    <a:srgbClr val="F9FAAB"/>
    <a:srgbClr val="767691"/>
    <a:srgbClr val="7676AA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15" autoAdjust="0"/>
    <p:restoredTop sz="86446" autoAdjust="0"/>
  </p:normalViewPr>
  <p:slideViewPr>
    <p:cSldViewPr>
      <p:cViewPr varScale="1">
        <p:scale>
          <a:sx n="72" d="100"/>
          <a:sy n="72" d="100"/>
        </p:scale>
        <p:origin x="60" y="12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12/29/2018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0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87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778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2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pPr/>
              <a:t>12/29/2018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7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pPr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it-kariera.mon.bg/e-learnin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/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62500" lnSpcReduction="20000"/>
          </a:bodyPr>
          <a:lstStyle>
            <a:lvl1pPr algn="r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Увод в концепцията за дебъгване - откриване и отстраняване на проблеми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22" name="Subtitle 5"/>
          <p:cNvSpPr txBox="1"/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6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2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1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7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3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Visual Studio Debugger</a:t>
            </a:r>
            <a:endParaRPr lang="en-GB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A604815C-6A2B-4CFF-B3D3-33108216129C}"/>
              </a:ext>
            </a:extLst>
          </p:cNvPr>
          <p:cNvGrpSpPr/>
          <p:nvPr/>
        </p:nvGrpSpPr>
        <p:grpSpPr>
          <a:xfrm>
            <a:off x="745783" y="3707206"/>
            <a:ext cx="6474254" cy="2442149"/>
            <a:chOff x="745783" y="3707206"/>
            <a:chExt cx="6474254" cy="2442149"/>
          </a:xfrm>
        </p:grpSpPr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434F36E7-4D91-47E5-AEDE-15DC43234F33}"/>
                </a:ext>
              </a:extLst>
            </p:cNvPr>
            <p:cNvSpPr txBox="1"/>
            <p:nvPr/>
          </p:nvSpPr>
          <p:spPr>
            <a:xfrm rot="576164">
              <a:off x="4358806" y="3707206"/>
              <a:ext cx="286123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47" name="Picture 4" title="CC-BY-NC-SA License">
              <a:hlinkClick r:id="rId3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22F11C6E-B5A6-41CA-9CD2-B8E558703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48" name="Text Placeholder 7">
              <a:extLst>
                <a:ext uri="{FF2B5EF4-FFF2-40B4-BE49-F238E27FC236}">
                  <a16:creationId xmlns="" xmlns:a16="http://schemas.microsoft.com/office/drawing/2014/main" id="{5A81FC99-4396-49A7-8279-8D0D86A7F9B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49" name="Text Placeholder 10">
              <a:extLst>
                <a:ext uri="{FF2B5EF4-FFF2-40B4-BE49-F238E27FC236}">
                  <a16:creationId xmlns="" xmlns:a16="http://schemas.microsoft.com/office/drawing/2014/main" id="{5F659F32-4D88-4BCE-B970-65520F5717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50" name="Text Placeholder 11">
              <a:extLst>
                <a:ext uri="{FF2B5EF4-FFF2-40B4-BE49-F238E27FC236}">
                  <a16:creationId xmlns="" xmlns:a16="http://schemas.microsoft.com/office/drawing/2014/main" id="{8A773E71-8B8C-4A86-BE43-5970B131D49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5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364" y="3836362"/>
            <a:ext cx="1712628" cy="1854531"/>
          </a:xfrm>
          <a:prstGeom prst="rect">
            <a:avLst/>
          </a:prstGeom>
        </p:spPr>
      </p:pic>
      <p:pic>
        <p:nvPicPr>
          <p:cNvPr id="24" name="Picture 2" descr="http://www.hanselman.com/blog/content/binary/WindowsLiveWriter/MultithreadedDebugginginVisualStudio2008_E599/Listing23-04_app%20(Debugging)%20-%20Microsoft%20Visual%20Studio%20(Administrator)%20(5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513" y="3250654"/>
            <a:ext cx="4276003" cy="31003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02" y="1870257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4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Visual Studio </a:t>
            </a:r>
            <a:r>
              <a:rPr lang="ru-RU" dirty="0" smtClean="0"/>
              <a:t>предлага доста на инструментите за дебъгване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ru-RU" dirty="0" smtClean="0"/>
              <a:t>Опциите и настройките са достъпни чрез</a:t>
            </a:r>
            <a:r>
              <a:rPr lang="en-US" dirty="0" smtClean="0"/>
              <a:t> Debug -&gt;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Options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Settings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Примери  за Опции и Настройки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Разрешени  само за моя код </a:t>
            </a:r>
            <a:r>
              <a:rPr lang="en-US" dirty="0" smtClean="0"/>
              <a:t>(</a:t>
            </a:r>
            <a:r>
              <a:rPr lang="bg-BG" dirty="0" smtClean="0"/>
              <a:t>игнорира друг код</a:t>
            </a:r>
            <a:r>
              <a:rPr lang="en-US" dirty="0" smtClean="0"/>
              <a:t>)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Разрешава</a:t>
            </a:r>
            <a:r>
              <a:rPr lang="en-US" dirty="0" smtClean="0"/>
              <a:t> </a:t>
            </a:r>
            <a:r>
              <a:rPr lang="en-US" dirty="0"/>
              <a:t>.NET </a:t>
            </a:r>
            <a:r>
              <a:rPr lang="bg-BG" dirty="0" err="1" smtClean="0"/>
              <a:t>фреймуърк</a:t>
            </a:r>
            <a:r>
              <a:rPr lang="en-US" dirty="0" smtClean="0"/>
              <a:t> </a:t>
            </a:r>
            <a:r>
              <a:rPr lang="bg-BG" dirty="0" err="1" smtClean="0"/>
              <a:t>постъпково</a:t>
            </a:r>
            <a:r>
              <a:rPr lang="bg-BG" dirty="0" smtClean="0"/>
              <a:t> изпълнение на кода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Source </a:t>
            </a:r>
            <a:r>
              <a:rPr lang="en-US" dirty="0"/>
              <a:t>server </a:t>
            </a:r>
            <a:r>
              <a:rPr lang="bg-BG" dirty="0" smtClean="0"/>
              <a:t>поддръжка на сървър с код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Символи</a:t>
            </a:r>
            <a:r>
              <a:rPr lang="en-US" dirty="0" smtClean="0"/>
              <a:t> (</a:t>
            </a:r>
            <a:r>
              <a:rPr lang="bg-BG" dirty="0" smtClean="0"/>
              <a:t>номерация </a:t>
            </a:r>
            <a:r>
              <a:rPr lang="bg-BG" dirty="0" smtClean="0"/>
              <a:t>на редове</a:t>
            </a:r>
            <a:r>
              <a:rPr lang="en-US" dirty="0" smtClean="0"/>
              <a:t>, </a:t>
            </a:r>
            <a:r>
              <a:rPr lang="bg-BG" dirty="0" smtClean="0"/>
              <a:t>имена на променливи</a:t>
            </a:r>
            <a:r>
              <a:rPr lang="en-US" dirty="0" smtClean="0"/>
              <a:t>)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И още много други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Опции и настройки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4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Способността да се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спре изпълнението </a:t>
            </a:r>
            <a:r>
              <a:rPr lang="bg-BG" dirty="0" smtClean="0"/>
              <a:t>на база на някакъв критерий е ключа при </a:t>
            </a:r>
            <a:r>
              <a:rPr lang="bg-BG" dirty="0" err="1" smtClean="0"/>
              <a:t>дебъгването</a:t>
            </a:r>
            <a:endParaRPr lang="bg-BG" dirty="0" smtClean="0"/>
          </a:p>
          <a:p>
            <a:pPr lvl="1"/>
            <a:r>
              <a:rPr lang="ru-RU" dirty="0" smtClean="0"/>
              <a:t>Когато една функция е извикана </a:t>
            </a:r>
          </a:p>
          <a:p>
            <a:pPr lvl="1"/>
            <a:r>
              <a:rPr lang="bg-BG" dirty="0" smtClean="0"/>
              <a:t>Когато се променят данни</a:t>
            </a:r>
            <a:endParaRPr lang="en-US" dirty="0"/>
          </a:p>
          <a:p>
            <a:pPr lvl="1"/>
            <a:r>
              <a:rPr lang="ru-RU" dirty="0" smtClean="0"/>
              <a:t>Когато специфична нишка </a:t>
            </a:r>
            <a:r>
              <a:rPr lang="ru-RU" dirty="0" smtClean="0"/>
              <a:t>достигне до </a:t>
            </a:r>
            <a:r>
              <a:rPr lang="ru-RU" dirty="0" smtClean="0"/>
              <a:t>функция</a:t>
            </a:r>
          </a:p>
          <a:p>
            <a:pPr lvl="1"/>
            <a:r>
              <a:rPr lang="ru-RU" dirty="0" smtClean="0"/>
              <a:t>И още много </a:t>
            </a:r>
            <a:r>
              <a:rPr lang="en-US" dirty="0" smtClean="0"/>
              <a:t>…</a:t>
            </a:r>
          </a:p>
          <a:p>
            <a:r>
              <a:rPr lang="bg-BG" dirty="0" err="1" smtClean="0"/>
              <a:t>Дебъгерът</a:t>
            </a:r>
            <a:r>
              <a:rPr lang="bg-BG" dirty="0" smtClean="0"/>
              <a:t> на </a:t>
            </a:r>
            <a:r>
              <a:rPr lang="en-US" dirty="0" smtClean="0"/>
              <a:t>Visual Studio</a:t>
            </a:r>
            <a:r>
              <a:rPr lang="bg-BG" dirty="0" smtClean="0"/>
              <a:t> има огромно множество от възможности, при достигане на точка на прекъсване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Точки на прекъсване (Стопери)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5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Спира изпълнението на конкретна Инструкция (ред от кода) </a:t>
            </a:r>
            <a:r>
              <a:rPr lang="bg-BG" dirty="0" smtClean="0"/>
              <a:t>Може да се настрои от </a:t>
            </a:r>
            <a:r>
              <a:rPr lang="en-US" dirty="0" smtClean="0"/>
              <a:t>Debug-</a:t>
            </a:r>
            <a:r>
              <a:rPr lang="en-US" dirty="0"/>
              <a:t>&gt;Toggle </a:t>
            </a:r>
            <a:r>
              <a:rPr lang="en-US" dirty="0" smtClean="0"/>
              <a:t>breakpoint</a:t>
            </a:r>
          </a:p>
          <a:p>
            <a:pPr lvl="2"/>
            <a:r>
              <a:rPr lang="bg-BG" dirty="0" smtClean="0"/>
              <a:t>Клавиша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F9</a:t>
            </a:r>
            <a:r>
              <a:rPr lang="en-US" dirty="0" smtClean="0"/>
              <a:t> </a:t>
            </a:r>
            <a:endParaRPr lang="bg-BG" dirty="0" smtClean="0"/>
          </a:p>
          <a:p>
            <a:pPr lvl="2"/>
            <a:r>
              <a:rPr lang="bg-BG" dirty="0" smtClean="0"/>
              <a:t>Кликвайки в най-лявата част на прозореца с кода</a:t>
            </a:r>
            <a:endParaRPr lang="en-US" dirty="0" smtClean="0"/>
          </a:p>
          <a:p>
            <a:r>
              <a:rPr lang="bg-BG" dirty="0" smtClean="0"/>
              <a:t>По подразбиране</a:t>
            </a:r>
            <a:r>
              <a:rPr lang="en-US" dirty="0" smtClean="0"/>
              <a:t>, </a:t>
            </a:r>
            <a:r>
              <a:rPr lang="bg-BG" dirty="0" smtClean="0"/>
              <a:t>точката на прекъсване (стопера) ще  се задейства всеки път при </a:t>
            </a:r>
            <a:r>
              <a:rPr lang="ru-RU" dirty="0" smtClean="0"/>
              <a:t>достигане на реда от кода</a:t>
            </a:r>
            <a:endParaRPr lang="en-US" dirty="0" smtClean="0"/>
          </a:p>
          <a:p>
            <a:r>
              <a:rPr lang="ru-RU" dirty="0" smtClean="0"/>
              <a:t>Допълнителни </a:t>
            </a:r>
            <a:r>
              <a:rPr lang="ru-RU" dirty="0" smtClean="0"/>
              <a:t>възможности: </a:t>
            </a:r>
            <a:r>
              <a:rPr lang="ru-RU" dirty="0" smtClean="0"/>
              <a:t> настъпване на дадено условие</a:t>
            </a:r>
            <a:r>
              <a:rPr lang="ru-RU" dirty="0" smtClean="0"/>
              <a:t>, </a:t>
            </a:r>
            <a:r>
              <a:rPr lang="ru-RU" dirty="0" smtClean="0"/>
              <a:t>достигане на определен брой, промяна на стойности</a:t>
            </a:r>
            <a:r>
              <a:rPr lang="ru-RU" dirty="0" smtClean="0"/>
              <a:t>, </a:t>
            </a:r>
            <a:r>
              <a:rPr lang="ru-RU" dirty="0" smtClean="0"/>
              <a:t>филтри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Точки на Прекъсване във </a:t>
            </a:r>
            <a:r>
              <a:rPr lang="en-US" dirty="0"/>
              <a:t>Visual Studio </a:t>
            </a:r>
          </a:p>
        </p:txBody>
      </p:sp>
    </p:spTree>
    <p:extLst>
      <p:ext uri="{BB962C8B-B14F-4D97-AF65-F5344CB8AC3E}">
        <p14:creationId xmlns:p14="http://schemas.microsoft.com/office/powerpoint/2010/main" val="195745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Управляват се  чрез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прозореца на точките на прекъсванията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Добавяне</a:t>
            </a:r>
            <a:r>
              <a:rPr lang="en-US" dirty="0" smtClean="0"/>
              <a:t> </a:t>
            </a:r>
            <a:r>
              <a:rPr lang="bg-BG" dirty="0" smtClean="0"/>
              <a:t>на точки </a:t>
            </a:r>
            <a:r>
              <a:rPr lang="bg-BG" dirty="0" smtClean="0"/>
              <a:t>на прекъсвания</a:t>
            </a:r>
            <a:endParaRPr lang="en-US" dirty="0" smtClean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Премахване </a:t>
            </a:r>
            <a:r>
              <a:rPr lang="en-US" dirty="0" smtClean="0"/>
              <a:t> </a:t>
            </a:r>
            <a:r>
              <a:rPr lang="bg-BG" dirty="0" smtClean="0"/>
              <a:t>или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деактивиране</a:t>
            </a:r>
            <a:r>
              <a:rPr lang="en-US" dirty="0" smtClean="0"/>
              <a:t> </a:t>
            </a:r>
            <a:r>
              <a:rPr lang="bg-BG" dirty="0" smtClean="0"/>
              <a:t>на точки на прекъсвания</a:t>
            </a:r>
            <a:endParaRPr lang="en-US" dirty="0" smtClean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Етикетиране</a:t>
            </a:r>
            <a:r>
              <a:rPr lang="en-US" dirty="0" smtClean="0"/>
              <a:t> </a:t>
            </a:r>
            <a:r>
              <a:rPr lang="bg-BG" dirty="0" smtClean="0"/>
              <a:t>или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групиране</a:t>
            </a:r>
            <a:r>
              <a:rPr lang="en-US" dirty="0" smtClean="0"/>
              <a:t> </a:t>
            </a:r>
            <a:r>
              <a:rPr lang="bg-BG" dirty="0" smtClean="0"/>
              <a:t>на точките на прекъсване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Експортиране/Импортиране</a:t>
            </a:r>
            <a:r>
              <a:rPr lang="bg-BG" dirty="0" smtClean="0"/>
              <a:t> на точки на прекъсване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на точки на прекъсване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3412" y="4800600"/>
            <a:ext cx="8139853" cy="1447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807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Позволява Ви да извършвате </a:t>
            </a:r>
            <a:r>
              <a:rPr lang="bg-BG" dirty="0" smtClean="0"/>
              <a:t>изследване, по-голям </a:t>
            </a:r>
            <a:r>
              <a:rPr lang="bg-BG" dirty="0" smtClean="0"/>
              <a:t>контрол, </a:t>
            </a:r>
            <a:r>
              <a:rPr lang="bg-BG" dirty="0" smtClean="0"/>
              <a:t>когато се стигне </a:t>
            </a:r>
            <a:r>
              <a:rPr lang="bg-BG" dirty="0" smtClean="0"/>
              <a:t>точка на прекъсване</a:t>
            </a:r>
            <a:endParaRPr lang="en-US" dirty="0" smtClean="0"/>
          </a:p>
          <a:p>
            <a:r>
              <a:rPr lang="bg-BG" dirty="0" smtClean="0"/>
              <a:t>Примери за настройки по избор</a:t>
            </a:r>
            <a:endParaRPr lang="en-US" dirty="0"/>
          </a:p>
          <a:p>
            <a:pPr lvl="1"/>
            <a:r>
              <a:rPr lang="bg-BG" dirty="0" smtClean="0"/>
              <a:t>Номер на процес</a:t>
            </a:r>
            <a:endParaRPr lang="en-US" dirty="0"/>
          </a:p>
          <a:p>
            <a:pPr lvl="1"/>
            <a:r>
              <a:rPr lang="bg-BG" dirty="0" smtClean="0"/>
              <a:t>Име на процес</a:t>
            </a:r>
            <a:endParaRPr lang="en-US" dirty="0"/>
          </a:p>
          <a:p>
            <a:pPr lvl="1"/>
            <a:r>
              <a:rPr lang="bg-BG" dirty="0" smtClean="0"/>
              <a:t>Номер на нишка</a:t>
            </a:r>
            <a:endParaRPr lang="en-US" dirty="0"/>
          </a:p>
          <a:p>
            <a:pPr lvl="1"/>
            <a:r>
              <a:rPr lang="bg-BG" dirty="0" smtClean="0"/>
              <a:t>Име на нишка</a:t>
            </a:r>
            <a:endParaRPr lang="en-US" dirty="0" smtClean="0"/>
          </a:p>
          <a:p>
            <a:r>
              <a:rPr lang="ru-RU" dirty="0" smtClean="0"/>
              <a:t>Множествен избор - могат да бъдат комбинирани, използвайки</a:t>
            </a:r>
            <a:r>
              <a:rPr lang="en-US" dirty="0" smtClean="0"/>
              <a:t> &amp;, ||, 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Филтри на точки на прекъсване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1212" y="2232084"/>
            <a:ext cx="3657600" cy="296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9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150938"/>
            <a:ext cx="8215313" cy="5570537"/>
          </a:xfrm>
        </p:spPr>
        <p:txBody>
          <a:bodyPr>
            <a:normAutofit/>
          </a:bodyPr>
          <a:lstStyle/>
          <a:p>
            <a:r>
              <a:rPr lang="bg-BG" dirty="0" smtClean="0"/>
              <a:t>Как да работим с </a:t>
            </a:r>
            <a:r>
              <a:rPr lang="en-US" dirty="0" smtClean="0"/>
              <a:t>Visual </a:t>
            </a:r>
            <a:r>
              <a:rPr lang="en-US" dirty="0"/>
              <a:t>Studio Debugger</a:t>
            </a:r>
          </a:p>
          <a:p>
            <a:r>
              <a:rPr lang="bg-BG" dirty="0" smtClean="0"/>
              <a:t>Какво са точките на прекъсване. </a:t>
            </a:r>
            <a:r>
              <a:rPr lang="bg-BG" dirty="0" smtClean="0"/>
              <a:t>Стопери</a:t>
            </a:r>
          </a:p>
          <a:p>
            <a:r>
              <a:rPr lang="bg-BG" sz="3200" dirty="0" smtClean="0"/>
              <a:t>Как да настройваме  показваните данни в прозорците за </a:t>
            </a:r>
            <a:r>
              <a:rPr lang="bg-BG" sz="3200" dirty="0" err="1" smtClean="0"/>
              <a:t>дебъгване</a:t>
            </a:r>
            <a:endParaRPr lang="bg-BG" sz="3200" dirty="0" smtClean="0"/>
          </a:p>
          <a:p>
            <a:pPr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/>
              <a:t>Какво научихме </a:t>
            </a:r>
            <a:r>
              <a:rPr lang="bg-BG" dirty="0" smtClean="0"/>
              <a:t>в този </a:t>
            </a:r>
            <a:r>
              <a:rPr lang="bg-BG" dirty="0"/>
              <a:t>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1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</a:t>
            </a:r>
            <a:r>
              <a:rPr lang="bg-BG" dirty="0" err="1" smtClean="0"/>
              <a:t>дебъгер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31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8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51120"/>
            <a:ext cx="11579384" cy="555447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Visual </a:t>
            </a:r>
            <a:r>
              <a:rPr lang="en-US" dirty="0"/>
              <a:t>Studio Debugger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Точки на прекъсвания (</a:t>
            </a:r>
            <a:r>
              <a:rPr lang="en-US" dirty="0" smtClean="0"/>
              <a:t>Breakpoints</a:t>
            </a:r>
            <a:r>
              <a:rPr lang="bg-BG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1812" y="1828800"/>
            <a:ext cx="3429001" cy="4421449"/>
          </a:xfrm>
          <a:prstGeom prst="rect">
            <a:avLst/>
          </a:prstGeom>
        </p:spPr>
      </p:pic>
      <p:pic>
        <p:nvPicPr>
          <p:cNvPr id="7" name="Picture 2" descr="http://breakpoint.untergrund.net/2009/gfx/newhead_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07" y="4343400"/>
            <a:ext cx="4037012" cy="1186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04" y="2637154"/>
            <a:ext cx="1573775" cy="157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7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Visual Studio IDE </a:t>
            </a:r>
            <a:r>
              <a:rPr lang="bg-BG" dirty="0" smtClean="0"/>
              <a:t>дава </a:t>
            </a:r>
            <a:r>
              <a:rPr lang="bg-BG" dirty="0" smtClean="0"/>
              <a:t>множество инструмента за </a:t>
            </a:r>
            <a:r>
              <a:rPr lang="bg-BG" dirty="0" err="1" smtClean="0"/>
              <a:t>дебъгване</a:t>
            </a:r>
            <a:r>
              <a:rPr lang="bg-BG" dirty="0" smtClean="0"/>
              <a:t> на приложението Ви</a:t>
            </a:r>
            <a:endParaRPr lang="en-US" dirty="0" smtClean="0"/>
          </a:p>
          <a:p>
            <a:pPr lvl="1"/>
            <a:r>
              <a:rPr lang="bg-BG" dirty="0" smtClean="0"/>
              <a:t>Добавяне на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точки на прекъсване (стопери)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Визуализиране на 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програмния поток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Управление на 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потока на изпълнение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ъвети</a:t>
            </a:r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Наблюдение на променливите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err="1" smtClean="0"/>
              <a:t>Дебъгване</a:t>
            </a:r>
            <a:r>
              <a:rPr lang="bg-BG" dirty="0" smtClean="0"/>
              <a:t> на </a:t>
            </a:r>
            <a:r>
              <a:rPr lang="en-US" dirty="0" smtClean="0"/>
              <a:t> </a:t>
            </a:r>
            <a:r>
              <a:rPr lang="bg-BG" dirty="0" err="1" smtClean="0">
                <a:solidFill>
                  <a:schemeClr val="tx2">
                    <a:lumMod val="75000"/>
                  </a:schemeClr>
                </a:solidFill>
              </a:rPr>
              <a:t>многонишкови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програми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И още много …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</a:t>
            </a:r>
            <a:r>
              <a:rPr lang="bg-BG" dirty="0" err="1" smtClean="0"/>
              <a:t>Дебъгер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0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Стартирайте програмата  с</a:t>
            </a:r>
            <a:r>
              <a:rPr lang="en-US" dirty="0" smtClean="0"/>
              <a:t> </a:t>
            </a:r>
            <a:r>
              <a:rPr lang="en-US" dirty="0"/>
              <a:t>Visual Studio </a:t>
            </a:r>
            <a:r>
              <a:rPr lang="en-US" dirty="0" smtClean="0"/>
              <a:t>Debugger</a:t>
            </a:r>
          </a:p>
          <a:p>
            <a:r>
              <a:rPr lang="ru-RU" dirty="0" smtClean="0"/>
              <a:t>Свържете се </a:t>
            </a:r>
            <a:r>
              <a:rPr lang="ru-RU" dirty="0" smtClean="0"/>
              <a:t>с вече стартиран процес</a:t>
            </a:r>
          </a:p>
          <a:p>
            <a:pPr lvl="1"/>
            <a:r>
              <a:rPr lang="bg-BG" dirty="0" smtClean="0"/>
              <a:t>Без заредена програма можете все още да </a:t>
            </a:r>
            <a:r>
              <a:rPr lang="bg-BG" dirty="0" err="1" smtClean="0"/>
              <a:t>дебъгвате</a:t>
            </a:r>
            <a:endParaRPr lang="en-US" dirty="0" smtClean="0"/>
          </a:p>
          <a:p>
            <a:pPr lvl="1"/>
            <a:r>
              <a:rPr lang="bg-BG" dirty="0" smtClean="0"/>
              <a:t>Използва се когато </a:t>
            </a:r>
            <a:r>
              <a:rPr lang="en-US" dirty="0" smtClean="0"/>
              <a:t> </a:t>
            </a:r>
            <a:r>
              <a:rPr lang="bg-BG" dirty="0" smtClean="0"/>
              <a:t>не е лесно достъпна</a:t>
            </a:r>
            <a:endParaRPr lang="en-US" dirty="0" smtClean="0"/>
          </a:p>
          <a:p>
            <a:pPr lvl="1"/>
            <a:r>
              <a:rPr lang="bg-BG" dirty="0" smtClean="0"/>
              <a:t>От менюто </a:t>
            </a:r>
            <a:r>
              <a:rPr lang="en-US" dirty="0" smtClean="0"/>
              <a:t>Debug -&gt;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Attach to Process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да </a:t>
            </a:r>
            <a:r>
              <a:rPr lang="bg-BG" dirty="0" err="1" smtClean="0"/>
              <a:t>дебъгваме</a:t>
            </a:r>
            <a:r>
              <a:rPr lang="bg-BG" dirty="0" smtClean="0"/>
              <a:t>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56411" y="4049272"/>
            <a:ext cx="3810000" cy="257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6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Debug </a:t>
            </a:r>
            <a:r>
              <a:rPr lang="bg-BG" dirty="0" smtClean="0"/>
              <a:t>меню</a:t>
            </a:r>
            <a:r>
              <a:rPr lang="en-US" dirty="0" smtClean="0"/>
              <a:t>, </a:t>
            </a:r>
            <a:r>
              <a:rPr lang="bg-BG" dirty="0" smtClean="0"/>
              <a:t>Стартиране на </a:t>
            </a:r>
            <a:r>
              <a:rPr lang="bg-BG" dirty="0" err="1" smtClean="0"/>
              <a:t>Дебъгера</a:t>
            </a:r>
            <a:endParaRPr lang="en-US" dirty="0" smtClean="0"/>
          </a:p>
          <a:p>
            <a:pPr lvl="1"/>
            <a:r>
              <a:rPr lang="bg-BG" dirty="0" smtClean="0"/>
              <a:t>Клавишни комбинации с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F5</a:t>
            </a:r>
            <a:r>
              <a:rPr lang="bg-BG" dirty="0" smtClean="0"/>
              <a:t> </a:t>
            </a:r>
            <a:endParaRPr lang="en-US" dirty="0" smtClean="0"/>
          </a:p>
          <a:p>
            <a:r>
              <a:rPr lang="bg-BG" dirty="0" smtClean="0"/>
              <a:t>По – лесен достъп до сорс кода и </a:t>
            </a:r>
            <a:r>
              <a:rPr lang="en-US" dirty="0" smtClean="0"/>
              <a:t> </a:t>
            </a:r>
            <a:r>
              <a:rPr lang="bg-BG" dirty="0" smtClean="0"/>
              <a:t>символите, докато са заредени в програмата</a:t>
            </a:r>
            <a:endParaRPr lang="en-US" dirty="0" smtClean="0"/>
          </a:p>
          <a:p>
            <a:r>
              <a:rPr lang="ru-RU" dirty="0" smtClean="0"/>
              <a:t>Съществуват някои разлики, сравнявайки нормално стартирания процес и стартирания в режим на дебъгване процес</a:t>
            </a:r>
            <a:endParaRPr lang="en-US" dirty="0" smtClean="0"/>
          </a:p>
          <a:p>
            <a:pPr lvl="1"/>
            <a:r>
              <a:rPr lang="bg-BG" dirty="0" smtClean="0"/>
              <a:t>Хостинг за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ASP.NET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приложение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dirty="0" smtClean="0"/>
              <a:t>Visual Studio </a:t>
            </a:r>
            <a:r>
              <a:rPr lang="ru-RU" dirty="0" smtClean="0"/>
              <a:t>подменя реалния </a:t>
            </a:r>
            <a:r>
              <a:rPr lang="en-US" dirty="0" smtClean="0"/>
              <a:t>IIS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Дебъгване</a:t>
            </a:r>
            <a:r>
              <a:rPr lang="bg-BG" dirty="0" smtClean="0"/>
              <a:t> 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3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Прозорците </a:t>
            </a:r>
            <a:r>
              <a:rPr lang="bg-BG" dirty="0"/>
              <a:t>за </a:t>
            </a:r>
            <a:r>
              <a:rPr lang="bg-BG" dirty="0" err="1" smtClean="0"/>
              <a:t>Дебъгване</a:t>
            </a:r>
            <a:r>
              <a:rPr lang="bg-BG" dirty="0" smtClean="0"/>
              <a:t> </a:t>
            </a:r>
            <a:r>
              <a:rPr lang="ru-RU" dirty="0" smtClean="0"/>
              <a:t>са средство, с което можете да извършите интроспекция на състоянието на процес</a:t>
            </a:r>
            <a:endParaRPr lang="en-US" dirty="0" smtClean="0"/>
          </a:p>
          <a:p>
            <a:r>
              <a:rPr lang="ru-RU" dirty="0" smtClean="0"/>
              <a:t>Отваря се нов прозорец с избраната информация в него</a:t>
            </a:r>
            <a:endParaRPr lang="en-US" dirty="0" smtClean="0"/>
          </a:p>
          <a:p>
            <a:r>
              <a:rPr lang="bg-BG" dirty="0" smtClean="0"/>
              <a:t>Категории на прозореца </a:t>
            </a:r>
            <a:endParaRPr lang="en-US" dirty="0" smtClean="0"/>
          </a:p>
          <a:p>
            <a:pPr lvl="1"/>
            <a:r>
              <a:rPr lang="bg-BG" dirty="0" smtClean="0"/>
              <a:t>Проверка на информацията</a:t>
            </a:r>
            <a:endParaRPr lang="en-US" dirty="0" smtClean="0"/>
          </a:p>
          <a:p>
            <a:pPr lvl="1"/>
            <a:r>
              <a:rPr lang="bg-BG" dirty="0" smtClean="0"/>
              <a:t>Нишки</a:t>
            </a:r>
          </a:p>
          <a:p>
            <a:pPr lvl="1"/>
            <a:r>
              <a:rPr lang="bg-BG" dirty="0" smtClean="0"/>
              <a:t>Достъпни от меню</a:t>
            </a:r>
            <a:endParaRPr lang="en-US" dirty="0" smtClean="0"/>
          </a:p>
          <a:p>
            <a:pPr lvl="1"/>
            <a:r>
              <a:rPr lang="en-US" dirty="0" smtClean="0"/>
              <a:t>Debug -&gt; Windows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Прозорци за </a:t>
            </a:r>
            <a:r>
              <a:rPr lang="bg-BG" dirty="0" err="1" smtClean="0"/>
              <a:t>Дебъгване</a:t>
            </a:r>
            <a:endParaRPr lang="en-US" dirty="0"/>
          </a:p>
        </p:txBody>
      </p:sp>
      <p:pic>
        <p:nvPicPr>
          <p:cNvPr id="3074" name="Picture 2" descr="https://www.hex-rays.com/products/ida/pix/remotedebugger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3" y="3200401"/>
            <a:ext cx="3730625" cy="27979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68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Конвенционални клавиши</a:t>
            </a:r>
            <a:r>
              <a:rPr lang="en-US" dirty="0" smtClean="0"/>
              <a:t> </a:t>
            </a:r>
            <a:r>
              <a:rPr lang="ru-RU" dirty="0" smtClean="0"/>
              <a:t>за често срещани задачи за Дебъгване</a:t>
            </a:r>
          </a:p>
          <a:p>
            <a:pPr lvl="1"/>
            <a:r>
              <a:rPr lang="bg-BG" dirty="0" smtClean="0"/>
              <a:t>Стъпка в … - </a:t>
            </a:r>
            <a:r>
              <a:rPr lang="en-US" dirty="0" smtClean="0"/>
              <a:t>Step </a:t>
            </a:r>
            <a:r>
              <a:rPr lang="en-US" dirty="0"/>
              <a:t>into</a:t>
            </a:r>
          </a:p>
          <a:p>
            <a:pPr lvl="1"/>
            <a:r>
              <a:rPr lang="bg-BG" dirty="0" err="1" smtClean="0"/>
              <a:t>Постъпково</a:t>
            </a:r>
            <a:r>
              <a:rPr lang="bg-BG" dirty="0" smtClean="0"/>
              <a:t> </a:t>
            </a:r>
            <a:r>
              <a:rPr lang="bg-BG" dirty="0" smtClean="0"/>
              <a:t>- </a:t>
            </a:r>
            <a:r>
              <a:rPr lang="en-US" dirty="0" smtClean="0"/>
              <a:t>Step </a:t>
            </a:r>
            <a:r>
              <a:rPr lang="en-US" dirty="0"/>
              <a:t>over</a:t>
            </a:r>
          </a:p>
          <a:p>
            <a:pPr lvl="1"/>
            <a:r>
              <a:rPr lang="bg-BG" dirty="0" smtClean="0"/>
              <a:t>Продължаване - </a:t>
            </a:r>
            <a:r>
              <a:rPr lang="en-US" dirty="0" smtClean="0"/>
              <a:t>Continue</a:t>
            </a:r>
            <a:endParaRPr lang="en-US" dirty="0"/>
          </a:p>
          <a:p>
            <a:pPr lvl="1"/>
            <a:r>
              <a:rPr lang="bg-BG" dirty="0" smtClean="0"/>
              <a:t>Прекратяване - </a:t>
            </a:r>
            <a:r>
              <a:rPr lang="en-US" dirty="0" smtClean="0"/>
              <a:t>Break</a:t>
            </a:r>
            <a:endParaRPr lang="en-US" dirty="0"/>
          </a:p>
          <a:p>
            <a:pPr lvl="1"/>
            <a:r>
              <a:rPr lang="bg-BG" dirty="0" smtClean="0"/>
              <a:t>Точки на прекъсване</a:t>
            </a:r>
          </a:p>
          <a:p>
            <a:pPr lvl="1"/>
            <a:r>
              <a:rPr lang="ru-RU" dirty="0" smtClean="0"/>
              <a:t>Адаптируеми, да отговарят на вашите нужди</a:t>
            </a:r>
          </a:p>
          <a:p>
            <a:pPr lvl="1"/>
            <a:r>
              <a:rPr lang="bg-BG" dirty="0" smtClean="0"/>
              <a:t>Бутони за Добавяне/Премахване -  </a:t>
            </a:r>
            <a:r>
              <a:rPr lang="en-US" dirty="0" smtClean="0"/>
              <a:t>Add / Remove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Лентата с инструменти за дебъгване</a:t>
            </a:r>
            <a:endParaRPr lang="en-US" dirty="0"/>
          </a:p>
        </p:txBody>
      </p:sp>
      <p:pic>
        <p:nvPicPr>
          <p:cNvPr id="4098" name="Picture 2" descr="http://www.austintowntwp.com/images/Radio%20Master%20Contro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2" y="1981200"/>
            <a:ext cx="5334000" cy="2997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87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ru-RU" dirty="0" smtClean="0"/>
              <a:t>По подразбиране приложението ще се изпълни без прекъсване </a:t>
            </a:r>
            <a:r>
              <a:rPr lang="ru-RU" dirty="0" smtClean="0"/>
              <a:t>(като </a:t>
            </a:r>
            <a:r>
              <a:rPr lang="ru-RU" dirty="0" smtClean="0"/>
              <a:t>спира само при изключение или прекъсване)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ru-RU" dirty="0" smtClean="0"/>
              <a:t>Дебъгването е цялостно наблюдение на състоянието на процеса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Контролирането на изпълнението позволява </a:t>
            </a:r>
            <a:r>
              <a:rPr lang="en-US" dirty="0" smtClean="0"/>
              <a:t>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Пауза</a:t>
            </a:r>
            <a:r>
              <a:rPr lang="en-US" dirty="0" smtClean="0"/>
              <a:t> </a:t>
            </a:r>
            <a:r>
              <a:rPr lang="bg-BG" dirty="0" smtClean="0"/>
              <a:t>в изпълнението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Възобновяване</a:t>
            </a:r>
            <a:r>
              <a:rPr lang="en-US" dirty="0" smtClean="0"/>
              <a:t> </a:t>
            </a:r>
            <a:r>
              <a:rPr lang="bg-BG" dirty="0" smtClean="0"/>
              <a:t>на изпълнението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 err="1" smtClean="0">
                <a:solidFill>
                  <a:schemeClr val="tx2">
                    <a:lumMod val="75000"/>
                  </a:schemeClr>
                </a:solidFill>
              </a:rPr>
              <a:t>Постъпково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изпълнение </a:t>
            </a:r>
            <a:r>
              <a:rPr lang="bg-BG" dirty="0" smtClean="0"/>
              <a:t>на приложението на малки части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С помощта на </a:t>
            </a:r>
            <a:r>
              <a:rPr lang="en-US" noProof="1" smtClean="0"/>
              <a:t>IntelliTrace</a:t>
            </a:r>
            <a:r>
              <a:rPr lang="bg-BG" dirty="0" smtClean="0"/>
              <a:t> (записване на стъпките</a:t>
            </a:r>
            <a:r>
              <a:rPr lang="en-US" dirty="0" smtClean="0"/>
              <a:t>), </a:t>
            </a:r>
            <a:r>
              <a:rPr lang="bg-BG" dirty="0" smtClean="0"/>
              <a:t>се позволява</a:t>
            </a:r>
            <a:r>
              <a:rPr lang="en-US" dirty="0" smtClean="0"/>
              <a:t> 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</a:rPr>
              <a:t>връщане на стъпки назад </a:t>
            </a:r>
            <a:r>
              <a:rPr lang="bg-BG" noProof="1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напред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Контролиране на изпълнението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5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IntelliTrace</a:t>
            </a:r>
            <a:r>
              <a:rPr lang="en-US" noProof="1" smtClean="0"/>
              <a:t> </a:t>
            </a:r>
            <a:r>
              <a:rPr lang="bg-BG" noProof="1" smtClean="0"/>
              <a:t>работи на фонов режим</a:t>
            </a:r>
            <a:r>
              <a:rPr lang="en-US" noProof="1" smtClean="0"/>
              <a:t>, </a:t>
            </a:r>
            <a:r>
              <a:rPr lang="bg-BG" noProof="1" smtClean="0"/>
              <a:t>записва това, което правите по време на дебъгване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ru-RU" noProof="1" smtClean="0"/>
              <a:t>Лесно можете да получите предишно състояние на вашето приложение от</a:t>
            </a:r>
            <a:r>
              <a:rPr lang="en-US" noProof="1" smtClean="0"/>
              <a:t> IntelliTrace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noProof="1" smtClean="0"/>
              <a:t>Можете да 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</a:rPr>
              <a:t>навигирате през  кода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0175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bg-BG" dirty="0" smtClean="0"/>
              <a:t>И да наблюдавате какво се случва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За да </a:t>
            </a:r>
            <a:r>
              <a:rPr lang="bg-BG" dirty="0" err="1" smtClean="0"/>
              <a:t>навигирате</a:t>
            </a:r>
            <a:r>
              <a:rPr lang="en-US" dirty="0" smtClean="0"/>
              <a:t>, </a:t>
            </a:r>
            <a:r>
              <a:rPr lang="ru-RU" dirty="0" smtClean="0"/>
              <a:t>просто щракнете върху </a:t>
            </a:r>
          </a:p>
          <a:p>
            <a:pPr marL="377887" lvl="1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ru-RU" dirty="0" smtClean="0"/>
              <a:t>някое от събитията, които искате да разгледате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 smtClean="0"/>
              <a:t>IntelliTrace</a:t>
            </a:r>
            <a:r>
              <a:rPr lang="bg-BG" noProof="1" smtClean="0"/>
              <a:t> – интелигентно (умно) проследяване</a:t>
            </a:r>
            <a:endParaRPr lang="en-US" noProof="1"/>
          </a:p>
        </p:txBody>
      </p:sp>
      <p:pic>
        <p:nvPicPr>
          <p:cNvPr id="6146" name="Picture 2" descr="http://www.codeproject.com/KB/cs/MasteringInDebugging/debug5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602" y="2895600"/>
            <a:ext cx="3213572" cy="2514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81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802</Words>
  <Application>Microsoft Office PowerPoint</Application>
  <PresentationFormat>Custom</PresentationFormat>
  <Paragraphs>131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Visual Studio Дебъгер</vt:lpstr>
      <vt:lpstr>Как да дебъгваме?</vt:lpstr>
      <vt:lpstr>Дебъгване на програма</vt:lpstr>
      <vt:lpstr>Прозорци за Дебъгване</vt:lpstr>
      <vt:lpstr>Лентата с инструменти за дебъгване</vt:lpstr>
      <vt:lpstr>Контролиране на изпълнението</vt:lpstr>
      <vt:lpstr>IntelliTrace – интелигентно (умно) проследяване</vt:lpstr>
      <vt:lpstr>Опции и настройки</vt:lpstr>
      <vt:lpstr>Точки на прекъсване (Стопери)</vt:lpstr>
      <vt:lpstr>Точки на Прекъсване във Visual Studio </vt:lpstr>
      <vt:lpstr>Управление на точки на прекъсване</vt:lpstr>
      <vt:lpstr>Филтри на точки на прекъсване</vt:lpstr>
      <vt:lpstr>Какво научихме в този час?</vt:lpstr>
      <vt:lpstr>Използване на дебъгер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subject>C# Basics Course</dc:subject>
  <dc:creator/>
  <cp:keywords>debug, debugging, 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2018-12-29T14:45:06Z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