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8"/>
  </p:notesMasterIdLst>
  <p:handoutMasterIdLst>
    <p:handoutMasterId r:id="rId19"/>
  </p:handoutMasterIdLst>
  <p:sldIdLst>
    <p:sldId id="585" r:id="rId3"/>
    <p:sldId id="506" r:id="rId4"/>
    <p:sldId id="560" r:id="rId5"/>
    <p:sldId id="561" r:id="rId6"/>
    <p:sldId id="562" r:id="rId7"/>
    <p:sldId id="563" r:id="rId8"/>
    <p:sldId id="564" r:id="rId9"/>
    <p:sldId id="565" r:id="rId10"/>
    <p:sldId id="566" r:id="rId11"/>
    <p:sldId id="568" r:id="rId12"/>
    <p:sldId id="569" r:id="rId13"/>
    <p:sldId id="570" r:id="rId14"/>
    <p:sldId id="590" r:id="rId15"/>
    <p:sldId id="588" r:id="rId16"/>
    <p:sldId id="589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15CBF741-F067-4772-A84B-53C403D1FDC8}">
          <p14:sldIdLst>
            <p14:sldId id="585"/>
            <p14:sldId id="506"/>
          </p14:sldIdLst>
        </p14:section>
        <p14:section name="Инспектиране на Данни - Data Inspection" id="{1FD982BA-BA66-413A-B19C-7ABC740ECC7E}">
          <p14:sldIdLst>
            <p14:sldId id="560"/>
            <p14:sldId id="561"/>
            <p14:sldId id="562"/>
            <p14:sldId id="563"/>
            <p14:sldId id="564"/>
            <p14:sldId id="565"/>
            <p14:sldId id="566"/>
          </p14:sldIdLst>
        </p14:section>
        <p14:section name="Нишки и стек" id="{45A91017-F5F3-4440-A625-A1A613A6473F}">
          <p14:sldIdLst>
            <p14:sldId id="568"/>
            <p14:sldId id="569"/>
            <p14:sldId id="570"/>
          </p14:sldIdLst>
        </p14:section>
        <p14:section name="Заключение" id="{33606290-FCDE-4E2C-B2D7-46F63368D41C}">
          <p14:sldIdLst>
            <p14:sldId id="590"/>
            <p14:sldId id="588"/>
            <p14:sldId id="5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3802"/>
    <a:srgbClr val="FB816D"/>
    <a:srgbClr val="663606"/>
    <a:srgbClr val="FB81B6"/>
    <a:srgbClr val="F9F0AB"/>
    <a:srgbClr val="F9E6AB"/>
    <a:srgbClr val="F9FAAB"/>
    <a:srgbClr val="767691"/>
    <a:srgbClr val="7676AA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15" autoAdjust="0"/>
    <p:restoredTop sz="86446" autoAdjust="0"/>
  </p:normalViewPr>
  <p:slideViewPr>
    <p:cSldViewPr>
      <p:cViewPr varScale="1">
        <p:scale>
          <a:sx n="72" d="100"/>
          <a:sy n="72" d="100"/>
        </p:scale>
        <p:origin x="60" y="12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12/29/2018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0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87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778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32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pPr/>
              <a:t>12/29/2018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7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pPr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it-kariera.mon.bg/e-learning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/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62500" lnSpcReduction="20000"/>
          </a:bodyPr>
          <a:lstStyle>
            <a:lvl1pPr algn="r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Увод в концепцията за дебъгване - откриване и отстраняване на проблеми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22" name="Subtitle 5"/>
          <p:cNvSpPr txBox="1"/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0" indent="0" algn="r" defTabSz="1218565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600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200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165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765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3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5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1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Инспектиране на данни </a:t>
            </a:r>
            <a:r>
              <a:rPr lang="bg-BG" dirty="0" err="1" smtClean="0"/>
              <a:t>Нишки.Стек</a:t>
            </a:r>
            <a:endParaRPr lang="en-GB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A604815C-6A2B-4CFF-B3D3-33108216129C}"/>
              </a:ext>
            </a:extLst>
          </p:cNvPr>
          <p:cNvGrpSpPr/>
          <p:nvPr/>
        </p:nvGrpSpPr>
        <p:grpSpPr>
          <a:xfrm>
            <a:off x="745783" y="3707206"/>
            <a:ext cx="6474254" cy="2442149"/>
            <a:chOff x="745783" y="3707206"/>
            <a:chExt cx="6474254" cy="2442149"/>
          </a:xfrm>
        </p:grpSpPr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434F36E7-4D91-47E5-AEDE-15DC43234F33}"/>
                </a:ext>
              </a:extLst>
            </p:cNvPr>
            <p:cNvSpPr txBox="1"/>
            <p:nvPr/>
          </p:nvSpPr>
          <p:spPr>
            <a:xfrm rot="576164">
              <a:off x="4358806" y="3707206"/>
              <a:ext cx="2861231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47" name="Picture 4" title="CC-BY-NC-SA License">
              <a:hlinkClick r:id="rId3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22F11C6E-B5A6-41CA-9CD2-B8E558703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48" name="Text Placeholder 7">
              <a:extLst>
                <a:ext uri="{FF2B5EF4-FFF2-40B4-BE49-F238E27FC236}">
                  <a16:creationId xmlns="" xmlns:a16="http://schemas.microsoft.com/office/drawing/2014/main" id="{5A81FC99-4396-49A7-8279-8D0D86A7F9B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49" name="Text Placeholder 10">
              <a:extLst>
                <a:ext uri="{FF2B5EF4-FFF2-40B4-BE49-F238E27FC236}">
                  <a16:creationId xmlns="" xmlns:a16="http://schemas.microsoft.com/office/drawing/2014/main" id="{5F659F32-4D88-4BCE-B970-65520F57176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50" name="Text Placeholder 11">
              <a:extLst>
                <a:ext uri="{FF2B5EF4-FFF2-40B4-BE49-F238E27FC236}">
                  <a16:creationId xmlns="" xmlns:a16="http://schemas.microsoft.com/office/drawing/2014/main" id="{8A773E71-8B8C-4A86-BE43-5970B131D49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5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364" y="3836362"/>
            <a:ext cx="1712628" cy="18545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14" y="4166345"/>
            <a:ext cx="2257345" cy="15597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8508">
            <a:off x="8957864" y="4694986"/>
            <a:ext cx="1207932" cy="125826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6" name="Picture 2" descr="http://www.fourteenthstreetstudio.com/web_cross_threads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012" y="3324020"/>
            <a:ext cx="1674725" cy="112031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34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Основни единици от изпълняващ се код</a:t>
            </a:r>
            <a:endParaRPr lang="en-US" dirty="0"/>
          </a:p>
          <a:p>
            <a:r>
              <a:rPr lang="bg-BG" dirty="0" smtClean="0"/>
              <a:t>Общо, програмите използват повече от една нишка</a:t>
            </a:r>
            <a:endParaRPr lang="en-US" dirty="0"/>
          </a:p>
          <a:p>
            <a:pPr lvl="1"/>
            <a:r>
              <a:rPr lang="bg-BG" dirty="0"/>
              <a:t>В</a:t>
            </a:r>
            <a:r>
              <a:rPr lang="en-US" dirty="0" smtClean="0"/>
              <a:t> .NET</a:t>
            </a:r>
            <a:r>
              <a:rPr lang="bg-BG" dirty="0"/>
              <a:t> </a:t>
            </a:r>
            <a:r>
              <a:rPr lang="bg-BG" dirty="0" smtClean="0"/>
              <a:t>винаги има повече от една нишка</a:t>
            </a:r>
            <a:endParaRPr lang="en-US" dirty="0"/>
          </a:p>
          <a:p>
            <a:r>
              <a:rPr lang="bg-BG" dirty="0" smtClean="0"/>
              <a:t>Всяка нишка има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област от паметта</a:t>
            </a:r>
            <a:r>
              <a:rPr lang="en-US" dirty="0" smtClean="0"/>
              <a:t> </a:t>
            </a:r>
            <a:r>
              <a:rPr lang="bg-BG" dirty="0" smtClean="0"/>
              <a:t>свързана с нея, известна като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стек</a:t>
            </a:r>
            <a:endParaRPr lang="en-US" dirty="0" smtClean="0"/>
          </a:p>
          <a:p>
            <a:pPr lvl="1"/>
            <a:r>
              <a:rPr lang="bg-BG" dirty="0" smtClean="0"/>
              <a:t>Пазеща локални променливи</a:t>
            </a:r>
            <a:endParaRPr lang="en-US" dirty="0" smtClean="0"/>
          </a:p>
          <a:p>
            <a:pPr lvl="1"/>
            <a:r>
              <a:rPr lang="bg-BG" dirty="0" smtClean="0"/>
              <a:t>Пазеща област със специфична информация</a:t>
            </a:r>
            <a:endParaRPr lang="en-US" dirty="0"/>
          </a:p>
          <a:p>
            <a:r>
              <a:rPr lang="bg-BG" dirty="0" smtClean="0"/>
              <a:t>Област от паметта, работеща на принципа </a:t>
            </a:r>
            <a:r>
              <a:rPr lang="en-US" dirty="0" smtClean="0"/>
              <a:t>LIFO</a:t>
            </a:r>
            <a:r>
              <a:rPr lang="bg-BG" dirty="0" smtClean="0"/>
              <a:t> – последно влезнал – първи </a:t>
            </a:r>
            <a:r>
              <a:rPr lang="bg-BG" dirty="0" err="1" smtClean="0"/>
              <a:t>излезнал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Нишки - </a:t>
            </a:r>
            <a:r>
              <a:rPr lang="en-US" dirty="0" smtClean="0"/>
              <a:t>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7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Съдържа </a:t>
            </a:r>
            <a:r>
              <a:rPr lang="en-US" dirty="0" smtClean="0"/>
              <a:t> </a:t>
            </a:r>
            <a:r>
              <a:rPr lang="ru-RU" dirty="0" smtClean="0"/>
              <a:t>Преглед </a:t>
            </a:r>
            <a:r>
              <a:rPr lang="ru-RU" dirty="0"/>
              <a:t>на </a:t>
            </a:r>
            <a:r>
              <a:rPr lang="ru-RU" dirty="0" smtClean="0"/>
              <a:t>дейността на нишките </a:t>
            </a:r>
            <a:r>
              <a:rPr lang="ru-RU" dirty="0"/>
              <a:t>в </a:t>
            </a:r>
            <a:r>
              <a:rPr lang="ru-RU" dirty="0" smtClean="0"/>
              <a:t>процеса</a:t>
            </a:r>
            <a:endParaRPr lang="en-US" dirty="0"/>
          </a:p>
          <a:p>
            <a:r>
              <a:rPr lang="ru-RU" dirty="0" smtClean="0"/>
              <a:t>Включва основна информация за всяка нишка</a:t>
            </a:r>
            <a:endParaRPr lang="en-US" dirty="0"/>
          </a:p>
          <a:p>
            <a:pPr lvl="1"/>
            <a:r>
              <a:rPr lang="bg-BG" dirty="0" smtClean="0"/>
              <a:t>Идентификатор (номер) на нишка</a:t>
            </a:r>
            <a:endParaRPr lang="en-US" dirty="0"/>
          </a:p>
          <a:p>
            <a:pPr lvl="1"/>
            <a:r>
              <a:rPr lang="bg-BG" dirty="0" smtClean="0"/>
              <a:t>Категория</a:t>
            </a:r>
            <a:endParaRPr lang="en-US" dirty="0"/>
          </a:p>
          <a:p>
            <a:pPr lvl="1"/>
            <a:r>
              <a:rPr lang="bg-BG" dirty="0" smtClean="0"/>
              <a:t>Име</a:t>
            </a:r>
            <a:endParaRPr lang="en-US" dirty="0"/>
          </a:p>
          <a:p>
            <a:pPr lvl="1"/>
            <a:r>
              <a:rPr lang="bg-BG" dirty="0" smtClean="0"/>
              <a:t>Разположение (място)</a:t>
            </a:r>
            <a:endParaRPr lang="en-US" dirty="0"/>
          </a:p>
          <a:p>
            <a:pPr lvl="1"/>
            <a:r>
              <a:rPr lang="bg-BG" dirty="0" smtClean="0"/>
              <a:t>Приоритет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Прозорецът с нишките на процеса, които се изпълняват - </a:t>
            </a:r>
            <a:r>
              <a:rPr lang="en-US" dirty="0" smtClean="0"/>
              <a:t>Threads Window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2412" y="3903168"/>
            <a:ext cx="5794002" cy="205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880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Стекът с нишките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общо се нарича 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</a:rPr>
              <a:t>Стек с извикванията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call stack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noProof="1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noProof="1" smtClean="0"/>
              <a:t>Visual Studio </a:t>
            </a:r>
            <a:r>
              <a:rPr lang="bg-BG" noProof="1" smtClean="0"/>
              <a:t>показва елементите на стека с извикванията</a:t>
            </a:r>
            <a:endParaRPr lang="en-US" noProof="1" smtClean="0"/>
          </a:p>
          <a:p>
            <a:pPr lvl="1"/>
            <a:r>
              <a:rPr lang="bg-BG" dirty="0" smtClean="0"/>
              <a:t>Локални променливи</a:t>
            </a:r>
            <a:endParaRPr lang="en-US" dirty="0"/>
          </a:p>
          <a:p>
            <a:pPr lvl="1"/>
            <a:r>
              <a:rPr lang="bg-BG" dirty="0" smtClean="0"/>
              <a:t>Методи (области от кода на метода)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noProof="1" smtClean="0"/>
              <a:t>Стек с извикванията </a:t>
            </a:r>
            <a:r>
              <a:rPr lang="en-US" noProof="1" smtClean="0"/>
              <a:t>- Call Stacks</a:t>
            </a:r>
            <a:endParaRPr lang="en-US" noProof="1"/>
          </a:p>
        </p:txBody>
      </p:sp>
      <p:pic>
        <p:nvPicPr>
          <p:cNvPr id="1026" name="Picture 2" descr="http://upload.wikimedia.org/wikipedia/commons/thumb/d/d3/Call_stack_layout.svg/342px-Call_stack_layou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637" y="3048000"/>
            <a:ext cx="3257550" cy="26574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1612" y="4317103"/>
            <a:ext cx="3984625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610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150938"/>
            <a:ext cx="8215313" cy="5570537"/>
          </a:xfrm>
        </p:spPr>
        <p:txBody>
          <a:bodyPr>
            <a:normAutofit/>
          </a:bodyPr>
          <a:lstStyle/>
          <a:p>
            <a:r>
              <a:rPr lang="bg-BG" dirty="0" smtClean="0"/>
              <a:t>Как да инспектираме по-задълбочено </a:t>
            </a:r>
            <a:r>
              <a:rPr lang="bg-BG" dirty="0" err="1" smtClean="0"/>
              <a:t>дебъгваните</a:t>
            </a:r>
            <a:r>
              <a:rPr lang="bg-BG" dirty="0" smtClean="0"/>
              <a:t> данни и методи</a:t>
            </a:r>
            <a:endParaRPr lang="en-US" dirty="0"/>
          </a:p>
          <a:p>
            <a:pPr marL="819096" lvl="1" indent="-514350"/>
            <a:r>
              <a:rPr lang="en-US" sz="3400" dirty="0"/>
              <a:t>Locals, Autos, </a:t>
            </a:r>
            <a:r>
              <a:rPr lang="en-US" sz="3400" dirty="0" smtClean="0"/>
              <a:t>Watch</a:t>
            </a:r>
            <a:endParaRPr lang="bg-BG" sz="3400" dirty="0" smtClean="0"/>
          </a:p>
          <a:p>
            <a:r>
              <a:rPr lang="bg-BG" sz="3600" dirty="0" smtClean="0"/>
              <a:t>Да проследяваме състоянието на нишките в</a:t>
            </a:r>
            <a:r>
              <a:rPr lang="en-US" sz="3600" dirty="0" smtClean="0"/>
              <a:t> </a:t>
            </a:r>
            <a:r>
              <a:rPr lang="en-US" sz="3600" dirty="0" err="1" smtClean="0"/>
              <a:t>.Net</a:t>
            </a:r>
            <a:endParaRPr lang="bg-BG" sz="3600" dirty="0" smtClean="0"/>
          </a:p>
          <a:p>
            <a:r>
              <a:rPr lang="bg-BG" sz="3600" dirty="0" smtClean="0"/>
              <a:t>Да работим с данните в стека</a:t>
            </a:r>
            <a:endParaRPr lang="en-US" sz="3600" dirty="0"/>
          </a:p>
          <a:p>
            <a:pPr marL="0" indent="0">
              <a:lnSpc>
                <a:spcPct val="110000"/>
              </a:lnSpc>
              <a:buNone/>
            </a:pPr>
            <a:endParaRPr lang="bg-BG" sz="3200" dirty="0" smtClean="0"/>
          </a:p>
          <a:p>
            <a:pPr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bg-BG" dirty="0"/>
              <a:t>Какво научихме </a:t>
            </a:r>
            <a:r>
              <a:rPr lang="bg-BG" dirty="0" smtClean="0"/>
              <a:t>в този </a:t>
            </a:r>
            <a:r>
              <a:rPr lang="bg-BG" dirty="0"/>
              <a:t>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1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 на </a:t>
            </a:r>
            <a:r>
              <a:rPr lang="bg-BG" dirty="0" err="1" smtClean="0"/>
              <a:t>дебъгер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31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85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51120"/>
            <a:ext cx="11579384" cy="5554479"/>
          </a:xfrm>
        </p:spPr>
        <p:txBody>
          <a:bodyPr>
            <a:normAutofit/>
          </a:bodyPr>
          <a:lstStyle/>
          <a:p>
            <a:r>
              <a:rPr lang="bg-BG" dirty="0" smtClean="0"/>
              <a:t>Инспектиране на данни</a:t>
            </a:r>
          </a:p>
          <a:p>
            <a:r>
              <a:rPr lang="bg-BG" dirty="0" smtClean="0"/>
              <a:t>Нишки и стек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1812" y="1828800"/>
            <a:ext cx="3429001" cy="4421449"/>
          </a:xfrm>
          <a:prstGeom prst="rect">
            <a:avLst/>
          </a:prstGeom>
        </p:spPr>
      </p:pic>
      <p:pic>
        <p:nvPicPr>
          <p:cNvPr id="8" name="Picture 2" descr="http://www.fourteenthstreetstudio.com/web_cross_thread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58" y="3853423"/>
            <a:ext cx="4035820" cy="26997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266" y="739799"/>
            <a:ext cx="2257345" cy="15597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8508">
            <a:off x="6820416" y="1268440"/>
            <a:ext cx="1207932" cy="125826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33327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Дебъгването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е изцяло за проверка на информацията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Какво са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локалните променливи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bg-BG" dirty="0" smtClean="0"/>
              <a:t>Какво </a:t>
            </a:r>
            <a:r>
              <a:rPr lang="bg-BG" dirty="0" smtClean="0"/>
              <a:t>значи  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паметта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(in Memory)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bg-BG" dirty="0" smtClean="0"/>
              <a:t>Какво 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поток на кода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(Code Flow)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ru-RU" dirty="0" smtClean="0"/>
              <a:t>По принцип - </a:t>
            </a:r>
            <a:r>
              <a:rPr lang="en-US" dirty="0" smtClean="0"/>
              <a:t>K</a:t>
            </a:r>
            <a:r>
              <a:rPr lang="ru-RU" dirty="0" smtClean="0"/>
              <a:t>акво е състоянието на процеса точно </a:t>
            </a:r>
            <a:r>
              <a:rPr lang="bg-BG" dirty="0" smtClean="0"/>
              <a:t>в този момент и какво се случва?</a:t>
            </a:r>
            <a:endParaRPr lang="en-US" dirty="0" smtClean="0"/>
          </a:p>
          <a:p>
            <a:r>
              <a:rPr lang="ru-RU" dirty="0" smtClean="0"/>
              <a:t>В същност, лекотата </a:t>
            </a:r>
            <a:r>
              <a:rPr lang="ru-RU" dirty="0" smtClean="0"/>
              <a:t>на </a:t>
            </a:r>
            <a:r>
              <a:rPr lang="ru-RU" dirty="0" smtClean="0"/>
              <a:t>изследване на данните </a:t>
            </a:r>
            <a:r>
              <a:rPr lang="ru-RU" dirty="0" smtClean="0"/>
              <a:t>е ключът към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бързо разрешаване на проблеми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Проверка на данните - </a:t>
            </a:r>
            <a:r>
              <a:rPr lang="en-US" dirty="0" smtClean="0"/>
              <a:t>Data Inspection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57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</a:t>
            </a:r>
            <a:r>
              <a:rPr lang="en-US" dirty="0" smtClean="0"/>
              <a:t>Studio </a:t>
            </a:r>
            <a:r>
              <a:rPr lang="ru-RU" dirty="0" smtClean="0"/>
              <a:t>предлага </a:t>
            </a:r>
            <a:r>
              <a:rPr lang="bg-BG" dirty="0" smtClean="0"/>
              <a:t>много функции за </a:t>
            </a:r>
            <a:r>
              <a:rPr lang="ru-RU" dirty="0" smtClean="0"/>
              <a:t>инспекция на данни в прозереца за наблюдение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Watch</a:t>
            </a:r>
            <a:endParaRPr lang="en-US" dirty="0"/>
          </a:p>
          <a:p>
            <a:pPr lvl="1"/>
            <a:r>
              <a:rPr lang="bg-BG" dirty="0" err="1" smtClean="0">
                <a:solidFill>
                  <a:schemeClr val="tx2">
                    <a:lumMod val="75000"/>
                  </a:schemeClr>
                </a:solidFill>
              </a:rPr>
              <a:t>Авто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- и Локални </a:t>
            </a:r>
            <a:r>
              <a:rPr lang="bg-BG" dirty="0" smtClean="0"/>
              <a:t>променливи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Autos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Locals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)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Памет и Регистри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Memory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Registers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Съвети за данните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 Tips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Прозорецът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Незабавно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Immediate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Инспектиране на данни с </a:t>
            </a:r>
            <a:r>
              <a:rPr lang="en-US" dirty="0" smtClean="0"/>
              <a:t>Visual Studio Data </a:t>
            </a:r>
            <a:r>
              <a:rPr lang="en-US" dirty="0"/>
              <a:t>Inspection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18412" y="2971800"/>
            <a:ext cx="3581400" cy="2924549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5590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ru-RU" dirty="0" smtClean="0"/>
              <a:t>Позволява ви да се запознаете с различни състояния на вашето приложение</a:t>
            </a:r>
            <a:endParaRPr lang="en-US" dirty="0" smtClean="0"/>
          </a:p>
          <a:p>
            <a:pPr>
              <a:spcAft>
                <a:spcPts val="300"/>
              </a:spcAft>
            </a:pPr>
            <a:r>
              <a:rPr lang="ru-RU" dirty="0" smtClean="0"/>
              <a:t>Няколко различни "типови" прозорци за наблюдение </a:t>
            </a:r>
            <a:endParaRPr lang="en-US" dirty="0" smtClean="0"/>
          </a:p>
          <a:p>
            <a:pPr lvl="1">
              <a:spcAft>
                <a:spcPts val="300"/>
              </a:spcAft>
            </a:pPr>
            <a:r>
              <a:rPr lang="en-US" dirty="0" smtClean="0"/>
              <a:t>Autos</a:t>
            </a:r>
            <a:endParaRPr lang="en-US" dirty="0"/>
          </a:p>
          <a:p>
            <a:pPr lvl="1">
              <a:spcAft>
                <a:spcPts val="300"/>
              </a:spcAft>
            </a:pPr>
            <a:r>
              <a:rPr lang="en-US" dirty="0" smtClean="0"/>
              <a:t>Locals</a:t>
            </a:r>
          </a:p>
          <a:p>
            <a:pPr>
              <a:spcAft>
                <a:spcPts val="300"/>
              </a:spcAft>
            </a:pPr>
            <a:r>
              <a:rPr lang="bg-BG" dirty="0" smtClean="0"/>
              <a:t>Прозорец </a:t>
            </a:r>
            <a:r>
              <a:rPr lang="bg-BG" dirty="0"/>
              <a:t>за наблюдение </a:t>
            </a:r>
            <a:r>
              <a:rPr lang="en-US" dirty="0" smtClean="0"/>
              <a:t>"</a:t>
            </a:r>
            <a:r>
              <a:rPr lang="bg-BG" dirty="0" smtClean="0"/>
              <a:t>По избор</a:t>
            </a:r>
            <a:r>
              <a:rPr lang="en-US" dirty="0" smtClean="0"/>
              <a:t>" </a:t>
            </a:r>
            <a:r>
              <a:rPr lang="bg-BG" dirty="0" smtClean="0"/>
              <a:t>също </a:t>
            </a:r>
            <a:r>
              <a:rPr lang="bg-BG" dirty="0" smtClean="0"/>
              <a:t>е възможен</a:t>
            </a:r>
            <a:endParaRPr lang="en-US" dirty="0" smtClean="0"/>
          </a:p>
          <a:p>
            <a:pPr lvl="1">
              <a:spcAft>
                <a:spcPts val="300"/>
              </a:spcAft>
            </a:pPr>
            <a:r>
              <a:rPr lang="ru-RU" dirty="0" smtClean="0"/>
              <a:t>Съдържа само променливи, които сте избрали да добавите</a:t>
            </a:r>
            <a:endParaRPr lang="en-US" dirty="0"/>
          </a:p>
          <a:p>
            <a:pPr lvl="1">
              <a:spcAft>
                <a:spcPts val="300"/>
              </a:spcAft>
            </a:pPr>
            <a:r>
              <a:rPr lang="ru-RU" dirty="0" smtClean="0"/>
              <a:t>Кликнете с десния бутон върху променливата и изберете</a:t>
            </a:r>
            <a:r>
              <a:rPr lang="en-US" dirty="0" smtClean="0"/>
              <a:t> "Add </a:t>
            </a:r>
            <a:r>
              <a:rPr lang="en-US" dirty="0"/>
              <a:t>to </a:t>
            </a:r>
            <a:r>
              <a:rPr lang="en-US" dirty="0" smtClean="0"/>
              <a:t>Watch"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Прозорецът за Наблюдение - </a:t>
            </a:r>
            <a:r>
              <a:rPr lang="en-US" dirty="0" smtClean="0"/>
              <a:t>Watch </a:t>
            </a:r>
            <a:r>
              <a:rPr lang="en-US" dirty="0"/>
              <a:t>Window</a:t>
            </a:r>
          </a:p>
        </p:txBody>
      </p:sp>
    </p:spTree>
    <p:extLst>
      <p:ext uri="{BB962C8B-B14F-4D97-AF65-F5344CB8AC3E}">
        <p14:creationId xmlns:p14="http://schemas.microsoft.com/office/powerpoint/2010/main" val="414370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Локални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Locals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 smtClean="0"/>
              <a:t> </a:t>
            </a:r>
            <a:r>
              <a:rPr lang="bg-BG" dirty="0" smtClean="0"/>
              <a:t>е прозорец за наблюдение, съдържащ локални променливи за специфична част (</a:t>
            </a:r>
            <a:r>
              <a:rPr lang="bg-BG" dirty="0" err="1" smtClean="0"/>
              <a:t>фрейм</a:t>
            </a:r>
            <a:r>
              <a:rPr lang="bg-BG" dirty="0" smtClean="0"/>
              <a:t>)</a:t>
            </a:r>
            <a:r>
              <a:rPr lang="en-US" dirty="0" smtClean="0"/>
              <a:t> </a:t>
            </a:r>
            <a:r>
              <a:rPr lang="bg-BG" dirty="0" smtClean="0"/>
              <a:t>от стека</a:t>
            </a:r>
            <a:endParaRPr lang="en-US" dirty="0" smtClean="0"/>
          </a:p>
          <a:p>
            <a:pPr lvl="1"/>
            <a:r>
              <a:rPr lang="en-US" dirty="0" smtClean="0"/>
              <a:t>Debug -&gt; Windows -&gt; Locals</a:t>
            </a:r>
          </a:p>
          <a:p>
            <a:pPr lvl="1"/>
            <a:r>
              <a:rPr lang="bg-BG" dirty="0" smtClean="0"/>
              <a:t>Показва</a:t>
            </a:r>
            <a:r>
              <a:rPr lang="en-US" dirty="0" smtClean="0"/>
              <a:t>: </a:t>
            </a:r>
            <a:r>
              <a:rPr lang="bg-BG" dirty="0" smtClean="0"/>
              <a:t>името на променливата, стойността и типа ѝ</a:t>
            </a:r>
            <a:endParaRPr lang="en-US" dirty="0" smtClean="0"/>
          </a:p>
          <a:p>
            <a:pPr lvl="1"/>
            <a:r>
              <a:rPr lang="bg-BG" dirty="0" smtClean="0"/>
              <a:t>Позволява детайлизиране на обекта чрез кликване върху знака „+“</a:t>
            </a:r>
            <a:r>
              <a:rPr lang="en-US" dirty="0" smtClean="0"/>
              <a:t> </a:t>
            </a:r>
            <a:r>
              <a:rPr lang="bg-BG" dirty="0" smtClean="0"/>
              <a:t> в дървото за управление</a:t>
            </a:r>
            <a:endParaRPr lang="en-US" dirty="0"/>
          </a:p>
          <a:p>
            <a:r>
              <a:rPr lang="bg-BG" dirty="0" err="1" smtClean="0">
                <a:solidFill>
                  <a:schemeClr val="tx2">
                    <a:lumMod val="75000"/>
                  </a:schemeClr>
                </a:solidFill>
              </a:rPr>
              <a:t>Авто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Autos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 smtClean="0"/>
              <a:t> </a:t>
            </a:r>
            <a:r>
              <a:rPr lang="bg-BG" dirty="0" smtClean="0"/>
              <a:t>позволява на </a:t>
            </a:r>
            <a:r>
              <a:rPr lang="bg-BG" dirty="0" err="1" smtClean="0"/>
              <a:t>дебъгера</a:t>
            </a:r>
            <a:r>
              <a:rPr lang="bg-BG" dirty="0" smtClean="0"/>
              <a:t> да реши кои променливи да се показват в прозореца</a:t>
            </a:r>
            <a:endParaRPr lang="en-US" dirty="0" smtClean="0"/>
          </a:p>
          <a:p>
            <a:pPr lvl="1"/>
            <a:r>
              <a:rPr lang="bg-BG" dirty="0" smtClean="0"/>
              <a:t>Свободно, на база на текущия и предишен блок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Прозорците </a:t>
            </a:r>
            <a:r>
              <a:rPr lang="bg-BG" dirty="0" err="1" smtClean="0"/>
              <a:t>Авто</a:t>
            </a:r>
            <a:r>
              <a:rPr lang="bg-BG" dirty="0" smtClean="0"/>
              <a:t> и Локални - </a:t>
            </a:r>
            <a:r>
              <a:rPr lang="en-US" dirty="0" smtClean="0"/>
              <a:t>Autos </a:t>
            </a:r>
            <a:r>
              <a:rPr lang="en-US" dirty="0"/>
              <a:t>and </a:t>
            </a:r>
            <a:r>
              <a:rPr lang="en-US" dirty="0" smtClean="0"/>
              <a:t>Locals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6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Прозорецът Памет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Memory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 smtClean="0"/>
              <a:t> </a:t>
            </a:r>
            <a:r>
              <a:rPr lang="bg-BG" dirty="0" smtClean="0"/>
              <a:t>може да се използва за изследване на паметта в обхвата на процеса</a:t>
            </a:r>
            <a:endParaRPr lang="en-US" dirty="0" smtClean="0"/>
          </a:p>
          <a:p>
            <a:pPr lvl="1"/>
            <a:r>
              <a:rPr lang="bg-BG" dirty="0" smtClean="0"/>
              <a:t>Адресното поле може да бъде указател или израз</a:t>
            </a:r>
            <a:endParaRPr lang="en-US" dirty="0" smtClean="0"/>
          </a:p>
          <a:p>
            <a:pPr lvl="1"/>
            <a:r>
              <a:rPr lang="ru-RU" dirty="0" smtClean="0"/>
              <a:t>Може да влачите </a:t>
            </a:r>
            <a:r>
              <a:rPr lang="ru-RU" dirty="0" smtClean="0"/>
              <a:t>и пускате променлива от прозореца с кода</a:t>
            </a:r>
          </a:p>
          <a:p>
            <a:pPr lvl="1"/>
            <a:r>
              <a:rPr lang="ru-RU" dirty="0" smtClean="0"/>
              <a:t>Броят на показваните колони може да се конфигурира</a:t>
            </a:r>
            <a:endParaRPr lang="en-US" dirty="0" smtClean="0"/>
          </a:p>
          <a:p>
            <a:pPr lvl="1"/>
            <a:r>
              <a:rPr lang="ru-RU" dirty="0" smtClean="0"/>
              <a:t>Форматът </a:t>
            </a:r>
            <a:r>
              <a:rPr lang="ru-RU" dirty="0" smtClean="0"/>
              <a:t>на данните може да бъде конфигуриран</a:t>
            </a:r>
          </a:p>
          <a:p>
            <a:pPr lvl="1"/>
            <a:r>
              <a:rPr lang="ru-RU" dirty="0" smtClean="0"/>
              <a:t>Прозорецът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Регистри </a:t>
            </a:r>
            <a:r>
              <a:rPr lang="ru-RU" dirty="0" smtClean="0"/>
              <a:t>може да се използва да инспектирате регистрите на процесора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Памет и Регистри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6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Предоставя информация за променливи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ru-RU" dirty="0" smtClean="0"/>
              <a:t>Променливите трябва да са в рамките на обхвата на текущото изпълнение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Поставете показалеца на мишката върху коя да е променлива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Променливите могат да бъдат отваряни като дърво със знака + 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Може да „забождате“ данните, така че винаги да стоят отворени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Може да добавяте пояснителни коментари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b="1" u="sng" dirty="0" smtClean="0"/>
              <a:t>С</a:t>
            </a:r>
            <a:r>
              <a:rPr lang="bg-BG" b="1" u="sng" dirty="0" smtClean="0"/>
              <a:t>ъветите за данните</a:t>
            </a:r>
            <a:r>
              <a:rPr lang="bg-BG" dirty="0" smtClean="0"/>
              <a:t> поддържат </a:t>
            </a:r>
            <a:r>
              <a:rPr lang="en-US" dirty="0" smtClean="0"/>
              <a:t> </a:t>
            </a:r>
            <a:r>
              <a:rPr lang="bg-BG" dirty="0" smtClean="0"/>
              <a:t>влачене и пускане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 smtClean="0"/>
              <a:t>Импорт и експорт на съвети за данните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Съвети за данни - </a:t>
            </a:r>
            <a:r>
              <a:rPr lang="en-US" dirty="0" smtClean="0"/>
              <a:t>Data </a:t>
            </a:r>
            <a:r>
              <a:rPr lang="en-US" dirty="0"/>
              <a:t>Tips</a:t>
            </a:r>
          </a:p>
        </p:txBody>
      </p:sp>
    </p:spTree>
    <p:extLst>
      <p:ext uri="{BB962C8B-B14F-4D97-AF65-F5344CB8AC3E}">
        <p14:creationId xmlns:p14="http://schemas.microsoft.com/office/powerpoint/2010/main" val="140911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Използва се когато се </a:t>
            </a:r>
            <a:r>
              <a:rPr lang="bg-BG" dirty="0" err="1" smtClean="0"/>
              <a:t>дебъгва</a:t>
            </a:r>
            <a:r>
              <a:rPr lang="bg-BG" dirty="0" smtClean="0"/>
              <a:t> голям израз, който трябва да бъде изпълнен</a:t>
            </a:r>
            <a:endParaRPr lang="en-US" dirty="0" smtClean="0"/>
          </a:p>
          <a:p>
            <a:pPr lvl="1"/>
            <a:r>
              <a:rPr lang="bg-BG" dirty="0" smtClean="0"/>
              <a:t>За извеждане на стойност на </a:t>
            </a:r>
            <a:r>
              <a:rPr lang="bg-BG" dirty="0" smtClean="0"/>
              <a:t>променлива</a:t>
            </a:r>
            <a:r>
              <a:rPr lang="en-US" dirty="0" smtClean="0"/>
              <a:t> </a:t>
            </a:r>
            <a:r>
              <a:rPr lang="en-US" dirty="0"/>
              <a:t>&lt;name of variable&gt;</a:t>
            </a:r>
          </a:p>
          <a:p>
            <a:pPr lvl="1"/>
            <a:r>
              <a:rPr lang="bg-BG" dirty="0" smtClean="0"/>
              <a:t>За задаване стойност на променлива</a:t>
            </a:r>
            <a:r>
              <a:rPr lang="en-US" dirty="0" smtClean="0"/>
              <a:t>, </a:t>
            </a:r>
            <a:r>
              <a:rPr lang="bg-BG" dirty="0" smtClean="0"/>
              <a:t>пише се:</a:t>
            </a:r>
            <a:r>
              <a:rPr lang="en-US" dirty="0" smtClean="0"/>
              <a:t> </a:t>
            </a:r>
            <a:r>
              <a:rPr lang="en-US" dirty="0"/>
              <a:t>&lt;name of variable&gt;=&lt;value&gt;</a:t>
            </a:r>
          </a:p>
          <a:p>
            <a:pPr lvl="1"/>
            <a:r>
              <a:rPr lang="bg-BG" dirty="0" smtClean="0"/>
              <a:t>За извикване на метод</a:t>
            </a:r>
            <a:r>
              <a:rPr lang="en-US" dirty="0" smtClean="0"/>
              <a:t>, </a:t>
            </a:r>
            <a:r>
              <a:rPr lang="bg-BG" dirty="0" smtClean="0"/>
              <a:t>използва се</a:t>
            </a:r>
            <a:r>
              <a:rPr lang="en-US" dirty="0" smtClean="0"/>
              <a:t> </a:t>
            </a:r>
            <a:r>
              <a:rPr lang="en-US" dirty="0"/>
              <a:t>&lt;name of </a:t>
            </a:r>
            <a:r>
              <a:rPr lang="en-US" dirty="0" smtClean="0"/>
              <a:t>variable&gt;.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method&gt;(arguments)</a:t>
            </a:r>
          </a:p>
          <a:p>
            <a:pPr lvl="1"/>
            <a:r>
              <a:rPr lang="bg-BG" dirty="0" smtClean="0"/>
              <a:t>Прилича на регулярен израз</a:t>
            </a:r>
            <a:endParaRPr lang="en-US" dirty="0"/>
          </a:p>
          <a:p>
            <a:pPr lvl="1"/>
            <a:r>
              <a:rPr lang="bg-BG" dirty="0" smtClean="0"/>
              <a:t>Поддържа </a:t>
            </a:r>
            <a:r>
              <a:rPr lang="en-US" dirty="0" smtClean="0"/>
              <a:t>IntelliSense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Прозорец за моментално изпълнение - </a:t>
            </a:r>
            <a:r>
              <a:rPr lang="en-US" dirty="0" smtClean="0"/>
              <a:t>Immediate</a:t>
            </a:r>
            <a:r>
              <a:rPr lang="bg-BG" dirty="0" smtClean="0"/>
              <a:t> </a:t>
            </a:r>
            <a:r>
              <a:rPr lang="en-US" dirty="0" smtClean="0"/>
              <a:t> Window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8552" y="4763467"/>
            <a:ext cx="3339101" cy="198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426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771</Words>
  <Application>Microsoft Office PowerPoint</Application>
  <PresentationFormat>Custom</PresentationFormat>
  <Paragraphs>114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Wingdings</vt:lpstr>
      <vt:lpstr>Wingdings 2</vt:lpstr>
      <vt:lpstr>SoftUni 16x9</vt:lpstr>
      <vt:lpstr>PowerPoint Presentation</vt:lpstr>
      <vt:lpstr>Съдържание</vt:lpstr>
      <vt:lpstr>Проверка на данните - Data Inspection</vt:lpstr>
      <vt:lpstr>Инспектиране на данни с Visual Studio Data Inspection</vt:lpstr>
      <vt:lpstr>Прозорецът за Наблюдение - Watch Window</vt:lpstr>
      <vt:lpstr>Прозорците Авто и Локални - Autos and Locals</vt:lpstr>
      <vt:lpstr>Памет и Регистри</vt:lpstr>
      <vt:lpstr>Съвети за данни - Data Tips</vt:lpstr>
      <vt:lpstr>Прозорец за моментално изпълнение - Immediate  Window</vt:lpstr>
      <vt:lpstr>Нишки - Threads</vt:lpstr>
      <vt:lpstr>Прозорецът с нишките на процеса, които се изпълняват - Threads Window</vt:lpstr>
      <vt:lpstr>Стек с извикванията - Call Stacks</vt:lpstr>
      <vt:lpstr>Какво научихме в този час?</vt:lpstr>
      <vt:lpstr>Използване на дебъгер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</dc:title>
  <dc:subject>C# Basics Course</dc:subject>
  <dc:creator/>
  <cp:keywords>debug, debugging, 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2018-12-29T15:01:35Z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