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604" r:id="rId4"/>
    <p:sldId id="605" r:id="rId5"/>
    <p:sldId id="555" r:id="rId6"/>
    <p:sldId id="556" r:id="rId7"/>
    <p:sldId id="557" r:id="rId8"/>
    <p:sldId id="558" r:id="rId9"/>
    <p:sldId id="559" r:id="rId10"/>
    <p:sldId id="560" r:id="rId11"/>
    <p:sldId id="596" r:id="rId12"/>
    <p:sldId id="601" r:id="rId13"/>
    <p:sldId id="60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1D65056-3052-4D5F-A63B-072C4E297535}">
          <p14:sldIdLst>
            <p14:sldId id="604"/>
            <p14:sldId id="605"/>
          </p14:sldIdLst>
        </p14:section>
        <p14:section name="Компонентно тестване" id="{DC4F31FE-7FCF-451F-8FC5-55CC2E16EAC4}">
          <p14:sldIdLst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Заключение" id="{5FE79CCD-FA8A-4606-A478-2252A68C917A}">
          <p14:sldIdLst>
            <p14:sldId id="596"/>
            <p14:sldId id="601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86446" autoAdjust="0"/>
  </p:normalViewPr>
  <p:slideViewPr>
    <p:cSldViewPr>
      <p:cViewPr varScale="1">
        <p:scale>
          <a:sx n="68" d="100"/>
          <a:sy n="68" d="100"/>
        </p:scale>
        <p:origin x="53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51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3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7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983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3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227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en-US" dirty="0">
                <a:latin typeface="+mn-ea"/>
              </a:rPr>
              <a:t>Компонентно тестване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=""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1038314"/>
          </a:xfrm>
        </p:spPr>
        <p:txBody>
          <a:bodyPr>
            <a:noAutofit/>
          </a:bodyPr>
          <a:lstStyle/>
          <a:p>
            <a:r>
              <a:rPr lang="bg-BG" altLang="en-US" sz="3000" dirty="0">
                <a:latin typeface="+mn-ea"/>
              </a:rPr>
              <a:t>Какво представлява компонентното тестване</a:t>
            </a:r>
            <a:endParaRPr lang="x-none" altLang="en-US" sz="300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0051" y="4442334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3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8417" y="4470579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010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Компонентно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9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0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Какво представлява тестването?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Ръчно тестване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Защо компонентно тестване?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Компонентно тестване - </a:t>
            </a:r>
            <a:r>
              <a:rPr lang="bg-BG" dirty="0" smtClean="0"/>
              <a:t>факти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pic>
        <p:nvPicPr>
          <p:cNvPr id="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47595" y="4555128"/>
            <a:ext cx="2895600" cy="1435595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1121770"/>
            <a:ext cx="11506201" cy="352595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Компонентът </a:t>
            </a: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е </a:t>
            </a: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код, явяващ се възможно най-малка част от приложението, която може да бъде самостоятелно тествана. В контекстът на 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C# </a:t>
            </a: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това обикновено са методите.</a:t>
            </a:r>
            <a:endParaRPr lang="en-US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Компонентен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тест </a:t>
            </a: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е </a:t>
            </a: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код</a:t>
            </a: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, </a:t>
            </a:r>
            <a:r>
              <a:rPr lang="bg-BG" noProof="1" smtClean="0">
                <a:solidFill>
                  <a:schemeClr val="tx2"/>
                </a:solidFill>
                <a:cs typeface="Consolas" pitchFamily="49" charset="0"/>
              </a:rPr>
              <a:t>който обикновено се пише от разработчика, с цел да се провери и гарантира правилното поведение на компонент.</a:t>
            </a: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dirty="0" smtClean="0"/>
              <a:t>Компонентно тестване </a:t>
            </a:r>
            <a:r>
              <a:rPr lang="en-US" sz="4800" dirty="0" smtClean="0"/>
              <a:t>– </a:t>
            </a:r>
            <a:r>
              <a:rPr lang="bg-BG" sz="4800" dirty="0" smtClean="0"/>
              <a:t>Определение</a:t>
            </a:r>
            <a:endParaRPr lang="bg-BG" sz="4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598920"/>
            <a:ext cx="101346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Тестването на програмите може да се ползва да покаже наличието на грешки, но никога да покаже липсата им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6130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/>
              <a:t>Вие вече </a:t>
            </a:r>
            <a:r>
              <a:rPr lang="bg-BG" sz="4000" dirty="0" smtClean="0"/>
              <a:t>сте </a:t>
            </a:r>
            <a:r>
              <a:rPr lang="bg-BG" sz="4000" dirty="0" smtClean="0"/>
              <a:t>правили ръчно </a:t>
            </a:r>
            <a:r>
              <a:rPr lang="bg-BG" sz="4000" dirty="0" smtClean="0"/>
              <a:t>тестване</a:t>
            </a:r>
            <a:endParaRPr lang="en-US" sz="38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Ръчните тестове </a:t>
            </a:r>
            <a:r>
              <a:rPr lang="bg-BG" sz="4000" dirty="0" smtClean="0"/>
              <a:t>са по-малко </a:t>
            </a:r>
            <a:r>
              <a:rPr lang="bg-BG" sz="4000" dirty="0" smtClean="0"/>
              <a:t>ефективни</a:t>
            </a:r>
            <a:endParaRPr lang="en-US" sz="4000" dirty="0" smtClean="0"/>
          </a:p>
          <a:p>
            <a:pPr lvl="1" eaLnBrk="1" hangingPunct="1">
              <a:lnSpc>
                <a:spcPct val="100000"/>
              </a:lnSpc>
            </a:pPr>
            <a:r>
              <a:rPr lang="bg-BG" sz="3800" dirty="0" smtClean="0"/>
              <a:t>Неструктурирани</a:t>
            </a:r>
            <a:endParaRPr lang="en-US" sz="3800" dirty="0" smtClean="0"/>
          </a:p>
          <a:p>
            <a:pPr lvl="1" eaLnBrk="1" hangingPunct="1">
              <a:lnSpc>
                <a:spcPct val="100000"/>
              </a:lnSpc>
            </a:pPr>
            <a:r>
              <a:rPr lang="bg-BG" sz="3800" dirty="0" smtClean="0"/>
              <a:t>Неповторяеми</a:t>
            </a:r>
            <a:endParaRPr lang="en-US" sz="3800" dirty="0" smtClean="0"/>
          </a:p>
          <a:p>
            <a:pPr lvl="1" eaLnBrk="1" hangingPunct="1">
              <a:lnSpc>
                <a:spcPct val="100000"/>
              </a:lnSpc>
            </a:pPr>
            <a:r>
              <a:rPr lang="bg-BG" sz="3800" dirty="0" smtClean="0"/>
              <a:t>Не покриват целия ваш код</a:t>
            </a:r>
            <a:endParaRPr lang="en-US" sz="3800" dirty="0" smtClean="0"/>
          </a:p>
          <a:p>
            <a:pPr lvl="1" eaLnBrk="1" hangingPunct="1">
              <a:lnSpc>
                <a:spcPct val="100000"/>
              </a:lnSpc>
            </a:pPr>
            <a:r>
              <a:rPr lang="bg-BG" sz="3800" dirty="0" smtClean="0"/>
              <a:t>Не е лесно да се направят както трябва да бъде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Ръчно тестване</a:t>
            </a:r>
            <a:endParaRPr 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4212" y="2895600"/>
            <a:ext cx="3215842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Компонентно тестване </a:t>
            </a:r>
            <a:r>
              <a:rPr lang="en-US" sz="4800" dirty="0" smtClean="0"/>
              <a:t>– </a:t>
            </a:r>
            <a:r>
              <a:rPr lang="bg-BG" sz="4800" dirty="0" smtClean="0"/>
              <a:t>Пример</a:t>
            </a:r>
            <a:endParaRPr lang="bg-BG" sz="4800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20285" y="990600"/>
            <a:ext cx="10455727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array.Length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1, 2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-2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3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Тестовете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парчета код (част от програмата)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bg-BG" dirty="0" smtClean="0"/>
              <a:t>В </a:t>
            </a:r>
            <a:r>
              <a:rPr lang="bg-BG" dirty="0" smtClean="0"/>
              <a:t>повечето </a:t>
            </a:r>
            <a:r>
              <a:rPr lang="bg-BG" dirty="0" smtClean="0"/>
              <a:t>случаи </a:t>
            </a:r>
            <a:r>
              <a:rPr lang="bg-BG" dirty="0" smtClean="0"/>
              <a:t>компонентните </a:t>
            </a:r>
            <a:r>
              <a:rPr lang="bg-BG" dirty="0" smtClean="0"/>
              <a:t>тестове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писани от разработчиците (програмистите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Компонентните тестове се поставят </a:t>
            </a:r>
            <a:r>
              <a:rPr lang="ru-RU" dirty="0" smtClean="0"/>
              <a:t>в хранилището на кода </a:t>
            </a:r>
            <a:r>
              <a:rPr lang="en-US" dirty="0"/>
              <a:t>(TFS / SVN / </a:t>
            </a:r>
            <a:r>
              <a:rPr lang="en-US" noProof="1"/>
              <a:t>Git</a:t>
            </a:r>
            <a:r>
              <a:rPr lang="en-US" dirty="0"/>
              <a:t>) </a:t>
            </a:r>
            <a:r>
              <a:rPr lang="ru-RU" dirty="0" smtClean="0"/>
              <a:t>заедно с кода, който </a:t>
            </a:r>
            <a:r>
              <a:rPr lang="ru-RU" dirty="0" smtClean="0"/>
              <a:t>тестват. Обикновено се обособяват в </a:t>
            </a:r>
            <a:r>
              <a:rPr lang="bg-BG" dirty="0" smtClean="0"/>
              <a:t>собствена папка и проект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Необходим е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Фреймуърк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 smtClean="0"/>
              <a:t>като: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</a:t>
            </a:r>
            <a:r>
              <a:rPr lang="en-US" noProof="1" smtClean="0"/>
              <a:t>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NUnit, XUnit, Gallio,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dirty="0" smtClean="0"/>
              <a:t>Компонентно тестване </a:t>
            </a:r>
            <a:r>
              <a:rPr lang="en-US" sz="4800" dirty="0" smtClean="0"/>
              <a:t>– </a:t>
            </a:r>
            <a:r>
              <a:rPr lang="bg-BG" sz="4800" dirty="0" smtClean="0"/>
              <a:t>Някои факти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77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smtClean="0"/>
              <a:t>Всички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r>
              <a:rPr lang="en-US" sz="3600" dirty="0" smtClean="0"/>
              <a:t> </a:t>
            </a:r>
            <a:r>
              <a:rPr lang="bg-BG" sz="3600" dirty="0" smtClean="0"/>
              <a:t>трябва да бъдат тествани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bg-BG" sz="3600" dirty="0" smtClean="0"/>
              <a:t>Всички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методи </a:t>
            </a:r>
            <a:r>
              <a:rPr lang="en-US" sz="3600" dirty="0" smtClean="0"/>
              <a:t> </a:t>
            </a:r>
            <a:r>
              <a:rPr lang="bg-BG" sz="3600" dirty="0" smtClean="0"/>
              <a:t>трябва да бъдат тествани</a:t>
            </a:r>
            <a:endParaRPr lang="en-US" sz="3600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Тривиалният код може да се </a:t>
            </a:r>
            <a:r>
              <a:rPr lang="ru-RU" dirty="0" smtClean="0"/>
              <a:t>пропусне – </a:t>
            </a:r>
            <a:br>
              <a:rPr lang="ru-RU" dirty="0" smtClean="0"/>
            </a:br>
            <a:r>
              <a:rPr lang="bg-BG" dirty="0" smtClean="0"/>
              <a:t>свойства </a:t>
            </a:r>
            <a:r>
              <a:rPr lang="bg-BG" dirty="0" smtClean="0"/>
              <a:t>като </a:t>
            </a:r>
            <a:r>
              <a:rPr lang="en-US" dirty="0" smtClean="0"/>
              <a:t>getters </a:t>
            </a:r>
            <a:r>
              <a:rPr lang="bg-BG" dirty="0" smtClean="0"/>
              <a:t> и</a:t>
            </a:r>
            <a:r>
              <a:rPr lang="en-US" dirty="0" smtClean="0"/>
              <a:t> setters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Частни методи могат да бъдат пропуснати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В идеалния случай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всички компоненти тестове трябва да минат успешно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преди да се качи (</a:t>
            </a:r>
            <a:r>
              <a:rPr lang="en-US" dirty="0" smtClean="0"/>
              <a:t>commit</a:t>
            </a:r>
            <a:r>
              <a:rPr lang="bg-BG" dirty="0" smtClean="0"/>
              <a:t>) кода в хранилището за управление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dirty="0" smtClean="0"/>
              <a:t>Компонентно тестване </a:t>
            </a:r>
            <a:r>
              <a:rPr lang="en-US" sz="4800" dirty="0" smtClean="0"/>
              <a:t>– </a:t>
            </a:r>
            <a:r>
              <a:rPr lang="bg-BG" sz="4800" dirty="0" smtClean="0"/>
              <a:t>Още факти</a:t>
            </a:r>
            <a:endParaRPr lang="en-US" sz="4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012" y="1496125"/>
            <a:ext cx="2773992" cy="2463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600" dirty="0" smtClean="0"/>
              <a:t>Компонентните тестове драматично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намаляват броя на дефектите </a:t>
            </a:r>
            <a:r>
              <a:rPr lang="bg-BG" sz="3600" dirty="0" smtClean="0"/>
              <a:t>в кода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</a:t>
            </a:r>
            <a:r>
              <a:rPr lang="bg-BG" sz="3600" dirty="0" smtClean="0"/>
              <a:t>тестовете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подобряват дизайна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</a:t>
            </a:r>
            <a:r>
              <a:rPr lang="bg-BG" sz="3600" dirty="0" smtClean="0"/>
              <a:t>тестовете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са добра документация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</a:t>
            </a:r>
            <a:r>
              <a:rPr lang="bg-BG" sz="3600" dirty="0" smtClean="0"/>
              <a:t>тестовете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намаляват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цената на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промените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Компонентните </a:t>
            </a:r>
            <a:r>
              <a:rPr lang="bg-BG" sz="3600" dirty="0" smtClean="0"/>
              <a:t>тестовете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позволяват рефакториране</a:t>
            </a:r>
          </a:p>
          <a:p>
            <a:pPr>
              <a:lnSpc>
                <a:spcPct val="100000"/>
              </a:lnSpc>
            </a:pPr>
            <a:r>
              <a:rPr lang="bg-BG" sz="3600" dirty="0" smtClean="0"/>
              <a:t>Компонентните </a:t>
            </a:r>
            <a:r>
              <a:rPr lang="bg-BG" sz="3600" dirty="0" smtClean="0"/>
              <a:t>тестовете намаляват </a:t>
            </a:r>
            <a:r>
              <a:rPr lang="bg-BG" sz="3600" dirty="0" smtClean="0"/>
              <a:t>вероятността от </a:t>
            </a:r>
            <a:r>
              <a:rPr lang="bg-BG" sz="3600" dirty="0" smtClean="0"/>
              <a:t>инжектиране на </a:t>
            </a:r>
            <a:r>
              <a:rPr lang="bg-BG" sz="3600" dirty="0" smtClean="0"/>
              <a:t>дефекти чрез </a:t>
            </a:r>
            <a:r>
              <a:rPr lang="bg-BG" sz="3600" dirty="0" smtClean="0"/>
              <a:t>рефакториране и промени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 smtClean="0"/>
              <a:t>Защо компонентно тестване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442" y="1600200"/>
            <a:ext cx="1764651" cy="196580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Пишете код, удобен за тестване</a:t>
            </a:r>
          </a:p>
          <a:p>
            <a:pPr>
              <a:lnSpc>
                <a:spcPct val="100000"/>
              </a:lnSpc>
            </a:pPr>
            <a:r>
              <a:rPr lang="bg-BG" sz="2800" dirty="0" smtClean="0"/>
              <a:t>Автоматизираното тестване е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 smtClean="0"/>
              <a:t>за препоръчване пред ръчното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520387"/>
            <a:ext cx="2209800" cy="1412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32115" y="212821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530</Words>
  <Application>Microsoft Office PowerPoint</Application>
  <PresentationFormat>Custom</PresentationFormat>
  <Paragraphs>90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Компонентно тестване – Определение</vt:lpstr>
      <vt:lpstr>Ръчно тестване</vt:lpstr>
      <vt:lpstr>Компонентно тестване – Пример</vt:lpstr>
      <vt:lpstr>Компонентно тестване – Някои факти</vt:lpstr>
      <vt:lpstr>Компонентно тестване – Още факти</vt:lpstr>
      <vt:lpstr>Защо компонентно тестване?</vt:lpstr>
      <vt:lpstr>Обобщение</vt:lpstr>
      <vt:lpstr>Компонентно тестване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2019-01-18T14:39:00Z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