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4" r:id="rId3"/>
    <p:sldMasterId id="2147483680" r:id="rId4"/>
  </p:sldMasterIdLst>
  <p:notesMasterIdLst>
    <p:notesMasterId r:id="rId21"/>
  </p:notesMasterIdLst>
  <p:handoutMasterIdLst>
    <p:handoutMasterId r:id="rId22"/>
  </p:handoutMasterIdLst>
  <p:sldIdLst>
    <p:sldId id="597" r:id="rId5"/>
    <p:sldId id="598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9" r:id="rId18"/>
    <p:sldId id="600" r:id="rId19"/>
    <p:sldId id="60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F8F4607-BC93-4BE5-BC2C-5DEC9EDEBB53}">
          <p14:sldIdLst>
            <p14:sldId id="597"/>
            <p14:sldId id="598"/>
          </p14:sldIdLst>
        </p14:section>
        <p14:section name="Добри практики" id="{307CB242-FF25-4935-8B91-2F23DC9B10B6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Заключение" id="{006E73F4-BB5C-42A6-B230-42A7C13572B3}">
          <p14:sldIdLst>
            <p14:sldId id="599"/>
            <p14:sldId id="600"/>
            <p14:sldId id="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68" d="100"/>
          <a:sy n="68" d="100"/>
        </p:scale>
        <p:origin x="53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8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748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7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9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04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7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240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1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67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4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535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p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244508" cy="583738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706052"/>
            <a:ext cx="6474249" cy="2443303"/>
            <a:chOff x="745783" y="3706052"/>
            <a:chExt cx="6474249" cy="2443303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358800" y="3706052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17" y="3603510"/>
            <a:ext cx="2015967" cy="2183004"/>
          </a:xfrm>
          <a:prstGeom prst="rect">
            <a:avLst/>
          </a:prstGeom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1209502" y="1154006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 smtClean="0">
                <a:latin typeface="+mn-ea"/>
              </a:rPr>
              <a:t>Компонентно тестване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Subtitle 5"/>
          <p:cNvSpPr>
            <a:spLocks noGrp="1"/>
          </p:cNvSpPr>
          <p:nvPr>
            <p:ph type="subTitle" idx="1"/>
          </p:nvPr>
        </p:nvSpPr>
        <p:spPr>
          <a:xfrm>
            <a:off x="3876502" y="2250923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 smtClean="0">
                <a:latin typeface="+mn-ea"/>
              </a:rPr>
              <a:t>Добри практики</a:t>
            </a:r>
            <a:endParaRPr lang="x-none" altLang="en-US" dirty="0">
              <a:latin typeface="+mn-ea"/>
            </a:endParaRPr>
          </a:p>
        </p:txBody>
      </p:sp>
      <p:pic>
        <p:nvPicPr>
          <p:cNvPr id="13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624" y="4298457"/>
            <a:ext cx="3513227" cy="1754561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Съобщението от провеката </a:t>
            </a:r>
            <a:r>
              <a:rPr lang="ru-RU" dirty="0" smtClean="0"/>
              <a:t>в </a:t>
            </a:r>
            <a:r>
              <a:rPr lang="ru-RU" dirty="0" smtClean="0"/>
              <a:t>теста </a:t>
            </a:r>
            <a:r>
              <a:rPr lang="ru-RU" dirty="0" smtClean="0"/>
              <a:t>е </a:t>
            </a:r>
            <a:r>
              <a:rPr lang="ru-RU" dirty="0" smtClean="0"/>
              <a:t>едно от най-важните </a:t>
            </a:r>
            <a:r>
              <a:rPr lang="ru-RU" dirty="0" smtClean="0"/>
              <a:t>неща!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Трябва да ни казва какво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очаква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да се случи, </a:t>
            </a:r>
            <a:r>
              <a:rPr lang="ru-RU" dirty="0" smtClean="0"/>
              <a:t>но не 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какво е станало вместо това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Доброто съобщение от проверката ни помага 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проследим грешките</a:t>
            </a:r>
            <a:r>
              <a:rPr lang="en-US" dirty="0" smtClean="0"/>
              <a:t> </a:t>
            </a:r>
            <a:r>
              <a:rPr lang="bg-BG" dirty="0" smtClean="0"/>
              <a:t>и да разберем по-лесно компонентното тестване</a:t>
            </a:r>
            <a:r>
              <a:rPr lang="en-US" dirty="0" smtClean="0"/>
              <a:t> </a:t>
            </a:r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i="1" dirty="0" smtClean="0"/>
              <a:t>„</a:t>
            </a:r>
            <a:r>
              <a:rPr lang="ru-RU" i="1" dirty="0"/>
              <a:t>Изтеглянето е неуспешно: </a:t>
            </a:r>
            <a:r>
              <a:rPr lang="ru-RU" i="1" dirty="0" smtClean="0"/>
              <a:t>сметките </a:t>
            </a:r>
            <a:r>
              <a:rPr lang="ru-RU" i="1" dirty="0"/>
              <a:t>не би трябвало да имат отрицателно </a:t>
            </a:r>
            <a:r>
              <a:rPr lang="ru-RU" i="1" dirty="0" smtClean="0"/>
              <a:t>салдо</a:t>
            </a:r>
            <a:r>
              <a:rPr lang="bg-BG" i="1" dirty="0" smtClean="0"/>
              <a:t>“</a:t>
            </a:r>
            <a:endParaRPr lang="en-US" dirty="0" smtClean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Какво трябва да казват съобщенията от проверката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 smtClean="0"/>
              <a:t>Изразяват какво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трябва да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smtClean="0"/>
              <a:t>да се случи и какво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 трябва </a:t>
            </a:r>
            <a:r>
              <a:rPr lang="bg-BG" sz="3600" dirty="0" smtClean="0"/>
              <a:t>да се случи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i="1" dirty="0" smtClean="0"/>
              <a:t>не хвърли изключение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i="1" dirty="0" smtClean="0"/>
              <a:t>не отвори връзката преди да завърши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600" dirty="0" smtClean="0"/>
              <a:t>връщат празни или безсмислени съобщения</a:t>
            </a:r>
          </a:p>
          <a:p>
            <a:pPr lvl="1">
              <a:lnSpc>
                <a:spcPct val="100000"/>
              </a:lnSpc>
            </a:pPr>
            <a:r>
              <a:rPr lang="ru-RU" sz="3600" dirty="0" smtClean="0"/>
              <a:t>връщат съобщения, които повтарят името на тестовия случай</a:t>
            </a:r>
            <a:endParaRPr lang="en-US" sz="3600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ru-RU" dirty="0"/>
              <a:t>Какво трябва да казват съобщенията от проверката</a:t>
            </a:r>
            <a:r>
              <a:rPr lang="en-US" dirty="0"/>
              <a:t>? (2)</a:t>
            </a:r>
          </a:p>
        </p:txBody>
      </p:sp>
    </p:spTree>
    <p:extLst>
      <p:ext uri="{BB962C8B-B14F-4D97-AF65-F5344CB8AC3E}">
        <p14:creationId xmlns:p14="http://schemas.microsoft.com/office/powerpoint/2010/main" val="179873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Избягвайте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множествена проверка </a:t>
            </a:r>
            <a:r>
              <a:rPr lang="bg-BG" dirty="0" smtClean="0"/>
              <a:t>в единичен тестов случай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Ако първата проверка пропадне, изпълнението на теста спира за този тестов </a:t>
            </a:r>
            <a:r>
              <a:rPr lang="bg-BG" dirty="0" smtClean="0"/>
              <a:t>случай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Избягвайте множество проверки в един компонентен тест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3632" y="3581400"/>
            <a:ext cx="10358384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</a:t>
            </a:r>
            <a:r>
              <a:rPr lang="bg-BG" sz="3200" dirty="0" smtClean="0"/>
              <a:t>онцепцията </a:t>
            </a:r>
            <a:r>
              <a:rPr lang="bg-BG" sz="3200" dirty="0" smtClean="0"/>
              <a:t>за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компонентно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тестване </a:t>
            </a:r>
            <a:r>
              <a:rPr lang="bg-BG" sz="3200" dirty="0" smtClean="0"/>
              <a:t>е от много години в общността на разработчиците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Нови методологии в частност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Scrum</a:t>
            </a:r>
            <a:r>
              <a:rPr lang="en-US" sz="3200" dirty="0" smtClean="0"/>
              <a:t> </a:t>
            </a:r>
            <a:r>
              <a:rPr lang="bg-BG" sz="3200" dirty="0" smtClean="0"/>
              <a:t>и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XP</a:t>
            </a:r>
            <a:r>
              <a:rPr lang="en-US" sz="3200" dirty="0"/>
              <a:t>, </a:t>
            </a:r>
            <a:r>
              <a:rPr lang="ru-RU" sz="3200" dirty="0" smtClean="0"/>
              <a:t>са превърнали компонентното тестване в основа на разработка на софтуер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Писането на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добри 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ефективни </a:t>
            </a:r>
            <a:r>
              <a:rPr lang="bg-BG" sz="3200" dirty="0" smtClean="0"/>
              <a:t>компоненти </a:t>
            </a:r>
            <a:r>
              <a:rPr lang="bg-BG" sz="3200" dirty="0" smtClean="0"/>
              <a:t>тестове е важно</a:t>
            </a:r>
            <a:r>
              <a:rPr lang="en-US" sz="3200" dirty="0" smtClean="0"/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Съществуват </a:t>
            </a:r>
            <a:r>
              <a:rPr lang="bg-BG" sz="3200" dirty="0" smtClean="0"/>
              <a:t>инструменти за генериране на тестове</a:t>
            </a:r>
            <a:r>
              <a:rPr lang="en-US" sz="3200" dirty="0" smtClean="0"/>
              <a:t> (</a:t>
            </a:r>
            <a:r>
              <a:rPr lang="bg-BG" sz="3200" dirty="0" smtClean="0"/>
              <a:t>например </a:t>
            </a:r>
            <a:r>
              <a:rPr lang="en-US" sz="3200" noProof="1" smtClean="0">
                <a:hlinkClick r:id="rId2"/>
              </a:rPr>
              <a:t>Pex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ru-RU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Въпреки това тези инструменти не са перфектни и често се налага разработчиците да редактират генерирания код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2000010" cy="1110780"/>
          </a:xfrm>
        </p:spPr>
        <p:txBody>
          <a:bodyPr>
            <a:normAutofit fontScale="90000"/>
          </a:bodyPr>
          <a:lstStyle/>
          <a:p>
            <a:r>
              <a:rPr lang="bg-BG" sz="4800" dirty="0" smtClean="0"/>
              <a:t>Компонентно тестване </a:t>
            </a:r>
            <a:r>
              <a:rPr lang="en-US" sz="4800" dirty="0" smtClean="0"/>
              <a:t>– </a:t>
            </a:r>
            <a:r>
              <a:rPr lang="bg-BG" sz="4800" dirty="0" smtClean="0"/>
              <a:t>Предизвикателството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981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Пишете код, удобен за тестване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Следвайте шаблона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3A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Пишете компоненти тестове, съгласно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спецификациите</a:t>
            </a:r>
            <a:endParaRPr lang="en-US" sz="2800" dirty="0"/>
          </a:p>
          <a:p>
            <a:pPr marL="819096" lvl="1" indent="-514350">
              <a:lnSpc>
                <a:spcPct val="100000"/>
              </a:lnSpc>
            </a:pPr>
            <a:r>
              <a:rPr lang="bg-BG" sz="2800" dirty="0"/>
              <a:t>При смяна на спецификацията</a:t>
            </a:r>
            <a:r>
              <a:rPr lang="en-US" sz="2800" dirty="0"/>
              <a:t> </a:t>
            </a:r>
            <a:r>
              <a:rPr lang="bg-BG" sz="2800" dirty="0"/>
              <a:t>трябва да се сменят също и тестовете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Когато пишем компонентен тест</a:t>
            </a:r>
            <a:r>
              <a:rPr lang="en-US" sz="2800" dirty="0"/>
              <a:t>, </a:t>
            </a:r>
            <a:r>
              <a:rPr lang="bg-BG" sz="2800" dirty="0"/>
              <a:t>следвайте правилата за качествен програмен </a:t>
            </a:r>
            <a:r>
              <a:rPr lang="bg-BG" sz="2800" dirty="0" smtClean="0"/>
              <a:t>код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 smtClean="0"/>
              <a:t>Компонентното </a:t>
            </a:r>
            <a:r>
              <a:rPr lang="bg-BG" sz="2800" dirty="0" smtClean="0"/>
              <a:t>тестване е добра документация на кода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84591"/>
            <a:ext cx="2209800" cy="1412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86588" y="397002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latin typeface="+mn-ea"/>
              </a:rPr>
              <a:t>Компонентно тестване – Добри практики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3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9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altLang="en-US" sz="3600" spc="200" dirty="0" smtClean="0"/>
              <a:t>Добри практики за </a:t>
            </a:r>
            <a:r>
              <a:rPr lang="bg-BG" altLang="en-US" sz="3600" spc="200" dirty="0" smtClean="0"/>
              <a:t>компонентно тестване</a:t>
            </a:r>
            <a:endParaRPr lang="bg-BG" altLang="en-US" sz="3600" spc="200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 smtClean="0">
                <a:ea typeface="+mj-ea"/>
                <a:cs typeface="+mj-cs"/>
              </a:rPr>
              <a:t>Именуване на тестовете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 smtClean="0">
                <a:ea typeface="+mj-ea"/>
                <a:cs typeface="+mj-cs"/>
              </a:rPr>
              <a:t>Какво тестваме?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 smtClean="0">
                <a:ea typeface="+mj-ea"/>
                <a:cs typeface="+mj-cs"/>
              </a:rPr>
              <a:t>Какви съобщения да съставяме?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 smtClean="0">
                <a:ea typeface="+mj-ea"/>
                <a:cs typeface="+mj-cs"/>
              </a:rPr>
              <a:t>Проверките в </a:t>
            </a:r>
            <a:r>
              <a:rPr lang="bg-BG" sz="3600" spc="200" smtClean="0">
                <a:ea typeface="+mj-ea"/>
                <a:cs typeface="+mj-cs"/>
              </a:rPr>
              <a:t>тестовия </a:t>
            </a:r>
            <a:r>
              <a:rPr lang="bg-BG" sz="3600" spc="200" smtClean="0">
                <a:ea typeface="+mj-ea"/>
                <a:cs typeface="+mj-cs"/>
              </a:rPr>
              <a:t>метод</a:t>
            </a:r>
            <a:endParaRPr lang="bg-BG" sz="3600" dirty="0" smtClean="0"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6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Името на теста </a:t>
            </a:r>
            <a:r>
              <a:rPr lang="bg-BG" dirty="0" smtClean="0"/>
              <a:t>трябва да изразява </a:t>
            </a:r>
            <a:r>
              <a:rPr lang="bg-BG" dirty="0" smtClean="0"/>
              <a:t>специ</a:t>
            </a:r>
            <a:r>
              <a:rPr lang="bg-BG" dirty="0" smtClean="0"/>
              <a:t>фи</a:t>
            </a:r>
            <a:r>
              <a:rPr lang="bg-BG" dirty="0" smtClean="0"/>
              <a:t>чните </a:t>
            </a:r>
            <a:r>
              <a:rPr lang="bg-BG" dirty="0" smtClean="0"/>
              <a:t>изисквания, които се тестват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Обикновено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[TestMethod_StateUnderTest_ExpectedBehavior]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Например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TestAccountDepositNegativeSum()</a:t>
            </a:r>
            <a:r>
              <a:rPr lang="en-US" noProof="1" smtClean="0">
                <a:latin typeface="+mj-lt"/>
                <a:cs typeface="Consolas" pitchFamily="49" charset="0"/>
              </a:rPr>
              <a:t> </a:t>
            </a:r>
            <a:r>
              <a:rPr lang="bg-BG" noProof="1" smtClean="0">
                <a:latin typeface="+mj-lt"/>
                <a:cs typeface="Consolas" pitchFamily="49" charset="0"/>
              </a:rPr>
              <a:t>или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AccountShouldNotDepositNegativeSum()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 smtClean="0"/>
              <a:t>Името на теста трябва да включва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Очакваното входното състояние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Очаквания резултат или </a:t>
            </a:r>
            <a:r>
              <a:rPr lang="bg-BG" dirty="0"/>
              <a:t>състояние 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ru-RU" dirty="0" smtClean="0"/>
              <a:t>Името на тествания метод или клас</a:t>
            </a:r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800" dirty="0" smtClean="0"/>
              <a:t>Стандарти за именуване в компонентното тестване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388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bg-BG" dirty="0" smtClean="0"/>
              <a:t>Даден е метод</a:t>
            </a:r>
            <a:r>
              <a:rPr lang="en-US" dirty="0" smtClean="0"/>
              <a:t>:</a:t>
            </a: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</a:t>
            </a:r>
            <a:r>
              <a:rPr lang="bg-BG" dirty="0" smtClean="0"/>
              <a:t>с изискване да се игнорират числата, по-големи от </a:t>
            </a:r>
            <a:r>
              <a:rPr lang="en-US" dirty="0" smtClean="0"/>
              <a:t>100 </a:t>
            </a:r>
            <a:r>
              <a:rPr lang="bg-BG" dirty="0" smtClean="0"/>
              <a:t> в процеса на сумиране</a:t>
            </a:r>
            <a:endParaRPr lang="en-US" dirty="0"/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bg-BG" dirty="0"/>
              <a:t>И</a:t>
            </a:r>
            <a:r>
              <a:rPr lang="bg-BG" dirty="0" smtClean="0"/>
              <a:t>мето на теста трябва да 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Стандарти за именуване в компонентното </a:t>
            </a:r>
            <a:r>
              <a:rPr lang="bg-BG" dirty="0" smtClean="0"/>
              <a:t>тестване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1015735" y="1931314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5733" y="4462848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TestSumNumberIgnoredIfGreaterThan100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Най-общо</a:t>
            </a:r>
            <a:r>
              <a:rPr lang="en-US" dirty="0" smtClean="0"/>
              <a:t>, </a:t>
            </a:r>
            <a:r>
              <a:rPr lang="bg-BG" dirty="0" smtClean="0"/>
              <a:t> успешните тестове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никога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не се премахват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Тези тестове подсигуряват това, че </a:t>
            </a:r>
            <a:r>
              <a:rPr lang="bg-BG" dirty="0" smtClean="0"/>
              <a:t>промените </a:t>
            </a:r>
            <a:r>
              <a:rPr lang="bg-BG" dirty="0" smtClean="0"/>
              <a:t>в кода не повреждат работещия код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Успешен тест трябва да се променя само ако се цели да се </a:t>
            </a:r>
            <a:r>
              <a:rPr lang="bg-BG" dirty="0" smtClean="0"/>
              <a:t>подобри </a:t>
            </a:r>
            <a:r>
              <a:rPr lang="bg-BG" dirty="0" smtClean="0"/>
              <a:t>четимостта му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Когато тестовете не </a:t>
            </a:r>
            <a:r>
              <a:rPr lang="bg-BG" dirty="0" smtClean="0"/>
              <a:t>минават - </a:t>
            </a:r>
            <a:r>
              <a:rPr lang="bg-BG" dirty="0"/>
              <a:t>т</a:t>
            </a:r>
            <a:r>
              <a:rPr lang="bg-BG" dirty="0" smtClean="0"/>
              <a:t>ова </a:t>
            </a:r>
            <a:r>
              <a:rPr lang="bg-BG" dirty="0" smtClean="0"/>
              <a:t>обикновено значи, че има конфликтни </a:t>
            </a:r>
            <a:r>
              <a:rPr lang="bg-BG" dirty="0" smtClean="0"/>
              <a:t>изисквания – или самият тест е написан дефектно или в кода, който тества има дефект</a:t>
            </a:r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Кога трябва да се промени или премахне тест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en-US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bg-BG" dirty="0" smtClean="0"/>
              <a:t>Този тест ще бъде променен, ако се добави нова функционалност, която позволява отрицателни числа.</a:t>
            </a:r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-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Кога трябва да се промени или премахне тест</a:t>
            </a:r>
            <a:r>
              <a:rPr lang="en-US" dirty="0" smtClean="0"/>
              <a:t>?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2)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4212" y="1828800"/>
            <a:ext cx="10899481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TestSum_FirstNegativeNumberThrowsException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Assert.Throws&lt;Exception&gt;(()=&gt;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Sum(-1, 1,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5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bg-BG" dirty="0" smtClean="0"/>
              <a:t>Нов разработчик е написал следния тест</a:t>
            </a:r>
            <a:r>
              <a:rPr lang="en-US" dirty="0" smtClean="0"/>
              <a:t>:</a:t>
            </a:r>
            <a:endParaRPr lang="en-US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bg-BG" dirty="0" smtClean="0"/>
              <a:t>Предишният тест пропада поради промяна на изискванията</a:t>
            </a:r>
            <a:endParaRPr lang="en-US" dirty="0"/>
          </a:p>
        </p:txBody>
      </p:sp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ru-RU" dirty="0"/>
              <a:t>Кога трябва да се промени или премахне тест</a:t>
            </a:r>
            <a:r>
              <a:rPr lang="en-US" dirty="0"/>
              <a:t>? (3)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755870" y="1752600"/>
            <a:ext cx="1065862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sumResult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bg-BG" sz="3600" dirty="0" smtClean="0"/>
              <a:t>Две посоки на </a:t>
            </a:r>
            <a:r>
              <a:rPr lang="bg-BG" sz="3600" dirty="0" smtClean="0"/>
              <a:t>действие:</a:t>
            </a:r>
            <a:endParaRPr lang="en-US" sz="3600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bg-BG" sz="3400" dirty="0" smtClean="0"/>
              <a:t>Изтрийте пропаднал тест след потвърждение на неговата невалидност</a:t>
            </a:r>
            <a:endParaRPr lang="en-US" sz="3400" dirty="0" smtClean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bg-BG" sz="3400" dirty="0" smtClean="0"/>
              <a:t>Промяна на стари тестове</a:t>
            </a:r>
            <a:r>
              <a:rPr lang="en-US" sz="3400" dirty="0" smtClean="0"/>
              <a:t>:</a:t>
            </a:r>
          </a:p>
          <a:p>
            <a:pPr marL="1435100" lvl="2" indent="-266700">
              <a:lnSpc>
                <a:spcPct val="100000"/>
              </a:lnSpc>
            </a:pPr>
            <a:r>
              <a:rPr lang="ru-RU" sz="3200" dirty="0" smtClean="0"/>
              <a:t>или </a:t>
            </a:r>
            <a:r>
              <a:rPr lang="ru-RU" sz="3200" dirty="0" smtClean="0"/>
              <a:t>тестване на новото </a:t>
            </a:r>
            <a:r>
              <a:rPr lang="ru-RU" sz="3200" dirty="0" smtClean="0"/>
              <a:t>изискване</a:t>
            </a:r>
            <a:endParaRPr lang="bg-BG" sz="3200" dirty="0" smtClean="0"/>
          </a:p>
          <a:p>
            <a:pPr marL="1435100" lvl="2" indent="-266700">
              <a:lnSpc>
                <a:spcPct val="100000"/>
              </a:lnSpc>
            </a:pPr>
            <a:r>
              <a:rPr lang="bg-BG" sz="3200" dirty="0" smtClean="0"/>
              <a:t>или</a:t>
            </a:r>
            <a:r>
              <a:rPr lang="en-US" sz="3200" dirty="0" smtClean="0"/>
              <a:t> </a:t>
            </a:r>
            <a:r>
              <a:rPr lang="bg-BG" sz="3200" dirty="0" smtClean="0"/>
              <a:t>тестване на старите </a:t>
            </a:r>
            <a:r>
              <a:rPr lang="bg-BG" sz="3200" dirty="0" smtClean="0"/>
              <a:t>изисквани при </a:t>
            </a:r>
            <a:r>
              <a:rPr lang="bg-BG" sz="3200" dirty="0" smtClean="0"/>
              <a:t>новите </a:t>
            </a:r>
            <a:r>
              <a:rPr lang="bg-BG" sz="3200" dirty="0" smtClean="0"/>
              <a:t>обстоятелства</a:t>
            </a:r>
            <a:endParaRPr lang="en-US" sz="3200" dirty="0"/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ru-RU" dirty="0"/>
              <a:t>Кога трябва да се промени или премахне </a:t>
            </a:r>
            <a:r>
              <a:rPr lang="ru-RU" dirty="0" smtClean="0"/>
              <a:t>тест</a:t>
            </a:r>
            <a:r>
              <a:rPr lang="bg-BG" dirty="0" smtClean="0"/>
              <a:t>(4)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4892678"/>
            <a:ext cx="3250353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9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r>
              <a:rPr lang="ru-RU" dirty="0" smtClean="0"/>
              <a:t>Какво не е наред в следния тест</a:t>
            </a:r>
            <a:r>
              <a:rPr lang="en-US" dirty="0" smtClean="0"/>
              <a:t>?</a:t>
            </a:r>
            <a:endParaRPr lang="en-US" dirty="0"/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dirty="0" smtClean="0"/>
              <a:t>Пропадането на </a:t>
            </a:r>
            <a:r>
              <a:rPr lang="ru-RU" dirty="0" smtClean="0"/>
              <a:t>тест трябва да докаже, че има нещо нередно с </a:t>
            </a:r>
            <a:r>
              <a:rPr lang="ru-RU" dirty="0" smtClean="0"/>
              <a:t>кода, който тестваме</a:t>
            </a:r>
            <a:r>
              <a:rPr lang="bg-BG" dirty="0" smtClean="0"/>
              <a:t>, а </a:t>
            </a:r>
            <a:r>
              <a:rPr lang="bg-BG" dirty="0" smtClean="0"/>
              <a:t>не с кода на теста</a:t>
            </a:r>
            <a:endParaRPr lang="en-US" dirty="0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Тестовете трябва да отразяват реалните изисквания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1024202" y="1295399"/>
            <a:ext cx="1014888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024203" y="2590800"/>
            <a:ext cx="1014888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9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763</Words>
  <Application>Microsoft Office PowerPoint</Application>
  <PresentationFormat>Custom</PresentationFormat>
  <Paragraphs>137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Компонентно тестване</vt:lpstr>
      <vt:lpstr>Съдържание</vt:lpstr>
      <vt:lpstr>Стандарти за именуване в компонентното тестване</vt:lpstr>
      <vt:lpstr>Стандарти за именуване в компонентното тестване – Пример</vt:lpstr>
      <vt:lpstr>Кога трябва да се промени или премахне тест?</vt:lpstr>
      <vt:lpstr>Кога трябва да се промени или премахне тест? (2)</vt:lpstr>
      <vt:lpstr>Кога трябва да се промени или премахне тест? (3)</vt:lpstr>
      <vt:lpstr>Кога трябва да се промени или премахне тест(4)</vt:lpstr>
      <vt:lpstr>Тестовете трябва да отразяват реалните изисквания</vt:lpstr>
      <vt:lpstr>Какво трябва да казват съобщенията от проверката?</vt:lpstr>
      <vt:lpstr>Какво трябва да казват съобщенията от проверката? (2)</vt:lpstr>
      <vt:lpstr>Избягвайте множество проверки в един компонентен тест</vt:lpstr>
      <vt:lpstr>Компонентно тестване – Предизвикателството</vt:lpstr>
      <vt:lpstr>Обобщение</vt:lpstr>
      <vt:lpstr>Компонентно тестване – Добри практики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2019-01-18T20:49:25Z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