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604" r:id="rId4"/>
    <p:sldId id="605" r:id="rId5"/>
    <p:sldId id="555" r:id="rId6"/>
    <p:sldId id="607" r:id="rId7"/>
    <p:sldId id="608" r:id="rId8"/>
    <p:sldId id="609" r:id="rId9"/>
    <p:sldId id="610" r:id="rId10"/>
    <p:sldId id="611" r:id="rId11"/>
    <p:sldId id="596" r:id="rId12"/>
    <p:sldId id="601" r:id="rId13"/>
    <p:sldId id="60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1D65056-3052-4D5F-A63B-072C4E297535}">
          <p14:sldIdLst>
            <p14:sldId id="604"/>
            <p14:sldId id="605"/>
          </p14:sldIdLst>
        </p14:section>
        <p14:section name="Покриване на код с тестове" id="{DC4F31FE-7FCF-451F-8FC5-55CC2E16EAC4}">
          <p14:sldIdLst>
            <p14:sldId id="555"/>
            <p14:sldId id="607"/>
            <p14:sldId id="608"/>
            <p14:sldId id="609"/>
            <p14:sldId id="610"/>
            <p14:sldId id="611"/>
          </p14:sldIdLst>
        </p14:section>
        <p14:section name="Заключение" id="{5FE79CCD-FA8A-4606-A478-2252A68C917A}">
          <p14:sldIdLst>
            <p14:sldId id="596"/>
            <p14:sldId id="601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68" d="100"/>
          <a:sy n="68" d="100"/>
        </p:scale>
        <p:origin x="53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51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5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2335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142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3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7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983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3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227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latin typeface="+mn-ea"/>
              </a:rPr>
              <a:t>Покриване на кода с тестове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xmlns="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1038314"/>
          </a:xfrm>
        </p:spPr>
        <p:txBody>
          <a:bodyPr>
            <a:noAutofit/>
          </a:bodyPr>
          <a:lstStyle/>
          <a:p>
            <a:endParaRPr lang="x-none" altLang="en-US" sz="300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0051" y="4442334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3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8417" y="4470579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01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Компонентно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9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0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Какво представлява </a:t>
            </a:r>
            <a:r>
              <a:rPr lang="bg-BG" dirty="0" smtClean="0"/>
              <a:t>покриването на кода с тестове?</a:t>
            </a:r>
            <a:endParaRPr lang="bg-BG" dirty="0"/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Как да разберем колко код сме покрили?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2036644"/>
            <a:ext cx="11506201" cy="410149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p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ublic int Divide(int x, int y){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	if(y!=0)</a:t>
            </a:r>
            <a:endParaRPr lang="bg-BG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	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	return x/y;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return 0;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}</a:t>
            </a: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dirty="0" smtClean="0"/>
              <a:t>Пример: Метод за деление на 2 цели числа</a:t>
            </a:r>
            <a:endParaRPr lang="bg-BG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bg-BG" sz="3800" dirty="0" smtClean="0"/>
              <a:t>Нека разгледаме следното парче код: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130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905000"/>
            <a:ext cx="11506201" cy="468781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Test]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Dividing4By2Gives2</a:t>
            </a:r>
            <a:r>
              <a:rPr lang="en-US" dirty="0" smtClean="0"/>
              <a:t>(</a:t>
            </a:r>
            <a:r>
              <a:rPr lang="bg-BG" dirty="0" smtClean="0"/>
              <a:t>) </a:t>
            </a:r>
            <a:r>
              <a:rPr lang="en-US" dirty="0" smtClean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Divider </a:t>
            </a:r>
            <a:r>
              <a:rPr lang="en-US" dirty="0"/>
              <a:t>div = new Divider</a:t>
            </a:r>
            <a:r>
              <a:rPr lang="en-US" dirty="0" smtClean="0"/>
              <a:t>();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r>
              <a:rPr lang="en-US" dirty="0" err="1"/>
              <a:t>div.Divide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err="1" smtClean="0"/>
              <a:t>Assert.AreEqual</a:t>
            </a:r>
            <a:r>
              <a:rPr lang="en-US" dirty="0" smtClean="0"/>
              <a:t>(2</a:t>
            </a:r>
            <a:r>
              <a:rPr lang="en-US" dirty="0"/>
              <a:t>, result, "Dividing 4 by 2 does not result in 2</a:t>
            </a:r>
            <a:r>
              <a:rPr lang="en-US" dirty="0" smtClean="0"/>
              <a:t>.");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Тестване на метода за деление</a:t>
            </a:r>
            <a:endParaRPr lang="bg-BG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bg-BG" sz="3800" dirty="0" smtClean="0"/>
              <a:t>Нека сме написали следния тест: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13304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Тестване на метода за деление (2)</a:t>
            </a:r>
            <a:endParaRPr lang="bg-BG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Очевидно тестът, който написахме винаги ще има стойност за </a:t>
            </a:r>
            <a:r>
              <a:rPr lang="en-US" dirty="0" smtClean="0"/>
              <a:t>y != 0</a:t>
            </a:r>
            <a:r>
              <a:rPr lang="bg-BG" dirty="0" smtClean="0"/>
              <a:t>.</a:t>
            </a:r>
            <a:r>
              <a:rPr lang="bg-BG" dirty="0"/>
              <a:t> </a:t>
            </a:r>
            <a:r>
              <a:rPr lang="en-US" dirty="0" smtClean="0"/>
              <a:t>A </a:t>
            </a:r>
            <a:r>
              <a:rPr lang="bg-BG" dirty="0" smtClean="0"/>
              <a:t>как да тестваме, останалата част от тялото на метод </a:t>
            </a:r>
            <a:r>
              <a:rPr lang="en-US" dirty="0" smtClean="0"/>
              <a:t>Divide()?</a:t>
            </a:r>
            <a:r>
              <a:rPr lang="bg-BG" dirty="0" smtClean="0"/>
              <a:t> Просто – написвайки още един компонентен тест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Очевидно подобни „непокрити“ редове лесно могат да бъдат пропуснати поради невнимание и изобщо да не бъдат тествани. За да се избегне това е измислено покриването на кода с тестове.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Тестване на метода за деление (3)</a:t>
            </a:r>
            <a:endParaRPr lang="bg-BG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Очевидно тестът, който написахме винаги ще има стойност за </a:t>
            </a:r>
            <a:r>
              <a:rPr lang="en-US" dirty="0" smtClean="0"/>
              <a:t>y != 0</a:t>
            </a:r>
            <a:r>
              <a:rPr lang="bg-BG" dirty="0" smtClean="0"/>
              <a:t>.</a:t>
            </a:r>
            <a:r>
              <a:rPr lang="bg-BG" dirty="0"/>
              <a:t> </a:t>
            </a:r>
            <a:r>
              <a:rPr lang="en-US" dirty="0" smtClean="0"/>
              <a:t>A </a:t>
            </a:r>
            <a:r>
              <a:rPr lang="bg-BG" dirty="0" smtClean="0"/>
              <a:t>как да тестваме, останалата част от тялото на метод </a:t>
            </a:r>
            <a:r>
              <a:rPr lang="en-US" dirty="0" smtClean="0"/>
              <a:t>Divide()?</a:t>
            </a:r>
            <a:r>
              <a:rPr lang="bg-BG" dirty="0" smtClean="0"/>
              <a:t> Просто – написвайки още един компонентен тест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Очевидно подобни „непокрити“ редове лесно могат да бъдат пропуснати поради невнимание и изобщо да не бъдат тествани. За да се избегне това е измислено покриването на кода с тестове.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0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 </a:t>
            </a:r>
            <a:r>
              <a:rPr lang="en-US" dirty="0" smtClean="0"/>
              <a:t>Visual Studio: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bg-BG" dirty="0"/>
              <a:t>От меню </a:t>
            </a:r>
            <a:r>
              <a:rPr lang="en-US" dirty="0"/>
              <a:t>[Test] -&gt; Analyze Code Coverage -&gt; All </a:t>
            </a:r>
            <a:r>
              <a:rPr lang="en-US" dirty="0" smtClean="0"/>
              <a:t>tests</a:t>
            </a:r>
          </a:p>
          <a:p>
            <a:r>
              <a:rPr lang="bg-BG" dirty="0" smtClean="0"/>
              <a:t>От прозорчето изберете частта от проекта, която ви интересува: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разберем колко код сме покрили?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33800"/>
            <a:ext cx="9906002" cy="2286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99012" y="3032124"/>
            <a:ext cx="4800600" cy="635990"/>
          </a:xfrm>
          <a:prstGeom prst="wedgeRoundRectCallout">
            <a:avLst>
              <a:gd name="adj1" fmla="val -40320"/>
              <a:gd name="adj2" fmla="val 102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Show Code Coverage Coloring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8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Използвайки бутончето </a:t>
            </a:r>
            <a:r>
              <a:rPr lang="en-US" sz="3600" dirty="0">
                <a:solidFill>
                  <a:srgbClr val="FFFFFF"/>
                </a:solidFill>
              </a:rPr>
              <a:t>Show Code Coverage </a:t>
            </a:r>
            <a:r>
              <a:rPr lang="en-US" sz="3600" dirty="0" smtClean="0">
                <a:solidFill>
                  <a:srgbClr val="FFFFFF"/>
                </a:solidFill>
              </a:rPr>
              <a:t>Coloring </a:t>
            </a:r>
            <a:r>
              <a:rPr lang="bg-BG" sz="3600" dirty="0" smtClean="0">
                <a:solidFill>
                  <a:srgbClr val="FFFFFF"/>
                </a:solidFill>
              </a:rPr>
              <a:t>можем да видим визуално кои редове сме покрили</a:t>
            </a:r>
          </a:p>
          <a:p>
            <a:endParaRPr lang="bg-BG" sz="3600" dirty="0">
              <a:solidFill>
                <a:srgbClr val="FFFFFF"/>
              </a:solidFill>
            </a:endParaRPr>
          </a:p>
          <a:p>
            <a:endParaRPr lang="bg-BG" sz="3600" dirty="0" smtClean="0">
              <a:solidFill>
                <a:srgbClr val="FFFFFF"/>
              </a:solidFill>
            </a:endParaRPr>
          </a:p>
          <a:p>
            <a:endParaRPr lang="bg-BG" sz="3600" dirty="0">
              <a:solidFill>
                <a:srgbClr val="FFFFFF"/>
              </a:solidFill>
            </a:endParaRPr>
          </a:p>
          <a:p>
            <a:r>
              <a:rPr lang="bg-BG" dirty="0" smtClean="0"/>
              <a:t>Очевидно от 4 реда сме покрили с тестове 3, т.е. 75%</a:t>
            </a:r>
          </a:p>
          <a:p>
            <a:r>
              <a:rPr lang="bg-BG" dirty="0" smtClean="0"/>
              <a:t>Оптималният резултат за един софтуерен проект е около 80%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Как да разберем колко код сме покрили?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6268"/>
            <a:ext cx="617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Процентът на покритие на кода показва</a:t>
            </a:r>
            <a:br>
              <a:rPr lang="bg-BG" sz="2800" dirty="0" smtClean="0"/>
            </a:br>
            <a:r>
              <a:rPr lang="bg-BG" sz="2800" dirty="0" smtClean="0"/>
              <a:t>колко процента от редовете код са покрити</a:t>
            </a:r>
            <a:br>
              <a:rPr lang="bg-BG" sz="2800" dirty="0" smtClean="0"/>
            </a:br>
            <a:r>
              <a:rPr lang="bg-BG" sz="2800" dirty="0" smtClean="0"/>
              <a:t>с тестове</a:t>
            </a:r>
          </a:p>
          <a:p>
            <a:pPr>
              <a:lnSpc>
                <a:spcPct val="100000"/>
              </a:lnSpc>
            </a:pPr>
            <a:r>
              <a:rPr lang="bg-BG" sz="2800" smtClean="0"/>
              <a:t>Оптималният резултат е около 80%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520387"/>
            <a:ext cx="2209800" cy="1412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32115" y="212821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442</Words>
  <Application>Microsoft Office PowerPoint</Application>
  <PresentationFormat>Custom</PresentationFormat>
  <Paragraphs>75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Пример: Метод за деление на 2 цели числа</vt:lpstr>
      <vt:lpstr>Тестване на метода за деление</vt:lpstr>
      <vt:lpstr>Тестване на метода за деление (2)</vt:lpstr>
      <vt:lpstr>Тестване на метода за деление (3)</vt:lpstr>
      <vt:lpstr>Как да разберем колко код сме покрили?</vt:lpstr>
      <vt:lpstr>Как да разберем колко код сме покрили? (2)</vt:lpstr>
      <vt:lpstr>Обобщение</vt:lpstr>
      <vt:lpstr>Компонентно тестване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2019-01-18T16:43:52Z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