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528" r:id="rId3"/>
    <p:sldId id="473" r:id="rId4"/>
    <p:sldId id="475" r:id="rId5"/>
    <p:sldId id="476" r:id="rId6"/>
    <p:sldId id="477" r:id="rId7"/>
    <p:sldId id="478" r:id="rId8"/>
    <p:sldId id="480" r:id="rId9"/>
    <p:sldId id="481" r:id="rId10"/>
    <p:sldId id="482" r:id="rId11"/>
    <p:sldId id="484" r:id="rId12"/>
    <p:sldId id="486" r:id="rId13"/>
    <p:sldId id="487" r:id="rId14"/>
    <p:sldId id="488" r:id="rId15"/>
    <p:sldId id="489" r:id="rId16"/>
    <p:sldId id="491" r:id="rId17"/>
    <p:sldId id="492" r:id="rId18"/>
    <p:sldId id="494" r:id="rId19"/>
    <p:sldId id="496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7" r:id="rId36"/>
    <p:sldId id="518" r:id="rId37"/>
    <p:sldId id="524" r:id="rId38"/>
    <p:sldId id="531" r:id="rId39"/>
    <p:sldId id="532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FB81B6"/>
    <a:srgbClr val="66360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>
      <p:cViewPr varScale="1">
        <p:scale>
          <a:sx n="48" d="100"/>
          <a:sy n="48" d="100"/>
        </p:scale>
        <p:origin x="116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7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9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8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sdn.microsoft.com/en-us/library/36b93480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817812" y="639393"/>
            <a:ext cx="87484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Именуване на идентификатори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789342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5"/>
          <p:cNvSpPr>
            <a:spLocks noGrp="1"/>
          </p:cNvSpPr>
          <p:nvPr>
            <p:ph type="subTitle" idx="1"/>
          </p:nvPr>
        </p:nvSpPr>
        <p:spPr>
          <a:xfrm>
            <a:off x="3356189" y="1730436"/>
            <a:ext cx="8144341" cy="1846655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Именуване на променливи, методи</a:t>
            </a:r>
            <a:r>
              <a:rPr lang="en-US" dirty="0" smtClean="0"/>
              <a:t>, </a:t>
            </a:r>
            <a:r>
              <a:rPr lang="bg-BG" dirty="0" smtClean="0"/>
              <a:t>параметри, свойства</a:t>
            </a:r>
            <a:r>
              <a:rPr lang="en-US" dirty="0" smtClean="0"/>
              <a:t>, </a:t>
            </a:r>
            <a:r>
              <a:rPr lang="bg-BG" dirty="0" smtClean="0"/>
              <a:t>константи, класове, интерфейси и </a:t>
            </a:r>
            <a:r>
              <a:rPr lang="bg-BG" dirty="0" err="1" smtClean="0"/>
              <a:t>др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2" descr="http://www.med.miami.edu/med/images/Guideline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561" y="4309188"/>
            <a:ext cx="4291905" cy="1887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57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Допустими са няколко формата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</a:t>
            </a:r>
            <a:r>
              <a:rPr lang="bg-BG" dirty="0" smtClean="0"/>
              <a:t>Съществително</a:t>
            </a:r>
            <a:r>
              <a:rPr lang="en-US" dirty="0" smtClean="0"/>
              <a:t>] </a:t>
            </a:r>
            <a:r>
              <a:rPr lang="bg-BG" dirty="0" smtClean="0"/>
              <a:t>или</a:t>
            </a:r>
            <a:r>
              <a:rPr lang="en-US" dirty="0" smtClean="0"/>
              <a:t> [</a:t>
            </a:r>
            <a:r>
              <a:rPr lang="bg-BG" dirty="0" smtClean="0"/>
              <a:t>Глагол</a:t>
            </a:r>
            <a:r>
              <a:rPr lang="en-US" dirty="0" smtClean="0"/>
              <a:t>] </a:t>
            </a:r>
            <a:r>
              <a:rPr lang="bg-BG" dirty="0" smtClean="0"/>
              <a:t>или</a:t>
            </a:r>
            <a:r>
              <a:rPr lang="en-US" dirty="0" smtClean="0"/>
              <a:t> [</a:t>
            </a:r>
            <a:r>
              <a:rPr lang="bg-BG" dirty="0" smtClean="0"/>
              <a:t>Прилагателно</a:t>
            </a:r>
            <a:r>
              <a:rPr lang="en-US" dirty="0" smtClean="0"/>
              <a:t>]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еднакъв стил за всички членове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enum Day { Monday,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 }</a:t>
            </a:r>
            <a:r>
              <a:rPr lang="en-US" sz="2800" noProof="1" smtClean="0"/>
              <a:t>,</a:t>
            </a:r>
            <a:r>
              <a:rPr lang="en-US" sz="2800" noProof="1" smtClean="0">
                <a:solidFill>
                  <a:schemeClr val="tx2">
                    <a:lumMod val="90000"/>
                  </a:schemeClr>
                </a:solidFill>
              </a:rPr>
              <a:t/>
            </a:r>
            <a:br>
              <a:rPr lang="en-US" sz="2800" noProof="1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enum AppState { Running,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 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tx2">
                    <a:lumMod val="90000"/>
                  </a:schemeClr>
                </a:solidFill>
              </a:rPr>
              <a:t/>
            </a:r>
            <a:br>
              <a:rPr lang="en-US" sz="2800" noProof="1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 Normal,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 }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 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r>
              <a:rPr lang="en-US" sz="2800" noProof="1" smtClean="0">
                <a:solidFill>
                  <a:srgbClr val="FB816D"/>
                </a:solidFill>
              </a:rPr>
              <a:t/>
            </a:r>
            <a:br>
              <a:rPr lang="en-US" sz="2800" noProof="1" smtClean="0">
                <a:solidFill>
                  <a:srgbClr val="FB816D"/>
                </a:solidFill>
              </a:rPr>
            </a:b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b="1" dirty="0" smtClean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изброими типове</a:t>
            </a:r>
            <a:endParaRPr lang="en-US" dirty="0"/>
          </a:p>
        </p:txBody>
      </p:sp>
      <p:pic>
        <p:nvPicPr>
          <p:cNvPr id="160769" name="Picture 1" descr="C:\Trash\nature-sma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936765"/>
            <a:ext cx="2388096" cy="1433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012" y="38100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1798" y="56388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Атрибути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Добавете</a:t>
            </a:r>
            <a:r>
              <a:rPr lang="en-US" dirty="0" smtClean="0"/>
              <a:t> </a:t>
            </a:r>
            <a:r>
              <a:rPr lang="bg-BG" dirty="0" smtClean="0"/>
              <a:t>окончанието</a:t>
            </a:r>
            <a:r>
              <a:rPr lang="en-US" dirty="0" smtClean="0"/>
              <a:t> </a:t>
            </a:r>
            <a:r>
              <a:rPr lang="en-US" sz="2800" b="1" dirty="0" smtClean="0"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800" b="1" dirty="0" smtClean="0">
                <a:cs typeface="Consolas" pitchFamily="49" charset="0"/>
              </a:rPr>
              <a:t>‚</a:t>
            </a:r>
            <a:endParaRPr lang="bg-BG" sz="2800" b="1" dirty="0" smtClean="0"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Лош пример 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/>
              <a:t>Колекции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dirty="0"/>
              <a:t>окончанието</a:t>
            </a:r>
            <a:r>
              <a:rPr lang="en-US" dirty="0"/>
              <a:t> </a:t>
            </a:r>
            <a:r>
              <a:rPr lang="en-US" b="1" dirty="0" smtClean="0">
                <a:latin typeface="+mj-lt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b="1" dirty="0" smtClean="0"/>
              <a:t>'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специални класове</a:t>
            </a:r>
            <a:endParaRPr lang="en-US" dirty="0"/>
          </a:p>
        </p:txBody>
      </p:sp>
      <p:pic>
        <p:nvPicPr>
          <p:cNvPr id="159746" name="Picture 2" descr="http://architecture.myninjaplease.com/wp-content/uploads/2007/01/strange-homes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28639" y="1015933"/>
            <a:ext cx="2575973" cy="3344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statenislandmuseum.org/images/uploads/heros/collection-natsci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546204"/>
            <a:ext cx="3733800" cy="20114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Изключения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dirty="0"/>
              <a:t>окончанието</a:t>
            </a:r>
            <a:r>
              <a:rPr lang="en-US" dirty="0"/>
              <a:t> </a:t>
            </a:r>
            <a:r>
              <a:rPr lang="en-US" b="1" dirty="0" smtClean="0">
                <a:latin typeface="+mj-lt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b="1" dirty="0" smtClean="0"/>
              <a:t>'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Използвайте информативно име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Делегати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dirty="0"/>
              <a:t>окончанието</a:t>
            </a:r>
            <a:r>
              <a:rPr lang="en-US" dirty="0"/>
              <a:t> </a:t>
            </a:r>
            <a:r>
              <a:rPr lang="en-US" b="1" dirty="0" smtClean="0">
                <a:latin typeface="+mj-lt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b="1" dirty="0" smtClean="0"/>
              <a:t>'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/>
              <a:t>'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b="1" dirty="0" smtClean="0"/>
              <a:t>'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специални класове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58721" name="Picture 1" descr="C:\Trash\exceptio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650" y="1600200"/>
            <a:ext cx="2844060" cy="1600200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https://media.licdn.com/mpr/mpr/p/1/005/097/16b/334b1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52114" y="4114800"/>
            <a:ext cx="2823596" cy="1905001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Колко дълго трябва да е името на клас, структура и </a:t>
            </a:r>
            <a:r>
              <a:rPr lang="bg-BG" dirty="0" err="1" smtClean="0"/>
              <a:t>т.н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Името да е толкова дълго, колкото е </a:t>
            </a:r>
            <a:br>
              <a:rPr lang="bg-BG" dirty="0" smtClean="0"/>
            </a:br>
            <a:r>
              <a:rPr lang="bg-BG" dirty="0" smtClean="0"/>
              <a:t>необходимо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Не съкращавайте имената, ако това ще ги </a:t>
            </a:r>
            <a:br>
              <a:rPr lang="bg-BG" dirty="0" smtClean="0"/>
            </a:br>
            <a:r>
              <a:rPr lang="bg-BG" dirty="0" smtClean="0"/>
              <a:t>направи неясни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Дължина на имената на класовете</a:t>
            </a:r>
            <a:endParaRPr lang="en-US" dirty="0"/>
          </a:p>
        </p:txBody>
      </p:sp>
      <p:pic>
        <p:nvPicPr>
          <p:cNvPr id="157698" name="Picture 2" descr="http://crb.hu/images/nagyker/szabas/c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2323773"/>
            <a:ext cx="2919545" cy="1486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8700" y="43434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6" y="57343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Общи съвети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Допустими са следните формати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Company.Product.Component.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Product.Component.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Microsoft.WinControls.GridView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Microsoft_WinControlsGridView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пространства от имена</a:t>
            </a:r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08" y="967596"/>
            <a:ext cx="3068042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689" y="2779569"/>
            <a:ext cx="2358199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15689" y="4538932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7962" y="5692778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Имената на папките с проекти трябва да следват името на пространството от имена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</a:t>
            </a:r>
          </a:p>
          <a:p>
            <a:pPr lvl="2">
              <a:lnSpc>
                <a:spcPct val="100000"/>
              </a:lnSpc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Collections</a:t>
            </a:r>
          </a:p>
          <a:p>
            <a:pPr lvl="3">
              <a:lnSpc>
                <a:spcPct val="100000"/>
              </a:lnSpc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Generic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System.Collections.Generic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system_collections_generic</a:t>
            </a:r>
            <a:r>
              <a:rPr lang="en-US" sz="2900" dirty="0" smtClean="0"/>
              <a:t>,</a:t>
            </a:r>
            <a:r>
              <a:rPr lang="en-US" sz="2900" dirty="0" smtClean="0">
                <a:solidFill>
                  <a:srgbClr val="FB816D"/>
                </a:solidFill>
              </a:rPr>
              <a:t> </a:t>
            </a: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generic.src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папки с проекти</a:t>
            </a:r>
            <a:endParaRPr lang="en-US" dirty="0"/>
          </a:p>
        </p:txBody>
      </p:sp>
      <p:pic>
        <p:nvPicPr>
          <p:cNvPr id="55298" name="Picture 2" descr="C:\Trash\fol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83" y="2135984"/>
            <a:ext cx="3406873" cy="2436016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5012" y="393776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5157" y="5303838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Файловете със програмен код трябва да имат имена, съответстващи на тяхното съдържание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Файлът, съдържащ клас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 </a:t>
            </a:r>
            <a:r>
              <a:rPr lang="bg-BG" dirty="0" smtClean="0"/>
              <a:t>трябва да се казва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Constants.cs</a:t>
            </a:r>
            <a:r>
              <a:rPr lang="en-US" dirty="0" smtClean="0"/>
              <a:t>,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 CryptographyAlgorithms.cs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 smtClean="0"/>
              <a:t>,</a:t>
            </a:r>
            <a:r>
              <a:rPr lang="en-US" sz="2900" b="1" dirty="0" smtClean="0">
                <a:solidFill>
                  <a:srgbClr val="FB816D"/>
                </a:solidFill>
              </a:rPr>
              <a:t> </a:t>
            </a: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SourceCode.cs</a:t>
            </a:r>
            <a:r>
              <a:rPr lang="en-US" sz="2900" dirty="0"/>
              <a:t> </a:t>
            </a:r>
            <a:r>
              <a:rPr lang="en-US" sz="2900" dirty="0" smtClean="0"/>
              <a:t>,</a:t>
            </a:r>
            <a:r>
              <a:rPr lang="en-US" sz="2900" dirty="0"/>
              <a:t> </a:t>
            </a: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Page1.aspx</a:t>
            </a:r>
            <a:r>
              <a:rPr lang="en-US" sz="2900" dirty="0" smtClean="0"/>
              <a:t>,</a:t>
            </a:r>
            <a:r>
              <a:rPr lang="en-US" sz="2900" b="1" dirty="0" smtClean="0">
                <a:solidFill>
                  <a:srgbClr val="FB816D"/>
                </a:solidFill>
              </a:rPr>
              <a:t/>
            </a:r>
            <a:br>
              <a:rPr lang="en-US" sz="2900" b="1" dirty="0" smtClean="0">
                <a:solidFill>
                  <a:srgbClr val="FB816D"/>
                </a:solidFill>
              </a:rPr>
            </a:b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WebApplication1.aspx</a:t>
            </a:r>
            <a:r>
              <a:rPr lang="en-US" sz="2900" dirty="0" smtClean="0"/>
              <a:t>,</a:t>
            </a:r>
            <a:r>
              <a:rPr lang="en-US" sz="2900" b="1" dirty="0" smtClean="0">
                <a:solidFill>
                  <a:srgbClr val="FB816D"/>
                </a:solidFill>
              </a:rPr>
              <a:t> </a:t>
            </a:r>
            <a:r>
              <a:rPr lang="en-US" sz="2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d2.cs</a:t>
            </a:r>
            <a:r>
              <a:rPr lang="en-US" sz="2900" dirty="0" smtClean="0"/>
              <a:t>, </a:t>
            </a:r>
            <a:r>
              <a:rPr lang="en-US" sz="29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Form1.xaml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файлове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1548" y="378801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2334" y="54864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Имената на </a:t>
            </a:r>
            <a:r>
              <a:rPr lang="en-US" dirty="0" smtClean="0"/>
              <a:t>.NET </a:t>
            </a:r>
            <a:r>
              <a:rPr lang="bg-BG" dirty="0" err="1" smtClean="0"/>
              <a:t>асемблитата</a:t>
            </a:r>
            <a:r>
              <a:rPr lang="bg-BG" dirty="0" smtClean="0"/>
              <a:t> трябва да следват основното пространство за имена с йерархията на </a:t>
            </a:r>
            <a:br>
              <a:rPr lang="bg-BG" dirty="0" smtClean="0"/>
            </a:br>
            <a:r>
              <a:rPr lang="bg-BG" dirty="0" smtClean="0"/>
              <a:t>своя клас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Microsoft.WinControls.GridView.dll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b="1" dirty="0">
              <a:solidFill>
                <a:srgbClr val="FB816D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Microsoft_WinControlsGrid_View.dll</a:t>
            </a:r>
            <a:endParaRPr lang="en-US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</a:t>
            </a:r>
            <a:r>
              <a:rPr lang="en-US" dirty="0" smtClean="0"/>
              <a:t> .NET </a:t>
            </a:r>
            <a:r>
              <a:rPr lang="bg-BG" dirty="0" err="1" smtClean="0"/>
              <a:t>асемблита</a:t>
            </a:r>
            <a:endParaRPr lang="en-US" dirty="0"/>
          </a:p>
        </p:txBody>
      </p:sp>
      <p:pic>
        <p:nvPicPr>
          <p:cNvPr id="155650" name="Picture 2" descr="http://www.xtek.com/europe/media/new-assembl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06" y="1878898"/>
            <a:ext cx="2437765" cy="1371600"/>
          </a:xfrm>
          <a:prstGeom prst="roundRect">
            <a:avLst>
              <a:gd name="adj" fmla="val 13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9812" y="3174298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2250" y="53340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4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Приложенията трябва да се именуват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смислено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Използвайте</a:t>
            </a:r>
            <a:r>
              <a:rPr lang="en-US" dirty="0" smtClean="0"/>
              <a:t> [</a:t>
            </a:r>
            <a:r>
              <a:rPr lang="bg-BG" dirty="0" smtClean="0"/>
              <a:t>Съществително</a:t>
            </a:r>
            <a:r>
              <a:rPr lang="en-US" dirty="0" smtClean="0"/>
              <a:t>] </a:t>
            </a:r>
            <a:r>
              <a:rPr lang="bg-BG" dirty="0" smtClean="0"/>
              <a:t>или</a:t>
            </a:r>
            <a:br>
              <a:rPr lang="bg-BG" dirty="0" smtClean="0"/>
            </a:br>
            <a:r>
              <a:rPr lang="en-US" dirty="0" smtClean="0"/>
              <a:t>[</a:t>
            </a:r>
            <a:r>
              <a:rPr lang="bg-BG" dirty="0" smtClean="0"/>
              <a:t>Прилагателно</a:t>
            </a:r>
            <a:r>
              <a:rPr lang="en-US" dirty="0" smtClean="0"/>
              <a:t>] + [</a:t>
            </a:r>
            <a:r>
              <a:rPr lang="bg-BG" dirty="0" smtClean="0"/>
              <a:t>Съществително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NewsAggregatorService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приложения</a:t>
            </a:r>
            <a:endParaRPr lang="en-US" dirty="0"/>
          </a:p>
        </p:txBody>
      </p:sp>
      <p:pic>
        <p:nvPicPr>
          <p:cNvPr id="53250" name="Picture 2" descr="http://www.aha-soft.com/images/application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634" r="-2994" b="-1945"/>
          <a:stretch>
            <a:fillRect/>
          </a:stretch>
        </p:blipFill>
        <p:spPr bwMode="auto">
          <a:xfrm>
            <a:off x="7999412" y="1752600"/>
            <a:ext cx="3789134" cy="1676400"/>
          </a:xfrm>
          <a:prstGeom prst="roundRect">
            <a:avLst>
              <a:gd name="adj" fmla="val 6347"/>
            </a:avLst>
          </a:prstGeom>
          <a:solidFill>
            <a:srgbClr val="FFFFFF"/>
          </a:solidFill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40" y="361696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0812" y="56388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Общи съвети</a:t>
            </a:r>
            <a:endParaRPr lang="en-US" dirty="0" smtClean="0"/>
          </a:p>
          <a:p>
            <a:pPr lvl="1"/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смислени</a:t>
            </a:r>
            <a:r>
              <a:rPr lang="en-US" dirty="0" smtClean="0"/>
              <a:t> </a:t>
            </a:r>
            <a:r>
              <a:rPr lang="bg-BG" dirty="0" smtClean="0"/>
              <a:t>имена за методите</a:t>
            </a:r>
            <a:endParaRPr lang="en-US" dirty="0" smtClean="0"/>
          </a:p>
          <a:p>
            <a:pPr lvl="1"/>
            <a:r>
              <a:rPr lang="bg-BG" dirty="0" smtClean="0"/>
              <a:t>Имената трябва да отговарят на въпроса</a:t>
            </a:r>
            <a:r>
              <a:rPr lang="en-US" dirty="0" smtClean="0"/>
              <a:t>:</a:t>
            </a:r>
          </a:p>
          <a:p>
            <a:pPr lvl="2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r>
              <a:rPr lang="bg-BG" dirty="0" smtClean="0"/>
              <a:t>Ако не можете да намерите добро име на метода</a:t>
            </a:r>
            <a:r>
              <a:rPr lang="en-US" dirty="0" smtClean="0"/>
              <a:t>, </a:t>
            </a:r>
            <a:r>
              <a:rPr lang="bg-BG" dirty="0" smtClean="0"/>
              <a:t>помислете има ли ясна цел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</a:p>
          <a:p>
            <a:r>
              <a:rPr lang="bg-BG" dirty="0" smtClean="0"/>
              <a:t>Лоши 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53" y="1150530"/>
            <a:ext cx="2691025" cy="137278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566" y="4648200"/>
            <a:ext cx="711015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567" y="5867400"/>
            <a:ext cx="711015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Общи съвети за именуване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bg-BG" dirty="0" smtClean="0"/>
              <a:t>Именуване на </a:t>
            </a:r>
            <a:r>
              <a:rPr lang="bg-BG" dirty="0" smtClean="0"/>
              <a:t>класове</a:t>
            </a:r>
            <a:r>
              <a:rPr lang="bg-BG" dirty="0"/>
              <a:t>,</a:t>
            </a:r>
            <a:r>
              <a:rPr lang="en-US" dirty="0" smtClean="0"/>
              <a:t> </a:t>
            </a:r>
            <a:r>
              <a:rPr lang="bg-BG" dirty="0" smtClean="0"/>
              <a:t>типове</a:t>
            </a:r>
            <a:r>
              <a:rPr lang="en-US" dirty="0" smtClean="0"/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bg-BG" dirty="0" smtClean="0"/>
              <a:t>приложения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bg-BG" dirty="0" smtClean="0"/>
              <a:t>Именуване </a:t>
            </a:r>
            <a:r>
              <a:rPr lang="bg-BG" dirty="0" smtClean="0"/>
              <a:t>на методи и техните параметри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bg-BG" dirty="0" smtClean="0"/>
              <a:t>Именуване на променливи и константи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bg-BG" dirty="0" smtClean="0"/>
              <a:t>Други съвети за именуване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82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noProof="1" smtClean="0"/>
              <a:t>Използвайте</a:t>
            </a:r>
            <a:r>
              <a:rPr lang="en-US" noProof="1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bg-BG" dirty="0" smtClean="0"/>
              <a:t>Използвайте следните формати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[</a:t>
            </a:r>
            <a:r>
              <a:rPr lang="bg-BG" dirty="0" smtClean="0"/>
              <a:t>Глагол</a:t>
            </a:r>
            <a:r>
              <a:rPr lang="en-US" dirty="0" smtClean="0"/>
              <a:t>], [</a:t>
            </a:r>
            <a:r>
              <a:rPr lang="bg-BG" dirty="0" smtClean="0"/>
              <a:t>Глагол</a:t>
            </a:r>
            <a:r>
              <a:rPr lang="en-US" dirty="0" smtClean="0"/>
              <a:t>] + [</a:t>
            </a:r>
            <a:r>
              <a:rPr lang="bg-BG" dirty="0" smtClean="0"/>
              <a:t>Съществително</a:t>
            </a:r>
            <a:r>
              <a:rPr lang="en-US" dirty="0" smtClean="0"/>
              <a:t>],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bg-BG" dirty="0" smtClean="0"/>
              <a:t>Глагол</a:t>
            </a:r>
            <a:r>
              <a:rPr lang="en-US" dirty="0" smtClean="0"/>
              <a:t>] + [</a:t>
            </a:r>
            <a:r>
              <a:rPr lang="bg-BG" dirty="0" smtClean="0"/>
              <a:t>Прилагателно</a:t>
            </a:r>
            <a:r>
              <a:rPr lang="en-US" dirty="0" smtClean="0"/>
              <a:t>] + [</a:t>
            </a:r>
            <a:r>
              <a:rPr lang="bg-BG" dirty="0" smtClean="0"/>
              <a:t>Съществително</a:t>
            </a:r>
            <a:r>
              <a:rPr lang="en-US" dirty="0" smtClean="0"/>
              <a:t>]</a:t>
            </a:r>
          </a:p>
          <a:p>
            <a:pPr>
              <a:lnSpc>
                <a:spcPct val="9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rintList</a:t>
            </a:r>
          </a:p>
          <a:p>
            <a:pPr>
              <a:lnSpc>
                <a:spcPct val="9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dirty="0" smtClean="0">
                <a:solidFill>
                  <a:srgbClr val="FB816D"/>
                </a:solidFill>
              </a:rPr>
              <a:t/>
            </a:r>
            <a:br>
              <a:rPr lang="en-US" dirty="0" smtClean="0">
                <a:solidFill>
                  <a:srgbClr val="FB816D"/>
                </a:solidFill>
              </a:rPr>
            </a:br>
            <a:r>
              <a:rPr lang="en-US" b="1" noProof="1" smtClean="0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Approximation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b="1" noProof="1" smtClean="0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athUtils</a:t>
            </a:r>
            <a:endParaRPr lang="en-US" b="1" noProof="1">
              <a:solidFill>
                <a:srgbClr val="FB816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методи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398" y="2492591"/>
            <a:ext cx="1929897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4956" y="1510786"/>
            <a:ext cx="1015735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5122838"/>
            <a:ext cx="830866" cy="62331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7212" y="3914527"/>
            <a:ext cx="946362" cy="709957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Методите, които връщат стойност, трябва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да я описват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Примери</a:t>
            </a:r>
            <a:r>
              <a:rPr lang="en-US" sz="3000" dirty="0" smtClean="0"/>
              <a:t>:</a:t>
            </a:r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sz="3000" dirty="0"/>
              <a:t>,</a:t>
            </a:r>
            <a:br>
              <a:rPr lang="en-US" sz="3000" dirty="0"/>
            </a:br>
            <a:r>
              <a:rPr lang="bg-BG" sz="3000" dirty="0" smtClean="0"/>
              <a:t>а не</a:t>
            </a:r>
            <a:r>
              <a:rPr lang="en-US" sz="3000" dirty="0" smtClean="0"/>
              <a:t>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sz="3000" dirty="0">
                <a:solidFill>
                  <a:srgbClr val="FB816D"/>
                </a:solidFill>
              </a:rPr>
              <a:t> </a:t>
            </a:r>
            <a:r>
              <a:rPr lang="bg-BG" sz="3000" dirty="0" smtClean="0"/>
              <a:t>или</a:t>
            </a:r>
            <a:r>
              <a:rPr lang="en-US" sz="3000" dirty="0" smtClean="0"/>
              <a:t> </a:t>
            </a:r>
            <a:r>
              <a:rPr lang="en-US" sz="3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sz="3000" dirty="0">
                <a:solidFill>
                  <a:srgbClr val="FB816D"/>
                </a:solidFill>
              </a:rPr>
              <a:t> </a:t>
            </a:r>
            <a:r>
              <a:rPr lang="bg-BG" sz="3000" dirty="0" smtClean="0"/>
              <a:t>или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lvl="1"/>
            <a:r>
              <a:rPr lang="en-US" sz="30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 smtClean="0"/>
              <a:t>е допустимо</a:t>
            </a:r>
            <a:endParaRPr lang="en-US" sz="3000" dirty="0" smtClean="0"/>
          </a:p>
          <a:p>
            <a:pPr lvl="1"/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CalculateSine</a:t>
            </a:r>
            <a:r>
              <a:rPr lang="en-US" sz="3000" dirty="0" smtClean="0"/>
              <a:t> </a:t>
            </a:r>
            <a:r>
              <a:rPr lang="bg-BG" sz="3000" dirty="0" smtClean="0"/>
              <a:t>е добре, но </a:t>
            </a:r>
            <a:r>
              <a:rPr lang="en-US" sz="3000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3000" dirty="0" smtClean="0"/>
              <a:t>също е допустимо</a:t>
            </a:r>
            <a:endParaRPr lang="en-US" sz="3000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 smtClean="0"/>
              <a:t>Убедете се, че мерната единица е очевидна</a:t>
            </a:r>
            <a:endParaRPr lang="en-US" dirty="0" smtClean="0"/>
          </a:p>
          <a:p>
            <a:pPr lvl="1"/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sz="30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000" dirty="0" smtClean="0"/>
              <a:t>е за предпочитане пред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MeasureFont</a:t>
            </a:r>
            <a:endParaRPr lang="en-US" sz="30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Методи, които връщат стойност</a:t>
            </a:r>
            <a:endParaRPr lang="en-US" dirty="0"/>
          </a:p>
        </p:txBody>
      </p:sp>
      <p:pic>
        <p:nvPicPr>
          <p:cNvPr id="152578" name="Picture 2" descr="http://static.flickr.com/3094/2571513247_9928c7e77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90" y="1738745"/>
            <a:ext cx="3785922" cy="1004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6412" y="2933700"/>
            <a:ext cx="711015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2612" y="4191000"/>
            <a:ext cx="1049596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7432" y="3657600"/>
            <a:ext cx="561755" cy="421427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0616" y="2202832"/>
            <a:ext cx="1049596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3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Методите трябва да имат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една-единствена цел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Иначе не могат да се именуват правилно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К</a:t>
            </a:r>
            <a:r>
              <a:rPr lang="bg-BG" dirty="0" smtClean="0"/>
              <a:t>акво </a:t>
            </a:r>
            <a:r>
              <a:rPr lang="bg-BG" dirty="0"/>
              <a:t>име ще дадете на метод, който прави годишен отчет на приходите, сваля обновления на софтуера от интернет и сканира системата за </a:t>
            </a:r>
            <a:r>
              <a:rPr lang="bg-BG" dirty="0" smtClean="0"/>
              <a:t>вируси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CreateAnnualIncomesReportDownloadUpdates</a:t>
            </a:r>
            <a:r>
              <a:rPr lang="bg-BG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AndScanForViruses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 smtClean="0"/>
              <a:t>звучи добре, а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bg-BG" dirty="0"/>
              <a:t>Методи с няколко цели</a:t>
            </a:r>
            <a:r>
              <a:rPr lang="en-US" dirty="0" smtClean="0"/>
              <a:t> (weak cohesion)</a:t>
            </a:r>
            <a:r>
              <a:rPr lang="bg-BG" dirty="0" smtClean="0"/>
              <a:t> трудно се именуват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Вместо това трябва да се преработят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Единствена цел на методите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4191000"/>
            <a:ext cx="711015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Спазвайте </a:t>
            </a:r>
            <a:r>
              <a:rPr lang="bg-BG" sz="3200" dirty="0" err="1" smtClean="0">
                <a:solidFill>
                  <a:schemeClr val="tx2">
                    <a:lumMod val="75000"/>
                  </a:schemeClr>
                </a:solidFill>
              </a:rPr>
              <a:t>еднотипност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в именуването</a:t>
            </a:r>
            <a:r>
              <a:rPr lang="en-US" sz="3200" dirty="0" smtClean="0"/>
              <a:t> </a:t>
            </a:r>
            <a:r>
              <a:rPr lang="bg-BG" sz="3200" dirty="0" smtClean="0"/>
              <a:t>в целия проект</a:t>
            </a:r>
            <a:endParaRPr lang="en-US" sz="3200" dirty="0" smtClean="0"/>
          </a:p>
          <a:p>
            <a:pPr lvl="1"/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3000" dirty="0" smtClean="0"/>
              <a:t>, </a:t>
            </a:r>
            <a:r>
              <a:rPr lang="bg-BG" sz="3000" dirty="0" smtClean="0"/>
              <a:t>но не и </a:t>
            </a:r>
            <a:r>
              <a:rPr lang="en-US" sz="30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bg-BG" sz="3200" dirty="0" smtClean="0"/>
              <a:t>Използвайте </a:t>
            </a:r>
            <a:r>
              <a:rPr lang="bg-BG" sz="3200" dirty="0" smtClean="0"/>
              <a:t>еднотипно противоположностите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lvl="1"/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30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 smtClean="0"/>
              <a:t>vs. </a:t>
            </a:r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sz="3000" dirty="0" smtClean="0"/>
              <a:t>,</a:t>
            </a:r>
            <a:br>
              <a:rPr lang="en-US" sz="3000" dirty="0" smtClean="0"/>
            </a:br>
            <a:r>
              <a:rPr lang="bg-BG" sz="3000" dirty="0" smtClean="0"/>
              <a:t>но не и </a:t>
            </a:r>
            <a:r>
              <a:rPr lang="en-US" sz="30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sz="30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 smtClean="0"/>
              <a:t>vs. </a:t>
            </a:r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sz="3000" dirty="0" smtClean="0"/>
              <a:t>, </a:t>
            </a:r>
            <a:r>
              <a:rPr lang="bg-BG" sz="3000" dirty="0" smtClean="0"/>
              <a:t>но не и </a:t>
            </a:r>
            <a:r>
              <a:rPr lang="en-US" sz="30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30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 smtClean="0"/>
              <a:t>vs. </a:t>
            </a:r>
            <a:r>
              <a:rPr lang="en-US" sz="30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3000" dirty="0" smtClean="0"/>
              <a:t>, </a:t>
            </a:r>
            <a:r>
              <a:rPr lang="bg-BG" sz="3000" dirty="0" smtClean="0"/>
              <a:t>но не и </a:t>
            </a:r>
            <a:r>
              <a:rPr lang="en-US" sz="30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sz="3800" dirty="0" err="1" smtClean="0"/>
              <a:t>Консистентност</a:t>
            </a:r>
            <a:r>
              <a:rPr lang="bg-BG" sz="3800" dirty="0" smtClean="0"/>
              <a:t> при именуването </a:t>
            </a:r>
            <a:r>
              <a:rPr lang="bg-BG" sz="3800" dirty="0" smtClean="0"/>
              <a:t>на методите</a:t>
            </a:r>
            <a:endParaRPr lang="en-US" sz="3800" dirty="0"/>
          </a:p>
        </p:txBody>
      </p:sp>
      <p:pic>
        <p:nvPicPr>
          <p:cNvPr id="150530" name="Picture 2" descr="http://thefullblog.files.wordpress.com/2008/01/consistency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2" y="3048000"/>
            <a:ext cx="1511012" cy="1133554"/>
          </a:xfrm>
          <a:prstGeom prst="rect">
            <a:avLst/>
          </a:prstGeom>
          <a:noFill/>
          <a:ln w="3175">
            <a:solidFill>
              <a:srgbClr val="D5F7EA"/>
            </a:solidFill>
          </a:ln>
        </p:spPr>
      </p:pic>
    </p:spTree>
    <p:extLst>
      <p:ext uri="{BB962C8B-B14F-4D97-AF65-F5344CB8AC3E}">
        <p14:creationId xmlns:p14="http://schemas.microsoft.com/office/powerpoint/2010/main" val="40938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 smtClean="0"/>
              <a:t>Колко трябва да е дълго името на метода</a:t>
            </a:r>
            <a:r>
              <a:rPr lang="en-US" sz="35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Името да е толкова дълго, колкото е </a:t>
            </a:r>
            <a:br>
              <a:rPr lang="bg-BG" dirty="0"/>
            </a:br>
            <a:r>
              <a:rPr lang="bg-BG" dirty="0"/>
              <a:t>необходимо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 smtClean="0"/>
              <a:t>Не съкращавайте</a:t>
            </a:r>
            <a:r>
              <a:rPr lang="en-US" dirty="0" smtClean="0"/>
              <a:t>, </a:t>
            </a:r>
            <a:r>
              <a:rPr lang="bg-BG" dirty="0" smtClean="0"/>
              <a:t>вашата среда за разработка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има свойство за автоматично допълване</a:t>
            </a:r>
            <a:endParaRPr lang="en-US" dirty="0" smtClean="0"/>
          </a:p>
          <a:p>
            <a:r>
              <a:rPr lang="bg-BG" sz="3500" dirty="0" smtClean="0"/>
              <a:t>Примери</a:t>
            </a:r>
            <a:r>
              <a:rPr lang="en-US" sz="3500" dirty="0" smtClean="0"/>
              <a:t>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r>
              <a:rPr lang="bg-BG" sz="3500" dirty="0" smtClean="0"/>
              <a:t>Лоши примери</a:t>
            </a:r>
            <a:r>
              <a:rPr lang="en-US" sz="3500" dirty="0" smtClean="0"/>
              <a:t>:</a:t>
            </a:r>
          </a:p>
          <a:p>
            <a:pPr lvl="1"/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Дължина на имената на методите</a:t>
            </a:r>
            <a:endParaRPr lang="en-US" dirty="0"/>
          </a:p>
        </p:txBody>
      </p:sp>
      <p:pic>
        <p:nvPicPr>
          <p:cNvPr id="149506" name="Picture 2" descr="http://www.firstnationalservices.co.uk/images/ru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38" y="1238992"/>
            <a:ext cx="3340944" cy="1349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4026022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57150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Имена на параметрите на методите</a:t>
            </a:r>
            <a:endParaRPr lang="en-US" dirty="0" smtClean="0"/>
          </a:p>
          <a:p>
            <a:pPr lvl="1"/>
            <a:r>
              <a:rPr lang="bg-BG" dirty="0" smtClean="0"/>
              <a:t>Предпочитан формат</a:t>
            </a:r>
            <a:r>
              <a:rPr lang="en-US" dirty="0" smtClean="0"/>
              <a:t>: [</a:t>
            </a:r>
            <a:r>
              <a:rPr lang="bg-BG" dirty="0" smtClean="0"/>
              <a:t>Съществително</a:t>
            </a:r>
            <a:r>
              <a:rPr lang="en-US" dirty="0" smtClean="0"/>
              <a:t>]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[</a:t>
            </a:r>
            <a:r>
              <a:rPr lang="bg-BG" dirty="0" smtClean="0"/>
              <a:t>Прилагателно</a:t>
            </a:r>
            <a:r>
              <a:rPr lang="en-US" dirty="0" smtClean="0"/>
              <a:t>] + [</a:t>
            </a:r>
            <a:r>
              <a:rPr lang="bg-BG" dirty="0" smtClean="0"/>
              <a:t>Съществително</a:t>
            </a:r>
            <a:r>
              <a:rPr lang="en-US" dirty="0" smtClean="0"/>
              <a:t>]</a:t>
            </a:r>
          </a:p>
          <a:p>
            <a:pPr lvl="1"/>
            <a:r>
              <a:rPr lang="bg-BG" dirty="0" smtClean="0"/>
              <a:t>Да са в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нотация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смислени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Мерната единица да е очевидна</a:t>
            </a:r>
            <a:endParaRPr lang="en-US" dirty="0" smtClean="0"/>
          </a:p>
          <a:p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r>
              <a:rPr lang="bg-BG" dirty="0" smtClean="0"/>
              <a:t>Лоши 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Именуване на параметрите на методите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24" y="2261901"/>
            <a:ext cx="2437763" cy="1236268"/>
          </a:xfrm>
          <a:prstGeom prst="roundRect">
            <a:avLst>
              <a:gd name="adj" fmla="val 4796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012" y="4309047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0798" y="5553361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Имена на променливи</a:t>
            </a:r>
            <a:endParaRPr lang="en-US" dirty="0" smtClean="0"/>
          </a:p>
          <a:p>
            <a:pPr lvl="1"/>
            <a:r>
              <a:rPr lang="bg-BG" dirty="0" smtClean="0"/>
              <a:t>Да са в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dirty="0"/>
              <a:t> </a:t>
            </a:r>
            <a:r>
              <a:rPr lang="bg-BG" dirty="0" smtClean="0"/>
              <a:t>нотация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Предпочитан формат</a:t>
            </a:r>
            <a:r>
              <a:rPr lang="en-US" dirty="0" smtClean="0"/>
              <a:t>: [</a:t>
            </a:r>
            <a:r>
              <a:rPr lang="bg-BG" dirty="0" smtClean="0"/>
              <a:t>Съществително</a:t>
            </a:r>
            <a:r>
              <a:rPr lang="en-US" dirty="0" smtClean="0"/>
              <a:t>] </a:t>
            </a:r>
            <a:r>
              <a:rPr lang="bg-BG" dirty="0" smtClean="0"/>
              <a:t>или</a:t>
            </a:r>
            <a:br>
              <a:rPr lang="bg-BG" dirty="0" smtClean="0"/>
            </a:br>
            <a:r>
              <a:rPr lang="en-US" dirty="0" smtClean="0"/>
              <a:t>[</a:t>
            </a:r>
            <a:r>
              <a:rPr lang="bg-BG" dirty="0" smtClean="0"/>
              <a:t>Прилагателно</a:t>
            </a:r>
            <a:r>
              <a:rPr lang="en-US" dirty="0" smtClean="0"/>
              <a:t>] + [</a:t>
            </a:r>
            <a:r>
              <a:rPr lang="bg-BG" dirty="0" smtClean="0"/>
              <a:t>Съществително</a:t>
            </a:r>
            <a:r>
              <a:rPr lang="en-US" dirty="0" smtClean="0"/>
              <a:t>]</a:t>
            </a:r>
          </a:p>
          <a:p>
            <a:pPr lvl="1"/>
            <a:r>
              <a:rPr lang="bg-BG" dirty="0" smtClean="0"/>
              <a:t>Да обясняват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целта</a:t>
            </a:r>
            <a:r>
              <a:rPr lang="en-US" dirty="0" smtClean="0"/>
              <a:t> </a:t>
            </a:r>
            <a:r>
              <a:rPr lang="bg-BG" dirty="0" smtClean="0"/>
              <a:t>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Ако не можете да намерите добро име на </a:t>
            </a:r>
            <a:r>
              <a:rPr lang="bg-BG" dirty="0" smtClean="0"/>
              <a:t>променливата</a:t>
            </a:r>
            <a:r>
              <a:rPr lang="en-US" dirty="0" smtClean="0"/>
              <a:t>, </a:t>
            </a:r>
            <a:r>
              <a:rPr lang="bg-BG" dirty="0"/>
              <a:t>помислете </a:t>
            </a:r>
            <a:r>
              <a:rPr lang="bg-BG" dirty="0" smtClean="0"/>
              <a:t>има ли една-единствена цел</a:t>
            </a:r>
            <a:endParaRPr lang="en-US" dirty="0" smtClean="0"/>
          </a:p>
          <a:p>
            <a:pPr lvl="2"/>
            <a:r>
              <a:rPr lang="bg-BG" dirty="0" smtClean="0"/>
              <a:t>Изключения</a:t>
            </a:r>
            <a:r>
              <a:rPr lang="en-US" dirty="0" smtClean="0"/>
              <a:t>: </a:t>
            </a:r>
            <a:r>
              <a:rPr lang="bg-BG" dirty="0" smtClean="0"/>
              <a:t>променливи с много малък обхват</a:t>
            </a:r>
            <a:r>
              <a:rPr lang="en-US" dirty="0" smtClean="0"/>
              <a:t>, </a:t>
            </a:r>
            <a:r>
              <a:rPr lang="bg-BG" dirty="0" smtClean="0"/>
              <a:t>напр.</a:t>
            </a:r>
            <a:r>
              <a:rPr lang="en-US" dirty="0" smtClean="0"/>
              <a:t> </a:t>
            </a:r>
            <a:r>
              <a:rPr lang="bg-BG" dirty="0" smtClean="0"/>
              <a:t>управляващата променлива на триредов</a:t>
            </a:r>
            <a:r>
              <a:rPr lang="en-US" dirty="0" smtClean="0"/>
              <a:t> </a:t>
            </a:r>
            <a:r>
              <a:rPr lang="bg-BG" dirty="0" smtClean="0"/>
              <a:t>цикъл </a:t>
            </a:r>
            <a:r>
              <a:rPr lang="en-US" dirty="0" smtClean="0"/>
              <a:t>for</a:t>
            </a:r>
          </a:p>
          <a:p>
            <a:pPr lvl="1"/>
            <a:r>
              <a:rPr lang="bg-BG" dirty="0" smtClean="0"/>
              <a:t>Имената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образувани еднотипно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целия п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роект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42" y="1257300"/>
            <a:ext cx="3961368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5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firtName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r>
              <a:rPr lang="en-US" dirty="0" smtClean="0"/>
              <a:t> –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en-US" dirty="0"/>
          </a:p>
        </p:txBody>
      </p:sp>
      <p:pic>
        <p:nvPicPr>
          <p:cNvPr id="146434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457" y="1080477"/>
            <a:ext cx="3250353" cy="672123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5014" y="21336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8369" y="48006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Името трябва да се отнася до проблема, който разрешаваме, а не до средствата, с които го правим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Съществителни от бизнес сферата на приложението са за предпочитане пред техническите термини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именуването на променливи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3412" y="3936298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6412" y="55626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Давайте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булевите</a:t>
            </a:r>
            <a:r>
              <a:rPr lang="en-US" dirty="0" smtClean="0"/>
              <a:t> </a:t>
            </a:r>
            <a:r>
              <a:rPr lang="bg-BG" dirty="0" smtClean="0"/>
              <a:t>променливи имена, които внушават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вярно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грешно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положителни имена за булевите променливи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noProof="1" smtClean="0">
                <a:solidFill>
                  <a:srgbClr val="FB816D"/>
                </a:solidFill>
              </a:rPr>
              <a:t/>
            </a:r>
            <a:br>
              <a:rPr lang="en-US" noProof="1" smtClean="0">
                <a:solidFill>
                  <a:srgbClr val="FB816D"/>
                </a:solidFill>
              </a:rPr>
            </a:b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булеви променливи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8012" y="2883505"/>
            <a:ext cx="4672383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2130" y="3979333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8124" y="5853545"/>
            <a:ext cx="831056" cy="62345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2130" y="2834464"/>
            <a:ext cx="831056" cy="62345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87645"/>
            <a:ext cx="11804822" cy="47321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Винаги </a:t>
            </a:r>
            <a:r>
              <a:rPr lang="bg-BG" dirty="0" smtClean="0"/>
              <a:t>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английски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Английският е единственият език, използван от</a:t>
            </a:r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en-US" dirty="0" smtClean="0"/>
              <a:t> </a:t>
            </a:r>
            <a:r>
              <a:rPr lang="bg-BG" dirty="0" smtClean="0"/>
              <a:t>софтуерни разработчици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Избягвайте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съкращенията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Избягвайте трудни за произнасяне имена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съвети за именуване</a:t>
            </a:r>
            <a:endParaRPr lang="en-US" dirty="0"/>
          </a:p>
        </p:txBody>
      </p:sp>
      <p:pic>
        <p:nvPicPr>
          <p:cNvPr id="1026" name="Picture 2" descr="http://3.bp.blogspot.com/_m9Lvvlp5m1E/S-ryYCK2TZI/AAAAAAAAAEM/XZzQFznG7Ss/s320/ilaw-logo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2590800"/>
            <a:ext cx="175260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60" y="5181600"/>
            <a:ext cx="1787537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39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Именуване 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броячи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Нека да е еднотипно</a:t>
            </a:r>
            <a:r>
              <a:rPr lang="en-US" dirty="0" smtClean="0"/>
              <a:t>, </a:t>
            </a:r>
            <a:r>
              <a:rPr lang="bg-BG" dirty="0" smtClean="0"/>
              <a:t>напр.</a:t>
            </a:r>
            <a:r>
              <a:rPr lang="en-US" dirty="0" smtClean="0"/>
              <a:t> [</a:t>
            </a:r>
            <a:r>
              <a:rPr lang="bg-BG" dirty="0" err="1" smtClean="0"/>
              <a:t>Същ.и</a:t>
            </a:r>
            <a:r>
              <a:rPr lang="bg-BG" dirty="0" smtClean="0"/>
              <a:t>.</a:t>
            </a:r>
            <a:r>
              <a:rPr lang="en-US" dirty="0" smtClean="0"/>
              <a:t>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Променливи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Нека да е еднотипно</a:t>
            </a:r>
            <a:r>
              <a:rPr lang="en-US" dirty="0" smtClean="0"/>
              <a:t>, </a:t>
            </a:r>
            <a:r>
              <a:rPr lang="bg-BG" dirty="0"/>
              <a:t>напр.</a:t>
            </a:r>
            <a:r>
              <a:rPr lang="en-US" dirty="0"/>
              <a:t> [</a:t>
            </a:r>
            <a:r>
              <a:rPr lang="bg-BG" dirty="0" err="1"/>
              <a:t>Същ.и</a:t>
            </a:r>
            <a:r>
              <a:rPr lang="bg-BG" dirty="0"/>
              <a:t>.</a:t>
            </a:r>
            <a:r>
              <a:rPr lang="en-US" dirty="0"/>
              <a:t>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Примери: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Променливи с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малък обхват</a:t>
            </a:r>
            <a:r>
              <a:rPr lang="en-US" dirty="0" smtClean="0"/>
              <a:t> </a:t>
            </a:r>
            <a:r>
              <a:rPr lang="bg-BG" dirty="0" smtClean="0"/>
              <a:t>и малко време на живот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Напр. управляващи променливи в цикли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Може да се използват кратки имена, </a:t>
            </a:r>
            <a:r>
              <a:rPr lang="bg-BG" dirty="0" err="1" smtClean="0"/>
              <a:t>напр</a:t>
            </a:r>
            <a:r>
              <a:rPr lang="en-US" dirty="0" smtClean="0"/>
              <a:t>.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специални променливи</a:t>
            </a:r>
            <a:endParaRPr lang="en-US" dirty="0"/>
          </a:p>
        </p:txBody>
      </p:sp>
      <p:pic>
        <p:nvPicPr>
          <p:cNvPr id="144386" name="Picture 2" descr="http://missruseksmathwebsite.com/images/SlopeFormul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905000"/>
            <a:ext cx="2945633" cy="74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25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Наистина ли мислите, че </a:t>
            </a:r>
            <a:r>
              <a:rPr lang="en-US" sz="3600" i="1" dirty="0" smtClean="0"/>
              <a:t>„</a:t>
            </a:r>
            <a:r>
              <a:rPr lang="bg-BG" sz="3600" i="1" dirty="0" smtClean="0"/>
              <a:t>временни</a:t>
            </a:r>
            <a:r>
              <a:rPr lang="en-US" sz="3600" i="1" dirty="0" smtClean="0"/>
              <a:t>"</a:t>
            </a:r>
            <a:r>
              <a:rPr lang="en-US" dirty="0" smtClean="0"/>
              <a:t> </a:t>
            </a:r>
            <a:r>
              <a:rPr lang="bg-BG" dirty="0" smtClean="0"/>
              <a:t>променливи съществуват</a:t>
            </a:r>
            <a:r>
              <a:rPr lang="en-US" dirty="0" smtClean="0"/>
              <a:t>?</a:t>
            </a:r>
          </a:p>
          <a:p>
            <a:pPr lvl="1"/>
            <a:r>
              <a:rPr lang="bg-BG" dirty="0" smtClean="0"/>
              <a:t>Всички променливи в програмата са временни, защото се използват само по време на изпълнение на програмата</a:t>
            </a:r>
            <a:r>
              <a:rPr lang="en-US" dirty="0" smtClean="0"/>
              <a:t>?</a:t>
            </a:r>
          </a:p>
          <a:p>
            <a:r>
              <a:rPr lang="bg-BG" dirty="0" smtClean="0"/>
              <a:t>Временните променливи винаги може да се именуват по-добре от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Временни променливи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70" y="4781140"/>
            <a:ext cx="4773956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temp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temp;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26373" y="4740975"/>
            <a:ext cx="4773956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oldValue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oldValue;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88282" y="5398612"/>
            <a:ext cx="634835" cy="266699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6925" y="5029200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8012" y="50292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Колко трябва да е дълго името на </a:t>
            </a:r>
            <a:r>
              <a:rPr lang="bg-BG" sz="3200" dirty="0" smtClean="0"/>
              <a:t>променлива</a:t>
            </a:r>
            <a:r>
              <a:rPr lang="en-US" sz="30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Зависи от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нейните обхват</a:t>
            </a:r>
            <a:r>
              <a:rPr lang="en-US" sz="2800" dirty="0" smtClean="0"/>
              <a:t> </a:t>
            </a:r>
            <a:r>
              <a:rPr lang="bg-BG" sz="2800" dirty="0" smtClean="0"/>
              <a:t>и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време на живот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По-</a:t>
            </a:r>
            <a:r>
              <a:rPr lang="en-US" sz="2800" dirty="0" smtClean="0"/>
              <a:t>„</a:t>
            </a:r>
            <a:r>
              <a:rPr lang="bg-BG" sz="2800" dirty="0" smtClean="0"/>
              <a:t>известните</a:t>
            </a:r>
            <a:r>
              <a:rPr lang="en-US" sz="2800" dirty="0" smtClean="0"/>
              <a:t>" </a:t>
            </a:r>
            <a:r>
              <a:rPr lang="bg-BG" sz="2800" dirty="0" smtClean="0"/>
              <a:t>променливи да са с по-дълги и описателни имена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Допустими примери за имена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Недопустими </a:t>
            </a:r>
            <a:r>
              <a:rPr lang="bg-BG" dirty="0"/>
              <a:t>примери за имена </a:t>
            </a:r>
            <a:r>
              <a:rPr lang="en-US" dirty="0" smtClean="0"/>
              <a:t>: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Дължина на имената на променливите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5614" y="3380340"/>
            <a:ext cx="5992839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bg-BG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bg-BG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bg-BG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users.Length;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59361" y="3224058"/>
            <a:ext cx="446923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</a:t>
            </a:r>
            <a:b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lastName;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9361" y="5257800"/>
            <a:ext cx="446923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</a:t>
            </a:r>
            <a:b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0228" y="5257800"/>
            <a:ext cx="599283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</a:t>
            </a:r>
            <a:b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212" y="55626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71" y="5570464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2422" y="3568170"/>
            <a:ext cx="840804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250" y="3564238"/>
            <a:ext cx="840804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Използвайте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endParaRPr lang="en-US" sz="3000" b="1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Използвайте смислени имена, които описват </a:t>
            </a:r>
            <a:br>
              <a:rPr lang="bg-BG" sz="3000" dirty="0" smtClean="0"/>
            </a:br>
            <a:r>
              <a:rPr lang="bg-BG" sz="3000" dirty="0" smtClean="0"/>
              <a:t>стойността на константите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Примери</a:t>
            </a:r>
            <a:r>
              <a:rPr lang="en-US" sz="30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bg-BG" sz="3000" dirty="0" smtClean="0"/>
              <a:t>Лоши примери</a:t>
            </a:r>
            <a:r>
              <a:rPr lang="en-US" sz="3000" dirty="0" smtClean="0"/>
              <a:t>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константи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018" y="3464326"/>
            <a:ext cx="10614435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ReadBufferSize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DefaultFontSizeInPixels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017" y="4993148"/>
            <a:ext cx="10614435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GreaterThanHtmlEntity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PAGE_SIZE = PageSize.A4; // PascalCase convention</a:t>
            </a:r>
            <a:endParaRPr lang="en-US" sz="18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36" y="1442369"/>
            <a:ext cx="1544417" cy="1066800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873" y="3623377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163" y="5458161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Никога не слагайте подвеждащи имена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638800"/>
          </a:xfrm>
        </p:spPr>
        <p:txBody>
          <a:bodyPr/>
          <a:lstStyle/>
          <a:p>
            <a:r>
              <a:rPr lang="bg-BG" dirty="0" smtClean="0"/>
              <a:t>Подвеждащото име е дори по-зле и от съвсем неясно име</a:t>
            </a:r>
            <a:endParaRPr lang="en-US" dirty="0" smtClean="0"/>
          </a:p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Представете си метод, който пресмята сумата на всички елементи от масив</a:t>
            </a:r>
            <a:endParaRPr lang="en-US" dirty="0" smtClean="0"/>
          </a:p>
          <a:p>
            <a:pPr lvl="1"/>
            <a:r>
              <a:rPr lang="bg-BG" noProof="1" smtClean="0"/>
              <a:t>Добри имена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CalculateSum</a:t>
            </a:r>
          </a:p>
          <a:p>
            <a:pPr lvl="1"/>
            <a:r>
              <a:rPr lang="bg-BG" dirty="0" smtClean="0"/>
              <a:t>Лоши имена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CalculateAverage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CheckForNegativeNumber</a:t>
            </a:r>
            <a:endParaRPr lang="en-US" dirty="0" smtClean="0"/>
          </a:p>
          <a:p>
            <a:pPr lvl="1"/>
            <a:r>
              <a:rPr lang="bg-BG" noProof="1" smtClean="0"/>
              <a:t>Внимавайте с </a:t>
            </a:r>
            <a:r>
              <a:rPr lang="en-US" noProof="1" smtClean="0"/>
              <a:t>"copy/paste"</a:t>
            </a:r>
            <a:r>
              <a:rPr lang="bg-BG" noProof="1" smtClean="0"/>
              <a:t> програмирането!</a:t>
            </a:r>
            <a:endParaRPr lang="en-US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9761" y="3438427"/>
            <a:ext cx="990600" cy="7431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4212" y="4467616"/>
            <a:ext cx="927213" cy="69559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Кое не е наред в този код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655" y="924390"/>
            <a:ext cx="1107151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fs = new FileStream(FILE_NAME, FileMode.CreateNew);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writer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BinaryWriter w = new BinaryWriter(fs);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w.Write( (int)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reader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= new FileStream(FILE_NAME, FileMode.Open, FileAccess.Read);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BinaryReader r = new BinaryReader(fs);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data from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Console.WriteLine(r.ReadInt32());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5212" y="6183868"/>
            <a:ext cx="6749142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Source: </a:t>
            </a:r>
            <a:r>
              <a:rPr lang="en-US" sz="1800" b="1" dirty="0" smtClean="0">
                <a:hlinkClick r:id="rId2"/>
              </a:rPr>
              <a:t>http://msdn.microsoft.com/en-us/library/36b93480.aspx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295400"/>
            <a:ext cx="1629238" cy="122224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 smtClean="0"/>
              <a:t>Практики при </a:t>
            </a:r>
            <a:r>
              <a:rPr lang="bg-BG" sz="3200" dirty="0" smtClean="0"/>
              <a:t>именуване</a:t>
            </a:r>
            <a:endParaRPr lang="en-US" sz="3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Общи съвети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Смислени имена </a:t>
            </a:r>
            <a:r>
              <a:rPr lang="en-US" dirty="0" smtClean="0"/>
              <a:t>(</a:t>
            </a:r>
            <a:r>
              <a:rPr lang="bg-BG" dirty="0" smtClean="0"/>
              <a:t>според контекста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Една-единствена цел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err="1" smtClean="0"/>
              <a:t>Еднотипност</a:t>
            </a:r>
            <a:r>
              <a:rPr lang="bg-BG" dirty="0" smtClean="0"/>
              <a:t> на </a:t>
            </a:r>
            <a:r>
              <a:rPr lang="bg-BG" dirty="0" smtClean="0"/>
              <a:t>имената </a:t>
            </a:r>
            <a:r>
              <a:rPr lang="bg-BG" dirty="0" smtClean="0"/>
              <a:t>в цялото приложение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Избягвайте грешни и подвеждащи имена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идентификатори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3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Винаги предпочитайте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смислени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имена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Имена, които биха дали отговор на въпросите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Какво прави този клас</a:t>
            </a:r>
            <a:r>
              <a:rPr lang="en-US" dirty="0" smtClean="0"/>
              <a:t>? </a:t>
            </a:r>
            <a:r>
              <a:rPr lang="bg-BG" dirty="0" smtClean="0"/>
              <a:t>Каква е целта на тази променлива</a:t>
            </a:r>
            <a:r>
              <a:rPr lang="en-US" dirty="0" smtClean="0"/>
              <a:t>? </a:t>
            </a:r>
            <a:r>
              <a:rPr lang="bg-BG" dirty="0" smtClean="0"/>
              <a:t>За какво се използва тази променлива</a:t>
            </a:r>
            <a:r>
              <a:rPr lang="en-US" dirty="0" smtClean="0"/>
              <a:t> / </a:t>
            </a:r>
            <a:r>
              <a:rPr lang="bg-BG" dirty="0" smtClean="0"/>
              <a:t>клас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 smtClean="0">
                <a:latin typeface="+mj-lt"/>
              </a:rPr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 smtClean="0">
                <a:latin typeface="+mj-lt"/>
              </a:rPr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 smtClean="0">
                <a:latin typeface="+mj-lt"/>
              </a:rPr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 smtClean="0">
                <a:latin typeface="+mj-lt"/>
              </a:rPr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 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 smtClean="0"/>
              <a:t>,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b="1" noProof="1" smtClean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Използвайте </a:t>
            </a:r>
            <a:r>
              <a:rPr lang="bg-BG" dirty="0" smtClean="0"/>
              <a:t>смислени имена</a:t>
            </a:r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835" y="1118755"/>
            <a:ext cx="1686122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5518" y="3771072"/>
            <a:ext cx="1044755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9080" y="5532119"/>
            <a:ext cx="866014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0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Дали дадено име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смислено</a:t>
            </a:r>
            <a:r>
              <a:rPr lang="en-US" sz="3000" dirty="0" smtClean="0"/>
              <a:t> </a:t>
            </a:r>
            <a:r>
              <a:rPr lang="bg-BG" sz="3000" dirty="0" smtClean="0"/>
              <a:t>или не зависи от неговия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контекст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(неговия ограждащ тип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Примери за смислени имена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2800" dirty="0" smtClean="0"/>
              <a:t>в класа</a:t>
            </a:r>
            <a:r>
              <a:rPr lang="en-US" sz="2800" dirty="0" smtClean="0"/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Примери за безсмислени имена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 smtClean="0">
                <a:solidFill>
                  <a:srgbClr val="FB816D"/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</a:t>
            </a:r>
            <a:endParaRPr lang="en-US" sz="2800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b="1" noProof="1" smtClean="0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solidFill>
                  <a:srgbClr val="FB816D"/>
                </a:solidFill>
              </a:rPr>
              <a:t> </a:t>
            </a:r>
            <a:r>
              <a:rPr lang="bg-BG" sz="2800" dirty="0"/>
              <a:t>в класа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</a:t>
            </a:r>
            <a:endParaRPr lang="en-US" sz="2800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17858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Имената трябва да са смислени в контекста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2289" y="2286001"/>
            <a:ext cx="1044755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6673" y="5257800"/>
            <a:ext cx="1052671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Неопитни разработчици често използват </a:t>
            </a:r>
            <a:r>
              <a:rPr lang="en-US" dirty="0" smtClean="0"/>
              <a:t>"</a:t>
            </a:r>
            <a:r>
              <a:rPr lang="bg-BG" dirty="0" smtClean="0"/>
              <a:t>уж</a:t>
            </a:r>
            <a:r>
              <a:rPr lang="en-US" dirty="0" smtClean="0"/>
              <a:t>" </a:t>
            </a:r>
            <a:r>
              <a:rPr lang="bg-BG" dirty="0" smtClean="0"/>
              <a:t>смислени имена, които всъщност нямат смисъл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bg-BG" dirty="0" smtClean="0"/>
              <a:t>показва, че това е решението на задача</a:t>
            </a:r>
            <a:r>
              <a:rPr lang="en-US" dirty="0" smtClean="0"/>
              <a:t> 12, </a:t>
            </a:r>
            <a:r>
              <a:rPr lang="bg-BG" dirty="0" smtClean="0"/>
              <a:t>но за какво е</a:t>
            </a:r>
            <a:r>
              <a:rPr lang="en-US" dirty="0" smtClean="0"/>
              <a:t>?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Сума </a:t>
            </a:r>
            <a:r>
              <a:rPr lang="bg-BG" dirty="0" smtClean="0"/>
              <a:t>на</a:t>
            </a:r>
            <a:r>
              <a:rPr lang="bg-BG" dirty="0" smtClean="0"/>
              <a:t> числа </a:t>
            </a:r>
            <a:r>
              <a:rPr lang="bg-BG" dirty="0" smtClean="0"/>
              <a:t>или</a:t>
            </a:r>
            <a:r>
              <a:rPr lang="bg-BG" dirty="0" smtClean="0"/>
              <a:t> </a:t>
            </a:r>
            <a:r>
              <a:rPr lang="bg-BG" dirty="0" smtClean="0"/>
              <a:t>игра </a:t>
            </a:r>
            <a:r>
              <a:rPr lang="bg-BG" dirty="0" err="1" smtClean="0"/>
              <a:t>Тетрис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По-добри примери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Уж смислени имена</a:t>
            </a:r>
            <a:endParaRPr lang="en-US" dirty="0"/>
          </a:p>
        </p:txBody>
      </p:sp>
      <p:pic>
        <p:nvPicPr>
          <p:cNvPr id="164866" name="Picture 2" descr="http://www.liverpoolmuseums.org.uk/nof/nilefile/images/hieroglyp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349" y="4953000"/>
            <a:ext cx="3374863" cy="1569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3612" y="53340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035" y="2220191"/>
            <a:ext cx="975496" cy="97549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bg-BG" dirty="0" smtClean="0"/>
              <a:t>Именуване на типове</a:t>
            </a:r>
            <a:r>
              <a:rPr lang="en-US" dirty="0" smtClean="0"/>
              <a:t> (</a:t>
            </a:r>
            <a:r>
              <a:rPr lang="bg-BG" dirty="0" smtClean="0"/>
              <a:t>класове, структури</a:t>
            </a:r>
            <a:r>
              <a:rPr lang="en-US" dirty="0" smtClean="0"/>
              <a:t>, </a:t>
            </a:r>
            <a:r>
              <a:rPr lang="bg-BG" dirty="0" smtClean="0"/>
              <a:t>изброими типове и т.н.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bg-BG" dirty="0" smtClean="0"/>
              <a:t>Използвайте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 smtClean="0"/>
              <a:t>нотацията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bg-BG" dirty="0" smtClean="0"/>
              <a:t>Лоши примери</a:t>
            </a:r>
            <a:r>
              <a:rPr lang="en-US" dirty="0" smtClean="0"/>
              <a:t>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класове и типове</a:t>
            </a:r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7" y="3505200"/>
            <a:ext cx="1218881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251" y="5410200"/>
            <a:ext cx="1228117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Използвайте следните формати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</a:t>
            </a:r>
            <a:r>
              <a:rPr lang="bg-BG" dirty="0" smtClean="0"/>
              <a:t>Съществително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</a:t>
            </a:r>
            <a:r>
              <a:rPr lang="bg-BG" dirty="0" smtClean="0"/>
              <a:t>Прилагателно</a:t>
            </a:r>
            <a:r>
              <a:rPr lang="en-US" dirty="0" smtClean="0"/>
              <a:t>] + [</a:t>
            </a:r>
            <a:r>
              <a:rPr lang="bg-BG" dirty="0" smtClean="0"/>
              <a:t>Съществително</a:t>
            </a:r>
            <a:r>
              <a:rPr lang="en-US" dirty="0" smtClean="0"/>
              <a:t>]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/>
            </a:r>
            <a:br>
              <a:rPr lang="en-US" noProof="1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bg-BG" dirty="0"/>
              <a:t>Лоши примери 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3000" noProof="1" smtClean="0">
                <a:latin typeface="+mj-lt"/>
                <a:cs typeface="Consolas" pitchFamily="49" charset="0"/>
              </a:rPr>
              <a:t>,</a:t>
            </a:r>
            <a:r>
              <a:rPr lang="en-US" noProof="1" smtClean="0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sz="3000" noProof="1" smtClean="0">
                <a:latin typeface="+mj-lt"/>
                <a:cs typeface="Consolas" pitchFamily="49" charset="0"/>
              </a:rPr>
              <a:t>,</a:t>
            </a:r>
            <a:r>
              <a:rPr lang="en-US" noProof="1" smtClean="0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sz="3000" noProof="1" smtClean="0">
                <a:latin typeface="+mj-lt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sz="3000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rgbClr val="FB816D"/>
                </a:solidFill>
                <a:latin typeface="+mj-lt"/>
                <a:cs typeface="Consolas" pitchFamily="49" charset="0"/>
              </a:rPr>
              <a:t/>
            </a:r>
            <a:br>
              <a:rPr lang="en-US" noProof="1" smtClean="0">
                <a:solidFill>
                  <a:srgbClr val="FB816D"/>
                </a:solidFill>
                <a:latin typeface="+mj-lt"/>
                <a:cs typeface="Consolas" pitchFamily="49" charset="0"/>
              </a:rPr>
            </a:b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3000" noProof="1">
                <a:cs typeface="Consolas" pitchFamily="49" charset="0"/>
              </a:rPr>
              <a:t>,</a:t>
            </a:r>
            <a:r>
              <a:rPr lang="en-US" sz="2400" noProof="1">
                <a:solidFill>
                  <a:srgbClr val="FB816D"/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3000" noProof="1"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3" y="127567"/>
            <a:ext cx="9715597" cy="1110780"/>
          </a:xfrm>
        </p:spPr>
        <p:txBody>
          <a:bodyPr>
            <a:normAutofit/>
          </a:bodyPr>
          <a:lstStyle/>
          <a:p>
            <a:r>
              <a:rPr lang="bg-BG" sz="3800" dirty="0" smtClean="0"/>
              <a:t>Именуване на класове и структури</a:t>
            </a:r>
            <a:endParaRPr lang="en-US" sz="3800" dirty="0"/>
          </a:p>
        </p:txBody>
      </p:sp>
      <p:pic>
        <p:nvPicPr>
          <p:cNvPr id="162820" name="Picture 4" descr="http://storage.baseclass.net/images/uml_sto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82" y="1224900"/>
            <a:ext cx="3351927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846" y="3981256"/>
            <a:ext cx="990600" cy="7431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846" y="5715000"/>
            <a:ext cx="1064459" cy="79855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Допустими</a:t>
            </a:r>
            <a:r>
              <a:rPr lang="bg-BG" dirty="0" smtClean="0"/>
              <a:t> са следните формати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</a:t>
            </a:r>
            <a:r>
              <a:rPr lang="bg-BG" dirty="0" smtClean="0"/>
              <a:t>Глагол</a:t>
            </a:r>
            <a:r>
              <a:rPr lang="en-US" dirty="0" smtClean="0"/>
              <a:t>] + 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</a:t>
            </a:r>
            <a:r>
              <a:rPr lang="bg-BG" dirty="0" smtClean="0"/>
              <a:t>Съществително</a:t>
            </a:r>
            <a:r>
              <a:rPr lang="en-US" dirty="0" smtClean="0"/>
              <a:t>], '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</a:t>
            </a:r>
            <a:r>
              <a:rPr lang="bg-BG" dirty="0" smtClean="0"/>
              <a:t>Прилагателно</a:t>
            </a:r>
            <a:r>
              <a:rPr lang="en-US" dirty="0" smtClean="0"/>
              <a:t>] + [</a:t>
            </a:r>
            <a:r>
              <a:rPr lang="bg-BG" dirty="0" smtClean="0"/>
              <a:t>Съществително</a:t>
            </a:r>
            <a:r>
              <a:rPr lang="en-US" dirty="0" smtClean="0"/>
              <a:t>]</a:t>
            </a:r>
          </a:p>
          <a:p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/>
            </a:r>
            <a:br>
              <a:rPr lang="en-US" noProof="1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ICommandExecutor</a:t>
            </a:r>
          </a:p>
          <a:p>
            <a:r>
              <a:rPr lang="bg-BG" dirty="0"/>
              <a:t>Лоши примери </a:t>
            </a:r>
            <a:r>
              <a:rPr lang="en-US" dirty="0" smtClean="0"/>
              <a:t>:</a:t>
            </a:r>
          </a:p>
          <a:p>
            <a:pPr lvl="1"/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 smtClean="0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 smtClean="0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/>
              <a:t>,</a:t>
            </a:r>
            <a:br>
              <a:rPr lang="en-US" noProof="1" smtClean="0"/>
            </a:b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интерфейси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2634" y="3782683"/>
            <a:ext cx="1015734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7775" y="5486400"/>
            <a:ext cx="914162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ages.esellerpro.com/2493/I/780/4/65412158974IPOD%20SET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00" y="704897"/>
            <a:ext cx="2226112" cy="1477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1647</Words>
  <Application>Microsoft Office PowerPoint</Application>
  <PresentationFormat>Custom</PresentationFormat>
  <Paragraphs>372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Общи съвети за именуване</vt:lpstr>
      <vt:lpstr>Използвайте смислени имена</vt:lpstr>
      <vt:lpstr>Имената трябва да са смислени в контекста</vt:lpstr>
      <vt:lpstr>Уж смислени имена</vt:lpstr>
      <vt:lpstr>Именуване на класове и типове</vt:lpstr>
      <vt:lpstr>Именуване на класове и структури</vt:lpstr>
      <vt:lpstr>Именуване на интерфейси</vt:lpstr>
      <vt:lpstr>Именуване на изброими типове</vt:lpstr>
      <vt:lpstr>Именуване на специални класове</vt:lpstr>
      <vt:lpstr>Именуване на специални класове (2)</vt:lpstr>
      <vt:lpstr>Дължина на имената на класовете</vt:lpstr>
      <vt:lpstr>Именуване на пространства от имена</vt:lpstr>
      <vt:lpstr>Именуване на папки с проекти</vt:lpstr>
      <vt:lpstr>Именуване на файлове</vt:lpstr>
      <vt:lpstr>Именуване на .NET асемблита</vt:lpstr>
      <vt:lpstr>Именуване на приложения</vt:lpstr>
      <vt:lpstr>Именуване на методи</vt:lpstr>
      <vt:lpstr>Именуване на методи (2)</vt:lpstr>
      <vt:lpstr>Методи, които връщат стойност</vt:lpstr>
      <vt:lpstr>Единствена цел на методите</vt:lpstr>
      <vt:lpstr>Консистентност при именуването на методите</vt:lpstr>
      <vt:lpstr>Дължина на имената на методите</vt:lpstr>
      <vt:lpstr>Именуване на параметрите на методите</vt:lpstr>
      <vt:lpstr>Именуване на променливи</vt:lpstr>
      <vt:lpstr>Именуване на променливи – пример</vt:lpstr>
      <vt:lpstr>Още за именуването на променливи</vt:lpstr>
      <vt:lpstr>Именуване на булеви променливи</vt:lpstr>
      <vt:lpstr>Именуване на специални променливи</vt:lpstr>
      <vt:lpstr>Временни променливи</vt:lpstr>
      <vt:lpstr>Дължина на имената на променливите</vt:lpstr>
      <vt:lpstr>Именуване на константи</vt:lpstr>
      <vt:lpstr>Никога не слагайте подвеждащи имена!</vt:lpstr>
      <vt:lpstr>Кое не е наред в този код?</vt:lpstr>
      <vt:lpstr>Обобщение</vt:lpstr>
      <vt:lpstr>Именуване на идентификатори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Identifiers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2019-01-19T14:44:09Z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