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503" r:id="rId3"/>
    <p:sldId id="473" r:id="rId4"/>
    <p:sldId id="475" r:id="rId5"/>
    <p:sldId id="476" r:id="rId6"/>
    <p:sldId id="477" r:id="rId7"/>
    <p:sldId id="479" r:id="rId8"/>
    <p:sldId id="480" r:id="rId9"/>
    <p:sldId id="481" r:id="rId10"/>
    <p:sldId id="482" r:id="rId11"/>
    <p:sldId id="483" r:id="rId12"/>
    <p:sldId id="484" r:id="rId13"/>
    <p:sldId id="487" r:id="rId14"/>
    <p:sldId id="488" r:id="rId15"/>
    <p:sldId id="489" r:id="rId16"/>
    <p:sldId id="490" r:id="rId17"/>
    <p:sldId id="491" r:id="rId18"/>
    <p:sldId id="492" r:id="rId19"/>
    <p:sldId id="494" r:id="rId20"/>
    <p:sldId id="495" r:id="rId21"/>
    <p:sldId id="497" r:id="rId22"/>
    <p:sldId id="506" r:id="rId23"/>
    <p:sldId id="507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16D"/>
    <a:srgbClr val="663606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 autoAdjust="0"/>
  </p:normalViewPr>
  <p:slideViewPr>
    <p:cSldViewPr>
      <p:cViewPr varScale="1">
        <p:scale>
          <a:sx n="48" d="100"/>
          <a:sy n="48" d="100"/>
        </p:scale>
        <p:origin x="973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1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11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13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1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14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esharper/" TargetMode="External"/><Relationship Id="rId2" Type="http://schemas.openxmlformats.org/officeDocument/2006/relationships/hyperlink" Target="https://stylecop.codeplex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Форматиране на код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073278"/>
            <a:ext cx="6458345" cy="3076077"/>
            <a:chOff x="745783" y="3073278"/>
            <a:chExt cx="6458345" cy="3076077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03612" y="3073278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676617">
              <a:off x="4342896" y="3180252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5" name="Subtitle 5"/>
          <p:cNvSpPr>
            <a:spLocks noGrp="1"/>
          </p:cNvSpPr>
          <p:nvPr>
            <p:ph type="subTitle" idx="1"/>
          </p:nvPr>
        </p:nvSpPr>
        <p:spPr>
          <a:xfrm>
            <a:off x="3269570" y="1995718"/>
            <a:ext cx="8296741" cy="1091436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Да форматираме програмния код правилно</a:t>
            </a:r>
            <a:endParaRPr lang="en-US" dirty="0"/>
          </a:p>
        </p:txBody>
      </p:sp>
      <p:pic>
        <p:nvPicPr>
          <p:cNvPr id="16" name="Picture 2" descr="format, indent, less, submenu icon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140" y="3614550"/>
            <a:ext cx="2286000" cy="22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9218612" y="3733800"/>
            <a:ext cx="2047503" cy="2047503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1340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bg-BG" sz="3000" dirty="0" smtClean="0"/>
              <a:t>Използвайте празен ред, за да отделите логически цялостни части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Празни редове в тялото на метода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1752600"/>
            <a:ext cx="1117309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List&lt;Report&gt; PrepareReports()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List&lt;Report&gt; reports = new List&lt;Report&gt;();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incomes reports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incomesSalesReport = PrepareIncomesSalesReport();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reports.Add(incomesSalesReport);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incomesSupportReport = PrepareIncomesSupportReport();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reports.Add(incomesSupportReport);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expenses reports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expensesPayrollReport = PrepareExpensesPayrollReport();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reports.Add(expensesPayrollReport);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expensesMarketingReport = PrepareExpensesMarketingReport();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reports.Add(expensesMarketingReport);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reports;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922736" y="2443996"/>
            <a:ext cx="2742486" cy="527804"/>
          </a:xfrm>
          <a:prstGeom prst="wedgeRoundRectCallout">
            <a:avLst>
              <a:gd name="adj1" fmla="val -167911"/>
              <a:gd name="adj2" fmla="val 616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Празен ред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2736" y="3967996"/>
            <a:ext cx="2742486" cy="527804"/>
          </a:xfrm>
          <a:prstGeom prst="wedgeRoundRectCallout">
            <a:avLst>
              <a:gd name="adj1" fmla="val -166059"/>
              <a:gd name="adj2" fmla="val 74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Празен ред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78677" y="5872996"/>
            <a:ext cx="2742486" cy="527804"/>
          </a:xfrm>
          <a:prstGeom prst="wedgeRoundRectCallout">
            <a:avLst>
              <a:gd name="adj1" fmla="val -110503"/>
              <a:gd name="adj2" fmla="val -5339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Празен ред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9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4999"/>
            <a:ext cx="11804822" cy="55344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Форматиране на класове –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вмъкнете </a:t>
            </a:r>
            <a:r>
              <a:rPr lang="bg-BG" sz="3200" dirty="0" smtClean="0"/>
              <a:t>тялото на класа с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един</a:t>
            </a:r>
            <a:r>
              <a:rPr lang="en-US" sz="3200" dirty="0" smtClean="0"/>
              <a:t>[Tab]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Форматиране на типове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1164" y="1982285"/>
            <a:ext cx="5562599" cy="45166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Static variables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const string Species = </a:t>
            </a:r>
            <a:b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"Canis Lupus Familiaris";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Instance variables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Constructors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Dog(string name, int age)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9975" y="1952014"/>
            <a:ext cx="5486400" cy="42088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Properties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 { get; set; }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Methods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Breathe()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TODO: breathing process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Bark()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Console.WriteLine("wuf-wuf");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4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944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 smtClean="0"/>
              <a:t>Винаги</a:t>
            </a:r>
            <a:r>
              <a:rPr lang="en-US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използвайте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}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 smtClean="0"/>
              <a:t>за вложените команди, дори когато е само една команда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bg-BG" sz="3000" dirty="0" smtClean="0"/>
              <a:t>Винаги оставяйте</a:t>
            </a:r>
            <a:r>
              <a:rPr lang="en-US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празен ред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 smtClean="0"/>
              <a:t>след</a:t>
            </a:r>
            <a:r>
              <a:rPr lang="en-US" sz="3000" dirty="0" smtClean="0"/>
              <a:t> {   } </a:t>
            </a:r>
            <a:r>
              <a:rPr lang="bg-BG" sz="3000" dirty="0" smtClean="0"/>
              <a:t>блока</a:t>
            </a:r>
            <a:r>
              <a:rPr lang="en-US" sz="3000" dirty="0" smtClean="0"/>
              <a:t>!</a:t>
            </a:r>
          </a:p>
          <a:p>
            <a:pPr>
              <a:lnSpc>
                <a:spcPct val="100000"/>
              </a:lnSpc>
            </a:pP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Вмъкнете навътре</a:t>
            </a:r>
            <a:r>
              <a:rPr lang="en-US" sz="3000" dirty="0" smtClean="0"/>
              <a:t> </a:t>
            </a:r>
            <a:r>
              <a:rPr lang="bg-BG" sz="3000" dirty="0" smtClean="0"/>
              <a:t>командите в</a:t>
            </a:r>
            <a:r>
              <a:rPr lang="en-US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тялото на блока</a:t>
            </a:r>
            <a:endParaRPr lang="en-US" sz="3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000" dirty="0" smtClean="0"/>
              <a:t>Винаги поставяйте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 smtClean="0"/>
              <a:t>на</a:t>
            </a:r>
            <a:r>
              <a:rPr lang="en-US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нов ред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bg-BG" sz="3000" dirty="0" smtClean="0"/>
              <a:t>Не вмъквайте с повече от един</a:t>
            </a:r>
            <a:r>
              <a:rPr lang="en-US" sz="3000" dirty="0" smtClean="0"/>
              <a:t> [Tab]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Форматиране на условни команди и цикли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9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4800"/>
              </a:spcBef>
            </a:pPr>
            <a:r>
              <a:rPr lang="bg-BG" dirty="0" smtClean="0"/>
              <a:t>Лоши примери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Форматиране на условни команди и цикли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4764" y="1800761"/>
            <a:ext cx="1056364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 = 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3810000"/>
            <a:ext cx="10563648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("i={0}", i);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4781145"/>
            <a:ext cx="1056364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Console.WriteLine("i={0}", i);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589" y="5461337"/>
            <a:ext cx="10563648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("i={0}",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110148" y="2338451"/>
            <a:ext cx="2742486" cy="953453"/>
          </a:xfrm>
          <a:prstGeom prst="wedgeRoundRectCallout">
            <a:avLst>
              <a:gd name="adj1" fmla="val -117117"/>
              <a:gd name="adj2" fmla="val 11576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Липсват скобите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и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5100" y="3400301"/>
            <a:ext cx="3712710" cy="1293971"/>
          </a:xfrm>
          <a:prstGeom prst="wedgeRoundRectCallout">
            <a:avLst>
              <a:gd name="adj1" fmla="val -79750"/>
              <a:gd name="adj2" fmla="val 6296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Никога не слагайте много команди на един и същи ред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!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13295" y="5562601"/>
            <a:ext cx="3859795" cy="953453"/>
          </a:xfrm>
          <a:prstGeom prst="wedgeRoundRectCallout">
            <a:avLst>
              <a:gd name="adj1" fmla="val -91279"/>
              <a:gd name="adj2" fmla="val -3743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Тази скоба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трябва да е на следващия ред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11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bg-BG" sz="2800" dirty="0" smtClean="0"/>
              <a:t>Логически разделят несвързани части от програмния код</a:t>
            </a:r>
            <a:endParaRPr lang="en-US" sz="28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  <a:spcBef>
                <a:spcPts val="3600"/>
              </a:spcBef>
            </a:pPr>
            <a:r>
              <a:rPr lang="bg-BG" sz="3000" dirty="0" smtClean="0"/>
              <a:t>Не слагайте празни редове без нужда</a:t>
            </a:r>
            <a:r>
              <a:rPr lang="en-US" sz="3000" dirty="0" smtClean="0"/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празни редове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4764" y="1676400"/>
            <a:ext cx="1056364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…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03854" y="3945664"/>
            <a:ext cx="3094694" cy="1379101"/>
          </a:xfrm>
          <a:prstGeom prst="wedgeRoundRectCallout">
            <a:avLst>
              <a:gd name="adj1" fmla="val -127305"/>
              <a:gd name="adj2" fmla="val 2079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Празен ред </a:t>
            </a:r>
            <a:b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отделя </a:t>
            </a:r>
            <a:b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методите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03854" y="2169251"/>
            <a:ext cx="4570809" cy="953453"/>
          </a:xfrm>
          <a:prstGeom prst="wedgeRoundRectCallout">
            <a:avLst>
              <a:gd name="adj1" fmla="val -98644"/>
              <a:gd name="adj2" fmla="val 13290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Празен ред след</a:t>
            </a:r>
            <a:b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блока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foreach</a:t>
            </a:r>
          </a:p>
        </p:txBody>
      </p:sp>
    </p:spTree>
    <p:extLst>
      <p:ext uri="{BB962C8B-B14F-4D97-AF65-F5344CB8AC3E}">
        <p14:creationId xmlns:p14="http://schemas.microsoft.com/office/powerpoint/2010/main" val="127284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 smtClean="0"/>
              <a:t>Грешно поставени празни редове </a:t>
            </a:r>
            <a:r>
              <a:rPr lang="en-US" sz="3600" dirty="0" smtClean="0"/>
              <a:t>– </a:t>
            </a:r>
            <a:r>
              <a:rPr lang="bg-BG" sz="3600" dirty="0" smtClean="0"/>
              <a:t>Пример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152466"/>
            <a:ext cx="10969943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399133" y="3272314"/>
            <a:ext cx="4313578" cy="953453"/>
          </a:xfrm>
          <a:prstGeom prst="wedgeRoundRectCallout">
            <a:avLst>
              <a:gd name="adj1" fmla="val -97225"/>
              <a:gd name="adj2" fmla="val 2578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За какво служат тези празни редове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bg-BG" sz="3000" dirty="0" smtClean="0"/>
              <a:t>Преминете на нов ред след </a:t>
            </a:r>
            <a:r>
              <a:rPr lang="bg-BG" sz="3000" dirty="0" smtClean="0"/>
              <a:t>препинателния знак</a:t>
            </a:r>
            <a:endParaRPr lang="en-US" sz="3000" dirty="0" smtClean="0"/>
          </a:p>
          <a:p>
            <a:pPr>
              <a:lnSpc>
                <a:spcPts val="3600"/>
              </a:lnSpc>
            </a:pPr>
            <a:r>
              <a:rPr lang="bg-BG" sz="3000" dirty="0" smtClean="0"/>
              <a:t>Вмъкнете навътре втория ред с един </a:t>
            </a:r>
            <a:r>
              <a:rPr lang="en-US" sz="3000" dirty="0" smtClean="0"/>
              <a:t>[Tab]</a:t>
            </a:r>
          </a:p>
          <a:p>
            <a:pPr>
              <a:lnSpc>
                <a:spcPts val="3600"/>
              </a:lnSpc>
            </a:pPr>
            <a:r>
              <a:rPr lang="bg-BG" sz="3000" dirty="0" smtClean="0"/>
              <a:t>Не вмъквайте следващите редове повече</a:t>
            </a:r>
            <a:endParaRPr lang="en-US" sz="3000" dirty="0" smtClean="0"/>
          </a:p>
          <a:p>
            <a:pPr>
              <a:lnSpc>
                <a:spcPts val="3600"/>
              </a:lnSpc>
            </a:pPr>
            <a:r>
              <a:rPr lang="bg-BG" sz="3000" dirty="0" smtClean="0"/>
              <a:t>Примери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Прекъсване на дълги редове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5292804"/>
            <a:ext cx="1056364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= 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DictionaryEntry&lt;K, V&gt;(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oldEntry.Key,        					oldEntry.Value);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3658850"/>
            <a:ext cx="1056364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 - 1, y] == 0 ||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 + 1, y] == 0 || matrix[x, y - 1] == 0 ||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 + 1] == 0)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</p:spTree>
    <p:extLst>
      <p:ext uri="{BB962C8B-B14F-4D97-AF65-F5344CB8AC3E}">
        <p14:creationId xmlns:p14="http://schemas.microsoft.com/office/powerpoint/2010/main" val="16416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Неправилни начини да се прекъсне дълъг ред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482804"/>
            <a:ext cx="10868369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0 || matrix[x+1, y] == 0 || matrix[x,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y-1] == 0 || matrix[x, y+1] == 0)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3277850"/>
            <a:ext cx="10868369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matrix[x+1, y] == 0 || matrix[x, y-1] == 0 ||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matrix[x, y+1] == 0)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441" y="5064204"/>
            <a:ext cx="10868369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= new DictionaryEntry&lt;K, V&gt;(oldEntry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.Key, oldEntry.Value);</a:t>
            </a:r>
          </a:p>
        </p:txBody>
      </p:sp>
    </p:spTree>
    <p:extLst>
      <p:ext uri="{BB962C8B-B14F-4D97-AF65-F5344CB8AC3E}">
        <p14:creationId xmlns:p14="http://schemas.microsoft.com/office/powerpoint/2010/main" val="4941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Всички видове подравняване се смятат за вредоносни</a:t>
            </a:r>
            <a:endParaRPr lang="en-US" dirty="0" smtClean="0"/>
          </a:p>
          <a:p>
            <a:pPr lvl="1"/>
            <a:r>
              <a:rPr lang="bg-BG" dirty="0" smtClean="0"/>
              <a:t>Подравняването е трудно за поддръжка</a:t>
            </a:r>
            <a:r>
              <a:rPr lang="en-US" dirty="0" smtClean="0"/>
              <a:t>!</a:t>
            </a:r>
          </a:p>
          <a:p>
            <a:r>
              <a:rPr lang="bg-BG" dirty="0" smtClean="0"/>
              <a:t>Лоши примери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Подравняване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3220720"/>
            <a:ext cx="104620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          count   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     date     = DateTine.Now.Date;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      student  = new Student();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List&lt;Student&gt; students = new List&lt;Student&gt;();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4876800"/>
            <a:ext cx="104620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matrix[x, y]                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+ 1, y + 1]        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matrix[2 * x + y, 2 * y + x]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* y, x * y]         = 0;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99412" y="4777880"/>
            <a:ext cx="3783119" cy="1189470"/>
          </a:xfrm>
          <a:prstGeom prst="wedgeRoundRectCallout">
            <a:avLst>
              <a:gd name="adj1" fmla="val -48997"/>
              <a:gd name="adj2" fmla="val -7422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0" anchor="ctr" anchorCtr="0">
            <a:spAutoFit/>
          </a:bodyPr>
          <a:lstStyle/>
          <a:p>
            <a:pPr algn="ctr" eaLnBrk="0" hangingPunct="0">
              <a:lnSpc>
                <a:spcPts val="27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Представете си да трябва да преименувате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3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на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SchoolStudent</a:t>
            </a:r>
          </a:p>
        </p:txBody>
      </p:sp>
    </p:spTree>
    <p:extLst>
      <p:ext uri="{BB962C8B-B14F-4D97-AF65-F5344CB8AC3E}">
        <p14:creationId xmlns:p14="http://schemas.microsoft.com/office/powerpoint/2010/main" val="40923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bg-BG" noProof="1" smtClean="0"/>
              <a:t>Възползвайте се от своята </a:t>
            </a:r>
            <a:r>
              <a:rPr lang="en-US" noProof="1" smtClean="0"/>
              <a:t>IDE </a:t>
            </a:r>
            <a:r>
              <a:rPr lang="bg-BG" noProof="1" smtClean="0"/>
              <a:t>при форматирането на кода</a:t>
            </a:r>
            <a:endParaRPr lang="en-US" noProof="1" smtClean="0"/>
          </a:p>
          <a:p>
            <a:pPr>
              <a:lnSpc>
                <a:spcPct val="95000"/>
              </a:lnSpc>
            </a:pPr>
            <a:r>
              <a:rPr lang="en-US" noProof="1" smtClean="0"/>
              <a:t>[Ctrl] + K + D </a:t>
            </a:r>
            <a:r>
              <a:rPr lang="bg-BG" noProof="1" smtClean="0"/>
              <a:t>във</a:t>
            </a:r>
            <a:r>
              <a:rPr lang="en-US" noProof="1" smtClean="0"/>
              <a:t> Visual Studio</a:t>
            </a:r>
          </a:p>
          <a:p>
            <a:pPr lvl="1">
              <a:lnSpc>
                <a:spcPct val="95000"/>
              </a:lnSpc>
            </a:pPr>
            <a:r>
              <a:rPr lang="bg-BG" noProof="1" smtClean="0"/>
              <a:t>Автоматично подравняване</a:t>
            </a:r>
            <a:endParaRPr lang="en-US" noProof="1" smtClean="0"/>
          </a:p>
          <a:p>
            <a:pPr>
              <a:lnSpc>
                <a:spcPct val="95000"/>
              </a:lnSpc>
            </a:pPr>
            <a:r>
              <a:rPr lang="bg-BG" noProof="1" smtClean="0"/>
              <a:t>Анализиране на стила на кода</a:t>
            </a:r>
            <a:endParaRPr lang="en-US" noProof="1" smtClean="0"/>
          </a:p>
          <a:p>
            <a:pPr lvl="1">
              <a:lnSpc>
                <a:spcPct val="95000"/>
              </a:lnSpc>
            </a:pPr>
            <a:r>
              <a:rPr lang="en-US" noProof="1" smtClean="0"/>
              <a:t>StyleCop</a:t>
            </a:r>
          </a:p>
          <a:p>
            <a:pPr lvl="2">
              <a:lnSpc>
                <a:spcPct val="95000"/>
              </a:lnSpc>
            </a:pPr>
            <a:r>
              <a:rPr lang="en-US" noProof="1">
                <a:hlinkClick r:id="rId2"/>
              </a:rPr>
              <a:t>https://stylecop.codeplex.com</a:t>
            </a:r>
            <a:r>
              <a:rPr lang="en-US" noProof="1" smtClean="0">
                <a:hlinkClick r:id="rId2"/>
              </a:rPr>
              <a:t>/</a:t>
            </a:r>
            <a:endParaRPr lang="en-US" noProof="1" smtClean="0"/>
          </a:p>
          <a:p>
            <a:pPr lvl="1">
              <a:lnSpc>
                <a:spcPct val="95000"/>
              </a:lnSpc>
            </a:pPr>
            <a:r>
              <a:rPr lang="en-US" noProof="1" smtClean="0"/>
              <a:t>JetBrains ReSharper</a:t>
            </a:r>
            <a:endParaRPr lang="en-US" noProof="1"/>
          </a:p>
          <a:p>
            <a:pPr lvl="2">
              <a:lnSpc>
                <a:spcPct val="95000"/>
              </a:lnSpc>
            </a:pPr>
            <a:r>
              <a:rPr lang="en-US" noProof="1">
                <a:hlinkClick r:id="rId3"/>
              </a:rPr>
              <a:t>https://www.jetbrains.com/resharper</a:t>
            </a:r>
            <a:r>
              <a:rPr lang="en-US" noProof="1" smtClean="0">
                <a:hlinkClick r:id="rId3"/>
              </a:rPr>
              <a:t>/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Автоматизирани инструменти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9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 typeface="+mj-lt"/>
              <a:buAutoNum type="arabicPeriod"/>
              <a:tabLst/>
            </a:pPr>
            <a:r>
              <a:rPr lang="bg-BG" dirty="0" smtClean="0"/>
              <a:t>Защо трябва да форматираме кода</a:t>
            </a:r>
            <a:r>
              <a:rPr lang="en-US" dirty="0" smtClean="0"/>
              <a:t>?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bg-BG" dirty="0" smtClean="0"/>
              <a:t>Форматиране на методи</a:t>
            </a:r>
            <a:endParaRPr lang="en-US" dirty="0" smtClean="0"/>
          </a:p>
          <a:p>
            <a:pPr marL="450850" indent="-450850">
              <a:buFont typeface="+mj-lt"/>
              <a:buAutoNum type="arabicPeriod"/>
              <a:tabLst/>
            </a:pPr>
            <a:r>
              <a:rPr lang="bg-BG" dirty="0" smtClean="0"/>
              <a:t>Форматиране на типове</a:t>
            </a:r>
            <a:endParaRPr lang="en-US" dirty="0" smtClean="0"/>
          </a:p>
          <a:p>
            <a:pPr marL="450850" indent="-450850">
              <a:buFont typeface="+mj-lt"/>
              <a:buAutoNum type="arabicPeriod"/>
              <a:tabLst/>
            </a:pPr>
            <a:r>
              <a:rPr lang="bg-BG" dirty="0" smtClean="0"/>
              <a:t>Често срещани грешки</a:t>
            </a:r>
            <a:endParaRPr lang="en-US" dirty="0" smtClean="0"/>
          </a:p>
          <a:p>
            <a:pPr marL="450850" indent="-450850">
              <a:buFont typeface="+mj-lt"/>
              <a:buAutoNum type="arabicPeriod"/>
              <a:tabLst/>
            </a:pPr>
            <a:r>
              <a:rPr lang="bg-BG" dirty="0" smtClean="0"/>
              <a:t>Подравняване</a:t>
            </a:r>
            <a:endParaRPr lang="en-US" dirty="0" smtClean="0"/>
          </a:p>
          <a:p>
            <a:pPr marL="450850" indent="-450850">
              <a:buFont typeface="+mj-lt"/>
              <a:buAutoNum type="arabicPeriod"/>
              <a:tabLst/>
            </a:pPr>
            <a:r>
              <a:rPr lang="bg-BG" dirty="0" smtClean="0"/>
              <a:t>Автомат</a:t>
            </a:r>
            <a:r>
              <a:rPr lang="bg-BG" dirty="0" smtClean="0"/>
              <a:t>изирани</a:t>
            </a:r>
            <a:r>
              <a:rPr lang="bg-BG" dirty="0" smtClean="0"/>
              <a:t> </a:t>
            </a:r>
            <a:r>
              <a:rPr lang="bg-BG" dirty="0" smtClean="0"/>
              <a:t>инструменти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12" y="1725573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9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Съвети за форматиране</a:t>
            </a:r>
            <a:endParaRPr lang="en-US" dirty="0" smtClean="0"/>
          </a:p>
          <a:p>
            <a:pPr marL="761946" lvl="1" indent="-457200">
              <a:lnSpc>
                <a:spcPct val="100000"/>
              </a:lnSpc>
            </a:pPr>
            <a:r>
              <a:rPr lang="bg-BG" dirty="0" smtClean="0"/>
              <a:t>Уверете се, че форматирането показва </a:t>
            </a:r>
            <a:br>
              <a:rPr lang="bg-BG" dirty="0" smtClean="0"/>
            </a:br>
            <a:r>
              <a:rPr lang="bg-BG" dirty="0" smtClean="0"/>
              <a:t>целта на кода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Конвенции при </a:t>
            </a:r>
            <a:r>
              <a:rPr lang="bg-BG" dirty="0" smtClean="0"/>
              <a:t>форматирането</a:t>
            </a:r>
            <a:endParaRPr lang="en-US" dirty="0" smtClean="0"/>
          </a:p>
          <a:p>
            <a:pPr marL="761946" lvl="1" indent="-457200">
              <a:lnSpc>
                <a:spcPct val="100000"/>
              </a:lnSpc>
            </a:pPr>
            <a:r>
              <a:rPr lang="bg-BG" dirty="0" smtClean="0"/>
              <a:t>Блокове, типове, параметри на методи</a:t>
            </a:r>
            <a:endParaRPr lang="en-US" dirty="0" smtClean="0"/>
          </a:p>
          <a:p>
            <a:pPr marL="761946" lvl="1" indent="-457200">
              <a:lnSpc>
                <a:spcPct val="100000"/>
              </a:lnSpc>
            </a:pPr>
            <a:r>
              <a:rPr lang="bg-BG" dirty="0" smtClean="0"/>
              <a:t>Логическо отделяне на свързани блокове текст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Автоматизиран анализ на кода и инструменти за преработка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87" y="1295400"/>
            <a:ext cx="359499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Инструменти за разработка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43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bg-BG" dirty="0"/>
              <a:t>Защо трябва да форматираме кода</a:t>
            </a:r>
            <a:r>
              <a:rPr lang="en-US" dirty="0"/>
              <a:t>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1219200"/>
            <a:ext cx="9371250" cy="5119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  const    string                    FILE_NAME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="example.bin"  ;  static void Main   (             ){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FileStream   fs=     new FileStream(FILE_NAME,FileMode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  CreateNew)   // Create the writer      for data  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;BinaryWriter w=new   BinaryWriter     (    fs      );</a:t>
            </a:r>
            <a:b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data to                          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  int i=0;i&lt;11;i++){w.Write((int)i);}w   .Close();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   .   Close  (  ) // Create the reader    for 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;fs=new FileStream(FILE_NAME,FileMode.            Open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 FileAccess.Read)     ;BinaryReader                r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BinaryReader(fs);  // Read data from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(int i = 0; i &lt; 11; i++){ Console      .WriteLine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(r.ReadInt32                                       ())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;}r       .    Close   (   );  fs .  Close  (  )  ;  }</a:t>
            </a:r>
          </a:p>
        </p:txBody>
      </p:sp>
    </p:spTree>
    <p:extLst>
      <p:ext uri="{BB962C8B-B14F-4D97-AF65-F5344CB8AC3E}">
        <p14:creationId xmlns:p14="http://schemas.microsoft.com/office/powerpoint/2010/main" val="270401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Цели </a:t>
            </a:r>
            <a:r>
              <a:rPr lang="bg-BG" dirty="0" smtClean="0"/>
              <a:t>на доброто форматиране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Да подобри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четливостта </a:t>
            </a:r>
            <a:r>
              <a:rPr lang="bg-BG" dirty="0" smtClean="0"/>
              <a:t>на кода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Да подобри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възможностите за поддръжка </a:t>
            </a:r>
            <a:r>
              <a:rPr lang="bg-BG" dirty="0"/>
              <a:t>на кода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Основен принцип </a:t>
            </a:r>
            <a:r>
              <a:rPr lang="bg-BG" dirty="0"/>
              <a:t>на форматирането на кода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bg-BG" dirty="0" smtClean="0"/>
              <a:t>Всеки стил на форматиране, следващ този принцип, е добър</a:t>
            </a:r>
            <a:endParaRPr lang="en-US" dirty="0" smtClean="0"/>
          </a:p>
          <a:p>
            <a:pPr lvl="1"/>
            <a:r>
              <a:rPr lang="bg-BG" dirty="0" smtClean="0"/>
              <a:t>Всеки друг не е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Основни правила </a:t>
            </a:r>
            <a:r>
              <a:rPr lang="bg-BG" dirty="0" smtClean="0"/>
              <a:t>за форматиране </a:t>
            </a:r>
            <a:r>
              <a:rPr lang="bg-BG" dirty="0" smtClean="0"/>
              <a:t>на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924112"/>
            <a:ext cx="9065101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Форматирането на програмния код трябва да показва неговата логическа структура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729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Слагайте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сами</a:t>
            </a:r>
            <a:r>
              <a:rPr lang="en-US" dirty="0" smtClean="0"/>
              <a:t> </a:t>
            </a:r>
            <a:r>
              <a:rPr lang="bg-BG" dirty="0" smtClean="0"/>
              <a:t>на ред под съответния обграждащ блок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Вмъкнете навътре съдържанието на блока с един </a:t>
            </a:r>
            <a:r>
              <a:rPr lang="en-US" dirty="0" smtClean="0"/>
              <a:t>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</a:t>
            </a:r>
            <a:r>
              <a:rPr lang="bg-BG" dirty="0" smtClean="0"/>
              <a:t>ще замени този </a:t>
            </a:r>
            <a:r>
              <a:rPr lang="en-US" dirty="0" smtClean="0"/>
              <a:t>[Tab] </a:t>
            </a:r>
            <a:r>
              <a:rPr lang="bg-BG" dirty="0" smtClean="0"/>
              <a:t>с</a:t>
            </a:r>
            <a:r>
              <a:rPr lang="en-US" dirty="0" smtClean="0"/>
              <a:t> 4 </a:t>
            </a:r>
            <a:r>
              <a:rPr lang="bg-BG" dirty="0" smtClean="0"/>
              <a:t>паузи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Пример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Форматиране на блокове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4419600"/>
            <a:ext cx="10563648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VS will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 the [Tab] with 4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70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/>
              <a:t>Използвайте празен ред, за да разделите методите</a:t>
            </a:r>
            <a:r>
              <a:rPr lang="en-US" sz="3000" dirty="0" smtClean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Празни редове между методите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752601"/>
            <a:ext cx="1056364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Factorial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ulong CalcFactorial(uint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return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return num * CalcFactorial(num - 1);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ulong factorial = CalcFactorial(5);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Console.WriteLine(factorial);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04273" y="4330707"/>
            <a:ext cx="3733641" cy="953453"/>
          </a:xfrm>
          <a:prstGeom prst="wedgeRoundRectCallout">
            <a:avLst>
              <a:gd name="adj1" fmla="val -117627"/>
              <a:gd name="adj2" fmla="val -3138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Оставете празен ред между методите</a:t>
            </a:r>
            <a:endParaRPr lang="en-US" sz="2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95758" y="2821864"/>
            <a:ext cx="4427854" cy="953453"/>
          </a:xfrm>
          <a:prstGeom prst="wedgeRoundRectCallout">
            <a:avLst>
              <a:gd name="adj1" fmla="val -114471"/>
              <a:gd name="adj2" fmla="val -169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Винаги използвайте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след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тук за това няма място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677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Вмъкване на методи навътре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Методите трябва да са вмъкнати с един </a:t>
            </a:r>
            <a:r>
              <a:rPr lang="en-US" dirty="0" smtClean="0"/>
              <a:t>[Tab] </a:t>
            </a:r>
            <a:r>
              <a:rPr lang="bg-BG" dirty="0" smtClean="0"/>
              <a:t>навътре от тялото на класа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Тялото на метода също </a:t>
            </a:r>
            <a:r>
              <a:rPr lang="bg-BG" dirty="0" smtClean="0"/>
              <a:t>да </a:t>
            </a:r>
            <a:r>
              <a:rPr lang="bg-BG" dirty="0" smtClean="0"/>
              <a:t>е вмъкнато навътре с един </a:t>
            </a:r>
            <a:r>
              <a:rPr lang="en-US" dirty="0" smtClean="0"/>
              <a:t>[Tab]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3505200"/>
            <a:ext cx="10563648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IndentationExample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Zero()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5212" y="4093328"/>
            <a:ext cx="3605861" cy="1295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89692" y="3962401"/>
            <a:ext cx="5281824" cy="953453"/>
          </a:xfrm>
          <a:prstGeom prst="wedgeRoundRectCallout">
            <a:avLst>
              <a:gd name="adj1" fmla="val -73332"/>
              <a:gd name="adj2" fmla="val 635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Целият метод е вмъкнат навътре с един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[Tab]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74812" y="4664310"/>
            <a:ext cx="2666146" cy="3810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945633" y="5837546"/>
            <a:ext cx="5688118" cy="527804"/>
          </a:xfrm>
          <a:prstGeom prst="wedgeRoundRectCallout">
            <a:avLst>
              <a:gd name="adj1" fmla="val -45276"/>
              <a:gd name="adj2" fmla="val -21323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Тялото на метода също е вмъкнато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 dirty="0" smtClean="0"/>
              <a:t>Скоби в декларирането на методи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Скобите  </a:t>
            </a:r>
            <a:r>
              <a:rPr lang="bg-BG" dirty="0"/>
              <a:t>в декларирането на </a:t>
            </a:r>
            <a:r>
              <a:rPr lang="bg-BG" dirty="0" smtClean="0"/>
              <a:t>методи трябва да са форматирани така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Не поставяйте паузи между скобите</a:t>
            </a:r>
            <a:r>
              <a:rPr lang="en-US" dirty="0" smtClean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bg-BG" dirty="0" smtClean="0"/>
              <a:t>Същото се отнася за условия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bg-BG" dirty="0" smtClean="0"/>
              <a:t> и цикли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451462"/>
            <a:ext cx="855842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CalculateFactorial(uint num)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2588" y="3793941"/>
            <a:ext cx="855842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CalculateFactorial ( uint num )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2588" y="4373062"/>
            <a:ext cx="855842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CalculateFactorial (uint num)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12588" y="5750560"/>
            <a:ext cx="855842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 { … }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18101" y="2202720"/>
            <a:ext cx="859687" cy="816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4325" y="3847358"/>
            <a:ext cx="859689" cy="81642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637212" y="5578586"/>
            <a:ext cx="5688118" cy="527804"/>
          </a:xfrm>
          <a:prstGeom prst="wedgeRoundRectCallout">
            <a:avLst>
              <a:gd name="adj1" fmla="val -75888"/>
              <a:gd name="adj2" fmla="val 4241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Скобите трябва да са на отделен ред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9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Отделяйте параметрите на метод със запетая и после пауза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Не слагайте паузата преди запетаята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Примери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bg-BG" dirty="0" smtClean="0"/>
              <a:t>Лоши примери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Отделяне на параметри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3058160"/>
            <a:ext cx="97670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 string password)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724400"/>
            <a:ext cx="9753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username,string password)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9012" y="5295900"/>
            <a:ext cx="9753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,string password)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9012" y="5867400"/>
            <a:ext cx="9753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 string password)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3606800"/>
            <a:ext cx="97670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RegisterUser("nakov", "s3cr3t!p@ssw0rd");</a:t>
            </a:r>
          </a:p>
        </p:txBody>
      </p:sp>
      <p:pic>
        <p:nvPicPr>
          <p:cNvPr id="12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76459" y="5132489"/>
            <a:ext cx="859689" cy="81642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03766" y="3141805"/>
            <a:ext cx="894423" cy="816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1382</Words>
  <Application>Microsoft Office PowerPoint</Application>
  <PresentationFormat>Custom</PresentationFormat>
  <Paragraphs>311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Защо трябва да форматираме кода?</vt:lpstr>
      <vt:lpstr>Основни правила за форматиране на кода</vt:lpstr>
      <vt:lpstr>Форматиране на блокове</vt:lpstr>
      <vt:lpstr>Празни редове между методите</vt:lpstr>
      <vt:lpstr>Вмъкване на методи навътре</vt:lpstr>
      <vt:lpstr>Скоби в декларирането на методи</vt:lpstr>
      <vt:lpstr>Отделяне на параметри</vt:lpstr>
      <vt:lpstr>Празни редове в тялото на метода</vt:lpstr>
      <vt:lpstr>Форматиране на типове</vt:lpstr>
      <vt:lpstr>Форматиране на условни команди и цикли</vt:lpstr>
      <vt:lpstr>Форматиране на условни команди и цикли</vt:lpstr>
      <vt:lpstr>Използване на празни редове</vt:lpstr>
      <vt:lpstr>Грешно поставени празни редове – Пример</vt:lpstr>
      <vt:lpstr>Прекъсване на дълги редове</vt:lpstr>
      <vt:lpstr>Неправилни начини да се прекъсне дълъг ред</vt:lpstr>
      <vt:lpstr>Подравняване</vt:lpstr>
      <vt:lpstr>Автоматизирани инструменти</vt:lpstr>
      <vt:lpstr>Обобщение</vt:lpstr>
      <vt:lpstr>Инструменти за разработка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Formatting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2019-01-19T14:52:11Z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