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512" r:id="rId3"/>
    <p:sldId id="513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96" r:id="rId25"/>
    <p:sldId id="497" r:id="rId26"/>
    <p:sldId id="510" r:id="rId27"/>
    <p:sldId id="499" r:id="rId28"/>
    <p:sldId id="500" r:id="rId29"/>
    <p:sldId id="501" r:id="rId30"/>
    <p:sldId id="502" r:id="rId31"/>
    <p:sldId id="503" r:id="rId32"/>
    <p:sldId id="514" r:id="rId33"/>
    <p:sldId id="515" r:id="rId34"/>
    <p:sldId id="516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 autoAdjust="0"/>
  </p:normalViewPr>
  <p:slideViewPr>
    <p:cSldViewPr>
      <p:cViewPr varScale="1">
        <p:scale>
          <a:sx n="48" d="100"/>
          <a:sy n="48" d="100"/>
        </p:scale>
        <p:origin x="984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3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996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77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7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6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2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51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8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1/19/2019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5ast78ax.asp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woodruff.us/shfbdocs/" TargetMode="External"/><Relationship Id="rId2" Type="http://schemas.openxmlformats.org/officeDocument/2006/relationships/hyperlink" Target="https://github.com/EWSoftware/SHFB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Title 4"/>
          <p:cNvSpPr>
            <a:spLocks noGrp="1"/>
          </p:cNvSpPr>
          <p:nvPr>
            <p:ph type="ctrTitle"/>
          </p:nvPr>
        </p:nvSpPr>
        <p:spPr>
          <a:xfrm>
            <a:off x="1979612" y="762000"/>
            <a:ext cx="9372601" cy="1171552"/>
          </a:xfrm>
        </p:spPr>
        <p:txBody>
          <a:bodyPr>
            <a:normAutofit fontScale="90000"/>
          </a:bodyPr>
          <a:lstStyle/>
          <a:p>
            <a:r>
              <a:rPr lang="bg-BG" sz="4800" dirty="0"/>
              <a:t>Документиране</a:t>
            </a:r>
            <a:r>
              <a:rPr lang="en-US" sz="4800" dirty="0"/>
              <a:t> </a:t>
            </a:r>
            <a:r>
              <a:rPr lang="bg-BG" sz="4800" dirty="0"/>
              <a:t>и</a:t>
            </a:r>
            <a:r>
              <a:rPr lang="en-US" sz="4800"/>
              <a:t> </a:t>
            </a:r>
            <a:r>
              <a:rPr lang="en-US" sz="4800" smtClean="0"/>
              <a:t/>
            </a:r>
            <a:br>
              <a:rPr lang="en-US" sz="4800" smtClean="0"/>
            </a:br>
            <a:r>
              <a:rPr lang="bg-BG" sz="4800" smtClean="0"/>
              <a:t>коментиране</a:t>
            </a:r>
            <a:r>
              <a:rPr lang="en-US" sz="4800" dirty="0" smtClean="0"/>
              <a:t> </a:t>
            </a:r>
            <a:r>
              <a:rPr lang="bg-BG" sz="4800" dirty="0"/>
              <a:t>на</a:t>
            </a:r>
            <a:r>
              <a:rPr lang="en-US" sz="4800" dirty="0"/>
              <a:t> </a:t>
            </a:r>
            <a:r>
              <a:rPr lang="bg-BG" sz="4800" dirty="0"/>
              <a:t>кода</a:t>
            </a:r>
            <a:endParaRPr lang="en-US" sz="4800" dirty="0"/>
          </a:p>
        </p:txBody>
      </p:sp>
      <p:sp>
        <p:nvSpPr>
          <p:cNvPr id="15" name="Subtitle 5"/>
          <p:cNvSpPr>
            <a:spLocks noGrp="1"/>
          </p:cNvSpPr>
          <p:nvPr>
            <p:ph type="subTitle" idx="1"/>
          </p:nvPr>
        </p:nvSpPr>
        <p:spPr>
          <a:xfrm>
            <a:off x="3579813" y="2133600"/>
            <a:ext cx="7777696" cy="1260823"/>
          </a:xfrm>
        </p:spPr>
        <p:txBody>
          <a:bodyPr>
            <a:noAutofit/>
          </a:bodyPr>
          <a:lstStyle/>
          <a:p>
            <a:r>
              <a:rPr lang="bg-BG" sz="3600" dirty="0" smtClean="0"/>
              <a:t>Коментари в програмата и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bg-BG" sz="3600" dirty="0" err="1" smtClean="0"/>
              <a:t>самоописателен</a:t>
            </a:r>
            <a:r>
              <a:rPr lang="bg-BG" sz="3600" dirty="0" smtClean="0"/>
              <a:t> код</a:t>
            </a:r>
            <a:endParaRPr lang="en-US" sz="3600" dirty="0" smtClean="0"/>
          </a:p>
          <a:p>
            <a:endParaRPr lang="en-US" sz="3600" dirty="0"/>
          </a:p>
        </p:txBody>
      </p:sp>
      <p:pic>
        <p:nvPicPr>
          <p:cNvPr id="16" name="Picture 2" descr="http://www.vuidesign.net/wp-content/images/documentation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42212" y="3988595"/>
            <a:ext cx="3808413" cy="2090280"/>
          </a:xfrm>
          <a:prstGeom prst="roundRect">
            <a:avLst>
              <a:gd name="adj" fmla="val 33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35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Добър стил на програмиране 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229294"/>
            <a:ext cx="11173090" cy="5161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isPrime[primeCandidate] = true;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factor = 2; factor &lt; (num / 2); factor++)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factorableNumber = factor + factor;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(factorableNumber &lt;= num)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isPrime[factorableNumber] = false;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factorableNumber = factorableNumber + factor;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(isPrime[primeCandidate])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Console.WriteLine(primeCandidate +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prime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1349829"/>
            <a:ext cx="1552622" cy="146957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02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Програмен к</a:t>
            </a:r>
            <a:r>
              <a:rPr lang="bg-BG" dirty="0" smtClean="0"/>
              <a:t>од</a:t>
            </a:r>
            <a:r>
              <a:rPr lang="bg-BG" dirty="0" smtClean="0"/>
              <a:t>, разчитащ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добър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стил на програмиране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предостави голяма част от информацията, предвидена за документацията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Основни принципи на </a:t>
            </a:r>
            <a:r>
              <a:rPr lang="bg-BG" dirty="0" err="1" smtClean="0"/>
              <a:t>самоописателния</a:t>
            </a:r>
            <a:r>
              <a:rPr lang="bg-BG" dirty="0" smtClean="0"/>
              <a:t> код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Самоописателен</a:t>
            </a:r>
            <a:r>
              <a:rPr lang="bg-BG" dirty="0" smtClean="0"/>
              <a:t> код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1015" y="3615904"/>
            <a:ext cx="10665222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Най-добрата документация е самият код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11015" y="5681249"/>
            <a:ext cx="10665222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Не документирайте лош код, пренапишете го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1015" y="4415816"/>
            <a:ext cx="10665222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Направете кода самообясняващ се и самоописателен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лесен за четене и разбиране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07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Класове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Представлява ли интерфейсът на класа завършена абстракция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Ясно ли е от интерфейса на класа </a:t>
            </a:r>
            <a:r>
              <a:rPr lang="bg-BG" dirty="0" smtClean="0"/>
              <a:t>как ще </a:t>
            </a:r>
            <a:r>
              <a:rPr lang="bg-BG" dirty="0" smtClean="0"/>
              <a:t>се </a:t>
            </a:r>
            <a:r>
              <a:rPr lang="bg-BG" dirty="0"/>
              <a:t>ползва този клас</a:t>
            </a:r>
            <a:r>
              <a:rPr lang="en-US" dirty="0" smtClean="0"/>
              <a:t>?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Добре именуван ли е класът</a:t>
            </a:r>
            <a:r>
              <a:rPr lang="en-US" dirty="0" smtClean="0"/>
              <a:t>? </a:t>
            </a:r>
            <a:r>
              <a:rPr lang="bg-BG" dirty="0" smtClean="0"/>
              <a:t>Името му описва ли </a:t>
            </a:r>
            <a:r>
              <a:rPr lang="bg-BG" dirty="0" smtClean="0"/>
              <a:t>целта му</a:t>
            </a:r>
            <a:r>
              <a:rPr lang="en-US" dirty="0" smtClean="0"/>
              <a:t>?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Може ли да третирате класа като „черна кутия“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И</a:t>
            </a:r>
            <a:r>
              <a:rPr lang="bg-BG" dirty="0" smtClean="0"/>
              <a:t>зползвате </a:t>
            </a:r>
            <a:r>
              <a:rPr lang="bg-BG" dirty="0" smtClean="0"/>
              <a:t>ли </a:t>
            </a:r>
            <a:r>
              <a:rPr lang="bg-BG" dirty="0" smtClean="0"/>
              <a:t>от много места кода </a:t>
            </a:r>
            <a:r>
              <a:rPr lang="en-US" dirty="0" smtClean="0"/>
              <a:t>(</a:t>
            </a:r>
            <a:r>
              <a:rPr lang="bg-BG" dirty="0" smtClean="0"/>
              <a:t>вместо да </a:t>
            </a:r>
            <a:r>
              <a:rPr lang="bg-BG" dirty="0" smtClean="0"/>
              <a:t>го повтаряте</a:t>
            </a:r>
            <a:r>
              <a:rPr lang="en-US" dirty="0" smtClean="0"/>
              <a:t>)?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2489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Списък с напомняния за </a:t>
            </a:r>
            <a:r>
              <a:rPr lang="bg-BG" dirty="0" err="1" smtClean="0"/>
              <a:t>самоописателен</a:t>
            </a:r>
            <a:r>
              <a:rPr lang="bg-BG" dirty="0" smtClean="0"/>
              <a:t> </a:t>
            </a:r>
            <a:r>
              <a:rPr lang="bg-BG" dirty="0" smtClean="0"/>
              <a:t>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4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Методи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Описва ли името това, което прави съответният метод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Извършва ли всеки метод една-единствена добре дефинирана задача с минимална зависимост </a:t>
            </a:r>
            <a:r>
              <a:rPr lang="bg-BG" dirty="0" smtClean="0"/>
              <a:t>(от други </a:t>
            </a:r>
            <a:r>
              <a:rPr lang="bg-BG" dirty="0" smtClean="0"/>
              <a:t>методи)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Имена на данните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Имената на типовете достатъчно ли са описателни, за да подпомагат документирането на декларациите на данни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Променливите ползват ли се с единствена цел</a:t>
            </a:r>
            <a:r>
              <a:rPr lang="en-US" dirty="0" smtClean="0"/>
              <a:t>? </a:t>
            </a:r>
            <a:r>
              <a:rPr lang="bg-BG" dirty="0" smtClean="0"/>
              <a:t>Тази цел добре дефинирана ли е</a:t>
            </a:r>
            <a:r>
              <a:rPr lang="en-US" dirty="0" smtClean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9441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с напомняния за </a:t>
            </a:r>
            <a:r>
              <a:rPr lang="bg-BG" dirty="0" err="1"/>
              <a:t>самоописателен</a:t>
            </a:r>
            <a:r>
              <a:rPr lang="bg-BG" dirty="0"/>
              <a:t> код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430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Имена на данните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Конвенциите на </a:t>
            </a:r>
            <a:r>
              <a:rPr lang="bg-BG" dirty="0" smtClean="0"/>
              <a:t>именуване различават ли се при имената на типове, изброими типове</a:t>
            </a:r>
            <a:r>
              <a:rPr lang="en-US" dirty="0" smtClean="0"/>
              <a:t>, </a:t>
            </a:r>
            <a:r>
              <a:rPr lang="bg-BG" dirty="0" smtClean="0"/>
              <a:t>именувани константи, </a:t>
            </a:r>
            <a:r>
              <a:rPr lang="bg-BG" dirty="0" smtClean="0"/>
              <a:t>локални променливи</a:t>
            </a:r>
            <a:r>
              <a:rPr lang="en-US" dirty="0" smtClean="0"/>
              <a:t>, </a:t>
            </a:r>
            <a:r>
              <a:rPr lang="bg-BG" dirty="0" smtClean="0"/>
              <a:t>клас-променливи и </a:t>
            </a:r>
            <a:r>
              <a:rPr lang="bg-BG" dirty="0" smtClean="0"/>
              <a:t>глобални променливи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Други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Типовете данни достатъчно прости ли са, за да бъде сложността максимално ниска</a:t>
            </a:r>
            <a:r>
              <a:rPr lang="en-US" dirty="0" smtClean="0"/>
              <a:t>? 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Свързаните команди групирани ли са заедно</a:t>
            </a:r>
            <a:r>
              <a:rPr lang="en-US" dirty="0" smtClean="0"/>
              <a:t>?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3251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с напомняния за </a:t>
            </a:r>
            <a:r>
              <a:rPr lang="bg-BG" dirty="0" err="1"/>
              <a:t>самоописателен</a:t>
            </a:r>
            <a:r>
              <a:rPr lang="bg-BG" dirty="0"/>
              <a:t> </a:t>
            </a:r>
            <a:r>
              <a:rPr lang="bg-BG" dirty="0" smtClean="0"/>
              <a:t>код </a:t>
            </a:r>
            <a:r>
              <a:rPr lang="en-US" dirty="0" smtClean="0"/>
              <a:t>(3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Ефективните коментари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 повтарят </a:t>
            </a:r>
            <a:r>
              <a:rPr lang="bg-BG" dirty="0" smtClean="0"/>
              <a:t>кода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Обясняват го на по-високо ниво и разкриват неочевидни детайли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Най-добрата софтуерна документация е самият програмен код </a:t>
            </a:r>
            <a:r>
              <a:rPr lang="en-US" dirty="0" smtClean="0"/>
              <a:t>– </a:t>
            </a:r>
            <a:r>
              <a:rPr lang="bg-BG" dirty="0" smtClean="0"/>
              <a:t>нека да е изчистен и </a:t>
            </a:r>
            <a:r>
              <a:rPr lang="bg-BG" dirty="0" smtClean="0"/>
              <a:t>четлив</a:t>
            </a:r>
            <a:r>
              <a:rPr lang="en-US" dirty="0" smtClean="0"/>
              <a:t>!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Самоописателният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код се подразбира и не се нуждае от коментари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Прост дизайн, малки добре именувани методи</a:t>
            </a:r>
            <a:r>
              <a:rPr lang="en-US" dirty="0" smtClean="0"/>
              <a:t>, </a:t>
            </a:r>
            <a:r>
              <a:rPr lang="bg-BG" dirty="0" smtClean="0"/>
              <a:t>силна свързаност и </a:t>
            </a:r>
            <a:r>
              <a:rPr lang="bg-BG" dirty="0" smtClean="0"/>
              <a:t>слаба зависимост</a:t>
            </a:r>
            <a:r>
              <a:rPr lang="en-US" dirty="0" smtClean="0"/>
              <a:t>, </a:t>
            </a:r>
            <a:r>
              <a:rPr lang="bg-BG" dirty="0" smtClean="0"/>
              <a:t>проста логика, </a:t>
            </a:r>
            <a:r>
              <a:rPr lang="bg-BG" dirty="0" smtClean="0"/>
              <a:t>удачни имена </a:t>
            </a:r>
            <a:r>
              <a:rPr lang="bg-BG" dirty="0" smtClean="0"/>
              <a:t>на променливите</a:t>
            </a:r>
            <a:r>
              <a:rPr lang="en-US" dirty="0" smtClean="0"/>
              <a:t>, </a:t>
            </a:r>
            <a:r>
              <a:rPr lang="bg-BG" dirty="0" smtClean="0"/>
              <a:t>добро форматиране</a:t>
            </a:r>
            <a:r>
              <a:rPr lang="en-US" dirty="0" smtClean="0"/>
              <a:t>, …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Ефективни коментари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3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Подвеждащи коментари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Ефективни коментари </a:t>
            </a:r>
            <a:r>
              <a:rPr lang="en-US" dirty="0" smtClean="0"/>
              <a:t>– </a:t>
            </a:r>
            <a:r>
              <a:rPr lang="bg-BG" dirty="0" smtClean="0"/>
              <a:t>Грешки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2093416"/>
            <a:ext cx="10766795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out the sums 1..n for all n from 1 to num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 = 0;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num; i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</a:t>
            </a: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sum);  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current + previous;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previous = current;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current = sum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72098" y="2626816"/>
            <a:ext cx="3836682" cy="896699"/>
          </a:xfrm>
          <a:prstGeom prst="wedgeRoundRectCallout">
            <a:avLst>
              <a:gd name="adj1" fmla="val -62926"/>
              <a:gd name="adj2" fmla="val 3387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Какъв проблем разрешава този алгоритъм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27072" y="5272197"/>
            <a:ext cx="4558339" cy="896699"/>
          </a:xfrm>
          <a:prstGeom prst="wedgeRoundRectCallout">
            <a:avLst>
              <a:gd name="adj1" fmla="val -41953"/>
              <a:gd name="adj2" fmla="val -827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Можете ли да познаете коя сума е равна на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</a:t>
            </a:r>
            <a:r>
              <a:rPr lang="bg-BG" sz="2200" b="1" baseline="30000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тото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число на Фибоначи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71960" y="2228115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7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Коментари, повтарящи кода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Ефективни коментари </a:t>
            </a:r>
            <a:r>
              <a:rPr lang="en-US" dirty="0"/>
              <a:t>– </a:t>
            </a:r>
            <a:r>
              <a:rPr lang="bg-BG" dirty="0" smtClean="0"/>
              <a:t>Грешки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5905" y="1981200"/>
            <a:ext cx="1036050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product to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"base"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loop from 2 to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"num"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 int i = 2; i &lt;= num; i++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multiply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"base" </a:t>
            </a: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"product" 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product = product *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78133" y="2261901"/>
            <a:ext cx="2336191" cy="499428"/>
          </a:xfrm>
          <a:prstGeom prst="wedgeRoundRectCallout">
            <a:avLst>
              <a:gd name="adj1" fmla="val -86021"/>
              <a:gd name="adj2" fmla="val -5935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Очевидно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…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34788" y="3176270"/>
            <a:ext cx="2998176" cy="499428"/>
          </a:xfrm>
          <a:prstGeom prst="wedgeRoundRectCallout">
            <a:avLst>
              <a:gd name="adj1" fmla="val -99749"/>
              <a:gd name="adj2" fmla="val -2479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Не думай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…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2533" y="2130584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3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Лош стил на кода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4200"/>
              </a:spcBef>
            </a:pPr>
            <a:r>
              <a:rPr lang="bg-BG" sz="3600" dirty="0" smtClean="0"/>
              <a:t>Не коментирайте лош код, </a:t>
            </a:r>
            <a:br>
              <a:rPr lang="bg-BG" sz="3600" dirty="0" smtClean="0"/>
            </a:br>
            <a:r>
              <a:rPr lang="bg-BG" sz="3600" dirty="0" smtClean="0"/>
              <a:t>пренапишете го</a:t>
            </a:r>
            <a:r>
              <a:rPr lang="en-US" sz="3600" dirty="0" smtClean="0"/>
              <a:t>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Ефективни коментари </a:t>
            </a:r>
            <a:r>
              <a:rPr lang="en-US" dirty="0"/>
              <a:t>– </a:t>
            </a:r>
            <a:r>
              <a:rPr lang="bg-BG" dirty="0" smtClean="0"/>
              <a:t>Грешки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1931075"/>
            <a:ext cx="1056364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compute the square root of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using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Newton-Raphson approximation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num / 2;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(Math.Abs(r 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(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/ r)) 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Tolerance)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pt-BR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 = 0.5 * 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 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(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/ r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);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 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r);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code, maliciou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949" y="4335566"/>
            <a:ext cx="3066223" cy="23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4412" y="2030097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Ползвайте стил, който </a:t>
            </a:r>
            <a:r>
              <a:rPr lang="bg-BG" dirty="0" smtClean="0"/>
              <a:t>не </a:t>
            </a:r>
            <a:r>
              <a:rPr lang="bg-BG" dirty="0" smtClean="0"/>
              <a:t>блокира промените и не им пречи</a:t>
            </a:r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Горните коментари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трудни за поддръжка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248997" cy="111078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Ключови аспекти </a:t>
            </a:r>
            <a:r>
              <a:rPr lang="bg-BG" dirty="0" smtClean="0"/>
              <a:t>на </a:t>
            </a:r>
            <a:r>
              <a:rPr lang="bg-BG" dirty="0" smtClean="0"/>
              <a:t>ефективното коментиране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0441" y="2261901"/>
            <a:ext cx="1076679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Variable   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Meaning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--------  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------- 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xPos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X coordinate position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yPos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Y coordinate position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zPos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..............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coordinate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 (in meters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radius ............ The radius of the sphere where the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battle ship is located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distance .......... The distance from the start position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(in meters)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0612" y="2635148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2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Концепция </a:t>
            </a:r>
            <a:r>
              <a:rPr lang="bg-BG" dirty="0" smtClean="0"/>
              <a:t>за </a:t>
            </a:r>
            <a:r>
              <a:rPr lang="bg-BG" dirty="0" err="1" smtClean="0"/>
              <a:t>самоописател</a:t>
            </a:r>
            <a:r>
              <a:rPr lang="bg-BG" dirty="0" err="1" smtClean="0"/>
              <a:t>ен</a:t>
            </a:r>
            <a:r>
              <a:rPr lang="bg-BG" dirty="0" smtClean="0"/>
              <a:t> </a:t>
            </a:r>
            <a:r>
              <a:rPr lang="bg-BG" dirty="0" smtClean="0"/>
              <a:t>код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Лошо написани </a:t>
            </a:r>
            <a:r>
              <a:rPr lang="bg-BG" dirty="0" smtClean="0"/>
              <a:t>коментари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Добър стил на програмиране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Да коментираш или не</a:t>
            </a:r>
            <a:r>
              <a:rPr lang="en-US" dirty="0" smtClean="0"/>
              <a:t>?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Ключови аспекти на коментирането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Препоръчителни практики</a:t>
            </a:r>
            <a:endParaRPr lang="bg-BG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C# XML </a:t>
            </a:r>
            <a:r>
              <a:rPr lang="bg-BG" dirty="0" smtClean="0"/>
              <a:t>документация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Коментирайте целта на кода</a:t>
            </a:r>
            <a:r>
              <a:rPr lang="en-US" dirty="0" smtClean="0"/>
              <a:t>, </a:t>
            </a:r>
            <a:r>
              <a:rPr lang="bg-BG" dirty="0" smtClean="0"/>
              <a:t>не детайли от изпълнението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6299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Ключови аспекти на </a:t>
            </a:r>
            <a:r>
              <a:rPr lang="bg-BG" dirty="0"/>
              <a:t>ефективното </a:t>
            </a:r>
            <a:r>
              <a:rPr lang="bg-BG" dirty="0" smtClean="0"/>
              <a:t>коментиране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828800"/>
            <a:ext cx="10969943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char by char to find the command-word terminator ($)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= false;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maxLen = inputString.length;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(!done &amp;&amp; (i &lt; maxLen))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(inputString[i] == '$')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done = true;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i++;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9271" y="5499896"/>
            <a:ext cx="1117309" cy="102510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96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1"/>
            <a:ext cx="11804822" cy="5730879"/>
          </a:xfrm>
        </p:spPr>
        <p:txBody>
          <a:bodyPr>
            <a:normAutofit/>
          </a:bodyPr>
          <a:lstStyle/>
          <a:p>
            <a:r>
              <a:rPr lang="bg-BG" dirty="0" smtClean="0"/>
              <a:t>Фокусът на усилията ви за документиране да е върху кода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4775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Ключови аспекти на </a:t>
            </a:r>
            <a:r>
              <a:rPr lang="bg-BG" dirty="0"/>
              <a:t>ефективното </a:t>
            </a:r>
            <a:r>
              <a:rPr lang="bg-BG" dirty="0" smtClean="0"/>
              <a:t>коментиране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54465"/>
            <a:ext cx="10773785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 the command-word terminator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terminatorFound = false;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maxCommandLength = inputString.Length;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testCharPosition = 0;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(!terminatorFound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(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testCharPosition &lt; maxCommandLength))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(inputString[testCharPosition] == CommandWordTerminator)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terminatorFound = true;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terminatorPosition = testCharPosition;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testCharPosition = testCharPosition + 1;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2653" y="2057400"/>
            <a:ext cx="4909143" cy="499428"/>
          </a:xfrm>
          <a:prstGeom prst="wedgeRoundRectCallout">
            <a:avLst>
              <a:gd name="adj1" fmla="val -69689"/>
              <a:gd name="adj2" fmla="val -31543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По-добър код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anose="05000000000000000000" pitchFamily="2" charset="2"/>
              </a:rPr>
              <a:t>по-малко коментари</a:t>
            </a:r>
            <a:endParaRPr lang="en-US" sz="22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1260" y="5499896"/>
            <a:ext cx="1117309" cy="102510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Коментарите </a:t>
            </a:r>
            <a:r>
              <a:rPr lang="bg-BG" dirty="0" smtClean="0"/>
              <a:t>над </a:t>
            </a:r>
            <a:r>
              <a:rPr lang="bg-BG" dirty="0"/>
              <a:t>абзаца – </a:t>
            </a:r>
            <a:r>
              <a:rPr lang="bg-BG" dirty="0" smtClean="0"/>
              <a:t>да обясняват </a:t>
            </a:r>
            <a:r>
              <a:rPr lang="en-US" dirty="0" smtClean="0"/>
              <a:t>„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защо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</a:t>
            </a:r>
            <a:r>
              <a:rPr lang="en-US" dirty="0" smtClean="0"/>
              <a:t> </a:t>
            </a:r>
            <a:r>
              <a:rPr lang="bg-BG" dirty="0" smtClean="0"/>
              <a:t>не </a:t>
            </a:r>
            <a:r>
              <a:rPr lang="en-US" dirty="0" smtClean="0"/>
              <a:t>„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как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0">
              <a:spcBef>
                <a:spcPts val="3000"/>
              </a:spcBef>
            </a:pPr>
            <a: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Използвайте </a:t>
            </a:r>
            <a: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коментари, за </a:t>
            </a:r>
            <a: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подготвите </a:t>
            </a:r>
            <a:b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читателя за това, което следва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Избягвайте съкращения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7061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Ключови аспекти на </a:t>
            </a:r>
            <a:r>
              <a:rPr lang="bg-BG" dirty="0" smtClean="0"/>
              <a:t>ефективното коментиране </a:t>
            </a:r>
            <a:r>
              <a:rPr lang="en-US" dirty="0" smtClean="0"/>
              <a:t>(4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972161"/>
            <a:ext cx="1056364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Establish a new account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(accountType == AccountType.NewAccount) 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3012" y="2730684"/>
            <a:ext cx="1117309" cy="102510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yoursocialmove.com/wp-content/uploads/2011/10/110117-acronyms1-e131965696347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405" y="4311180"/>
            <a:ext cx="3293832" cy="207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0460" y="497839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1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Коментирайте всичко, което </a:t>
            </a:r>
            <a:r>
              <a:rPr lang="bg-BG" dirty="0" smtClean="0"/>
              <a:t>е заобиколно решение на проблем </a:t>
            </a:r>
            <a:r>
              <a:rPr lang="bg-BG" dirty="0" smtClean="0"/>
              <a:t>или </a:t>
            </a:r>
            <a:r>
              <a:rPr lang="bg-BG" dirty="0" smtClean="0"/>
              <a:t>пък е </a:t>
            </a:r>
            <a:r>
              <a:rPr lang="bg-BG" dirty="0" err="1" smtClean="0"/>
              <a:t>недокументирана</a:t>
            </a:r>
            <a:r>
              <a:rPr lang="bg-BG" dirty="0" smtClean="0"/>
              <a:t> функция</a:t>
            </a:r>
            <a:endParaRPr lang="en-US" dirty="0" smtClean="0"/>
          </a:p>
          <a:p>
            <a:pPr lvl="1"/>
            <a:r>
              <a:rPr lang="bg-BG" dirty="0" err="1" smtClean="0"/>
              <a:t>Напр</a:t>
            </a:r>
            <a:r>
              <a:rPr lang="en-US" dirty="0" smtClean="0"/>
              <a:t>.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// This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workaround for bug #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3712</a:t>
            </a:r>
          </a:p>
          <a:p>
            <a:r>
              <a:rPr lang="bg-BG" dirty="0" smtClean="0">
                <a:cs typeface="Consolas" panose="020B0609020204030204" pitchFamily="49" charset="0"/>
              </a:rPr>
              <a:t>Това о</a:t>
            </a:r>
            <a:r>
              <a:rPr lang="bg-BG" dirty="0" smtClean="0">
                <a:cs typeface="Consolas" panose="020B0609020204030204" pitchFamily="49" charset="0"/>
              </a:rPr>
              <a:t>правдава нарушение </a:t>
            </a:r>
            <a:r>
              <a:rPr lang="bg-BG" dirty="0" smtClean="0">
                <a:cs typeface="Consolas" panose="020B0609020204030204" pitchFamily="49" charset="0"/>
              </a:rPr>
              <a:t>на добрия стил на програмиране</a:t>
            </a:r>
            <a:endParaRPr lang="en-US" dirty="0" smtClean="0">
              <a:cs typeface="Consolas" panose="020B0609020204030204" pitchFamily="49" charset="0"/>
            </a:endParaRPr>
          </a:p>
          <a:p>
            <a:pPr lvl="0"/>
            <a:r>
              <a:rPr lang="bg-BG" sz="3600" dirty="0" smtClean="0"/>
              <a:t>Ползвайте вградените </a:t>
            </a:r>
            <a:r>
              <a:rPr lang="bg-BG" sz="3600" dirty="0" smtClean="0"/>
              <a:t>в средата </a:t>
            </a:r>
            <a:r>
              <a:rPr lang="bg-BG" sz="3600" dirty="0" smtClean="0"/>
              <a:t>начини за </a:t>
            </a:r>
            <a:r>
              <a:rPr lang="bg-BG" sz="3600" dirty="0" smtClean="0"/>
              <a:t>коментиране</a:t>
            </a:r>
            <a:endParaRPr lang="en-US" sz="3600" dirty="0" smtClean="0"/>
          </a:p>
          <a:p>
            <a:pPr lvl="0"/>
            <a:r>
              <a:rPr lang="bg-BG" dirty="0" smtClean="0"/>
              <a:t>Не коментирайте </a:t>
            </a:r>
            <a:r>
              <a:rPr lang="bg-BG" dirty="0" smtClean="0"/>
              <a:t>сложен код </a:t>
            </a:r>
            <a:r>
              <a:rPr lang="en-US" dirty="0" smtClean="0"/>
              <a:t>– </a:t>
            </a:r>
            <a:r>
              <a:rPr lang="bg-BG" dirty="0" smtClean="0"/>
              <a:t>пренапишете го</a:t>
            </a:r>
            <a:endParaRPr lang="en-US" dirty="0" smtClean="0"/>
          </a:p>
          <a:p>
            <a:pPr lvl="0"/>
            <a:r>
              <a:rPr lang="bg-BG" dirty="0" smtClean="0"/>
              <a:t>Пишете </a:t>
            </a:r>
            <a:r>
              <a:rPr lang="bg-BG" dirty="0" smtClean="0"/>
              <a:t>документацията с помощта на инструменти</a:t>
            </a:r>
            <a:endParaRPr lang="en-US" dirty="0" smtClean="0"/>
          </a:p>
          <a:p>
            <a:pPr lvl="1"/>
            <a:r>
              <a:rPr lang="en-US" dirty="0" smtClean="0"/>
              <a:t>XML </a:t>
            </a:r>
            <a:r>
              <a:rPr lang="bg-BG" dirty="0" smtClean="0"/>
              <a:t>коментари</a:t>
            </a:r>
            <a:endParaRPr lang="en-US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77887" lvl="1" indent="0">
              <a:buNone/>
            </a:pPr>
            <a:endParaRPr lang="bg-BG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endParaRPr lang="en-US" b="1" i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0109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Ключови аспекти на </a:t>
            </a:r>
            <a:r>
              <a:rPr lang="bg-BG" dirty="0"/>
              <a:t>ефективното </a:t>
            </a:r>
            <a:r>
              <a:rPr lang="bg-BG" dirty="0" smtClean="0"/>
              <a:t>коментиране </a:t>
            </a:r>
            <a:r>
              <a:rPr lang="en-US" dirty="0" smtClean="0"/>
              <a:t>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5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600" dirty="0" smtClean="0"/>
              <a:t>Опишете </a:t>
            </a:r>
            <a:r>
              <a:rPr lang="bg-BG" sz="3600" dirty="0" smtClean="0"/>
              <a:t>идеята за </a:t>
            </a:r>
            <a:r>
              <a:rPr lang="bg-BG" sz="3600" dirty="0" smtClean="0"/>
              <a:t>дизайна на класа</a:t>
            </a:r>
            <a:endParaRPr lang="en-US" sz="3600" dirty="0"/>
          </a:p>
          <a:p>
            <a:pPr lvl="0"/>
            <a:r>
              <a:rPr lang="bg-BG" sz="3600" dirty="0" smtClean="0"/>
              <a:t>Опишете ограничения</a:t>
            </a:r>
            <a:r>
              <a:rPr lang="en-US" sz="3600" dirty="0" smtClean="0"/>
              <a:t>, </a:t>
            </a:r>
            <a:r>
              <a:rPr lang="bg-BG" sz="3600" dirty="0" smtClean="0"/>
              <a:t>изисквания за работа и </a:t>
            </a:r>
            <a:r>
              <a:rPr lang="bg-BG" sz="3600" dirty="0" err="1" smtClean="0"/>
              <a:t>др</a:t>
            </a:r>
            <a:r>
              <a:rPr lang="en-US" sz="3600" dirty="0" smtClean="0"/>
              <a:t>.</a:t>
            </a:r>
            <a:endParaRPr lang="en-US" sz="3600" dirty="0"/>
          </a:p>
          <a:p>
            <a:pPr lvl="0"/>
            <a:r>
              <a:rPr lang="bg-BG" sz="3600" dirty="0" smtClean="0"/>
              <a:t>Коментирайте интерфейса на класа </a:t>
            </a:r>
            <a:r>
              <a:rPr lang="en-US" sz="3600" dirty="0" smtClean="0"/>
              <a:t>(</a:t>
            </a:r>
            <a:r>
              <a:rPr lang="bg-BG" sz="3600" dirty="0" smtClean="0"/>
              <a:t>публични методи </a:t>
            </a:r>
            <a:r>
              <a:rPr lang="en-US" sz="3600" dirty="0" smtClean="0"/>
              <a:t>/ </a:t>
            </a:r>
            <a:r>
              <a:rPr lang="bg-BG" sz="3600" dirty="0" smtClean="0"/>
              <a:t>свойства </a:t>
            </a:r>
            <a:r>
              <a:rPr lang="en-US" sz="3600" dirty="0" smtClean="0"/>
              <a:t>/ </a:t>
            </a:r>
            <a:r>
              <a:rPr lang="bg-BG" sz="3600" dirty="0" smtClean="0"/>
              <a:t>събития </a:t>
            </a:r>
            <a:r>
              <a:rPr lang="en-US" sz="3600" dirty="0" smtClean="0"/>
              <a:t>/ </a:t>
            </a:r>
            <a:r>
              <a:rPr lang="bg-BG" sz="3600" dirty="0" smtClean="0"/>
              <a:t>конструктори</a:t>
            </a:r>
            <a:r>
              <a:rPr lang="en-US" sz="3600" dirty="0" smtClean="0"/>
              <a:t>)</a:t>
            </a:r>
            <a:endParaRPr lang="en-US" sz="3600" dirty="0"/>
          </a:p>
          <a:p>
            <a:pPr lvl="0"/>
            <a:r>
              <a:rPr lang="bg-BG" sz="3600" dirty="0" smtClean="0"/>
              <a:t>Не документирайте детайли по изпълнението в интерфейса на класа</a:t>
            </a:r>
            <a:endParaRPr lang="en-US" sz="3600" dirty="0" smtClean="0"/>
          </a:p>
          <a:p>
            <a:r>
              <a:rPr lang="bg-BG" sz="3600" dirty="0" smtClean="0"/>
              <a:t>Опишете целта и съдържанието на всеки файл</a:t>
            </a:r>
            <a:endParaRPr lang="en-US" sz="3600" dirty="0"/>
          </a:p>
          <a:p>
            <a:r>
              <a:rPr lang="bg-BG" sz="3600" dirty="0" smtClean="0"/>
              <a:t>Именувайте файла според съдържанието му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8679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Съвети за документация от по-високо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2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097279"/>
          </a:xfrm>
        </p:spPr>
        <p:txBody>
          <a:bodyPr/>
          <a:lstStyle/>
          <a:p>
            <a:r>
              <a:rPr lang="en-US" sz="3600" dirty="0" smtClean="0"/>
              <a:t>„</a:t>
            </a:r>
            <a:r>
              <a:rPr lang="bg-BG" sz="3600" dirty="0" smtClean="0"/>
              <a:t>Нямам време да пиша коментари</a:t>
            </a:r>
            <a:r>
              <a:rPr lang="en-US" sz="3600" dirty="0" smtClean="0"/>
              <a:t>"</a:t>
            </a:r>
          </a:p>
          <a:p>
            <a:pPr lvl="1"/>
            <a:r>
              <a:rPr lang="bg-BG" dirty="0" smtClean="0"/>
              <a:t>После </a:t>
            </a:r>
            <a:r>
              <a:rPr lang="bg-BG" dirty="0" err="1" smtClean="0"/>
              <a:t>дешифроването</a:t>
            </a:r>
            <a:r>
              <a:rPr lang="bg-BG" dirty="0" smtClean="0"/>
              <a:t> </a:t>
            </a:r>
            <a:r>
              <a:rPr lang="bg-BG" dirty="0" smtClean="0"/>
              <a:t>на кода ще отнеме </a:t>
            </a:r>
            <a:r>
              <a:rPr lang="bg-BG" dirty="0" smtClean="0"/>
              <a:t>повече време</a:t>
            </a:r>
            <a:endParaRPr lang="en-US" dirty="0" smtClean="0"/>
          </a:p>
          <a:p>
            <a:r>
              <a:rPr lang="en-US" sz="3200" dirty="0" smtClean="0"/>
              <a:t>„</a:t>
            </a:r>
            <a:r>
              <a:rPr lang="bg-BG" dirty="0" smtClean="0"/>
              <a:t>По-късно ще напиша коментарите</a:t>
            </a:r>
            <a:r>
              <a:rPr lang="en-US" sz="3200" dirty="0" smtClean="0"/>
              <a:t>"</a:t>
            </a:r>
            <a:endParaRPr lang="en-US" dirty="0" smtClean="0"/>
          </a:p>
          <a:p>
            <a:pPr lvl="1"/>
            <a:r>
              <a:rPr lang="bg-BG" dirty="0" smtClean="0"/>
              <a:t>Най-вероятно </a:t>
            </a:r>
            <a:r>
              <a:rPr lang="bg-BG" dirty="0" smtClean="0"/>
              <a:t>това няма да се случи</a:t>
            </a:r>
            <a:endParaRPr lang="en-US" dirty="0" smtClean="0"/>
          </a:p>
          <a:p>
            <a:r>
              <a:rPr lang="en-US" dirty="0" smtClean="0"/>
              <a:t>„</a:t>
            </a:r>
            <a:r>
              <a:rPr lang="bg-BG" dirty="0" smtClean="0"/>
              <a:t>Кодът ми е </a:t>
            </a:r>
            <a:r>
              <a:rPr lang="bg-BG" dirty="0" err="1" smtClean="0"/>
              <a:t>самоописателен</a:t>
            </a:r>
            <a:r>
              <a:rPr lang="bg-BG" dirty="0" smtClean="0"/>
              <a:t>, не му трябват коментари</a:t>
            </a:r>
            <a:r>
              <a:rPr lang="en-US" dirty="0" smtClean="0"/>
              <a:t>"</a:t>
            </a:r>
            <a:endParaRPr lang="en-US" dirty="0"/>
          </a:p>
          <a:p>
            <a:pPr lvl="1"/>
            <a:r>
              <a:rPr lang="bg-BG" dirty="0" smtClean="0"/>
              <a:t>Може да са необходими коментари, за да обяснят някоя объркваща част</a:t>
            </a:r>
            <a:r>
              <a:rPr lang="en-US" dirty="0" smtClean="0"/>
              <a:t>, </a:t>
            </a:r>
            <a:r>
              <a:rPr lang="bg-BG" dirty="0" smtClean="0"/>
              <a:t>да опишат структурата и поведението на приложението и </a:t>
            </a:r>
            <a:r>
              <a:rPr lang="bg-BG" dirty="0" err="1" smtClean="0"/>
              <a:t>др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8679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Оправдания и провали в </a:t>
            </a:r>
            <a:r>
              <a:rPr lang="bg-BG" dirty="0" smtClean="0"/>
              <a:t>документацията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9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В</a:t>
            </a:r>
            <a:r>
              <a:rPr lang="en-US" dirty="0" smtClean="0"/>
              <a:t> C</a:t>
            </a:r>
            <a:r>
              <a:rPr lang="en-US" dirty="0"/>
              <a:t># </a:t>
            </a:r>
            <a:r>
              <a:rPr lang="bg-BG" dirty="0" smtClean="0"/>
              <a:t>можете да документирате кода с </a:t>
            </a:r>
            <a:r>
              <a:rPr lang="en-US" dirty="0" smtClean="0"/>
              <a:t>XML </a:t>
            </a:r>
            <a:r>
              <a:rPr lang="bg-BG" dirty="0" smtClean="0"/>
              <a:t>тагове в специални коментари</a:t>
            </a:r>
            <a:endParaRPr lang="en-US" dirty="0" smtClean="0"/>
          </a:p>
          <a:p>
            <a:pPr lvl="1"/>
            <a:r>
              <a:rPr lang="bg-BG" dirty="0" smtClean="0"/>
              <a:t>Директно в програмния код</a:t>
            </a:r>
            <a:endParaRPr lang="en-US" dirty="0" smtClean="0"/>
          </a:p>
          <a:p>
            <a:r>
              <a:rPr lang="bg-BG" dirty="0" smtClean="0"/>
              <a:t>Например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/>
              <a:t>doc </a:t>
            </a:r>
            <a:r>
              <a:rPr lang="bg-BG" dirty="0" smtClean="0"/>
              <a:t>коментарите не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метаданни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Не са включени в компилираното </a:t>
            </a:r>
            <a:r>
              <a:rPr lang="bg-BG" dirty="0" err="1" smtClean="0"/>
              <a:t>асембли</a:t>
            </a:r>
            <a:endParaRPr lang="en-US" dirty="0" smtClean="0"/>
          </a:p>
          <a:p>
            <a:pPr lvl="1"/>
            <a:r>
              <a:rPr lang="bg-BG" dirty="0" smtClean="0"/>
              <a:t>Достъпни са като отделен </a:t>
            </a:r>
            <a:r>
              <a:rPr lang="en-US" dirty="0" smtClean="0"/>
              <a:t>XML </a:t>
            </a:r>
            <a:r>
              <a:rPr lang="bg-BG" dirty="0" smtClean="0"/>
              <a:t>файл след компилирането на кода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</a:t>
            </a:r>
            <a:r>
              <a:rPr lang="bg-BG" dirty="0" smtClean="0"/>
              <a:t>документация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3352800"/>
            <a:ext cx="1056364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performs an important function.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MyClass { }</a:t>
            </a:r>
          </a:p>
        </p:txBody>
      </p:sp>
    </p:spTree>
    <p:extLst>
      <p:ext uri="{BB962C8B-B14F-4D97-AF65-F5344CB8AC3E}">
        <p14:creationId xmlns:p14="http://schemas.microsoft.com/office/powerpoint/2010/main" val="19782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&lt;summary&gt;</a:t>
            </a:r>
          </a:p>
          <a:p>
            <a:pPr lvl="1"/>
            <a:r>
              <a:rPr lang="bg-BG" dirty="0" smtClean="0"/>
              <a:t>Резюме на класа </a:t>
            </a:r>
            <a:r>
              <a:rPr lang="en-US" dirty="0" smtClean="0"/>
              <a:t>/ </a:t>
            </a:r>
            <a:r>
              <a:rPr lang="bg-BG" dirty="0" smtClean="0"/>
              <a:t>метода </a:t>
            </a:r>
            <a:r>
              <a:rPr lang="en-US" dirty="0" smtClean="0"/>
              <a:t>/ </a:t>
            </a:r>
            <a:r>
              <a:rPr lang="bg-BG" dirty="0" smtClean="0"/>
              <a:t>обекта</a:t>
            </a:r>
            <a:endParaRPr lang="en-US" dirty="0" smtClean="0"/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&lt;param&gt;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pPr lvl="1"/>
            <a:r>
              <a:rPr lang="bg-BG" dirty="0" smtClean="0"/>
              <a:t>Описва някой от параметрите в метод</a:t>
            </a:r>
            <a:endParaRPr lang="en-US" dirty="0" smtClean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&lt;returns&gt;</a:t>
            </a:r>
          </a:p>
          <a:p>
            <a:pPr lvl="1"/>
            <a:r>
              <a:rPr lang="bg-BG" dirty="0" smtClean="0"/>
              <a:t>Описание на връщаната стойност</a:t>
            </a:r>
            <a:endParaRPr lang="en-US" dirty="0" smtClean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&lt;remarks&gt;</a:t>
            </a:r>
          </a:p>
          <a:p>
            <a:pPr lvl="1"/>
            <a:r>
              <a:rPr lang="bg-BG" dirty="0" smtClean="0"/>
              <a:t>Допълнителна информация </a:t>
            </a:r>
            <a:r>
              <a:rPr lang="en-US" dirty="0" smtClean="0"/>
              <a:t>(</a:t>
            </a:r>
            <a:r>
              <a:rPr lang="bg-BG" dirty="0" smtClean="0"/>
              <a:t>бележки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bg-BG" dirty="0" smtClean="0"/>
              <a:t>тагове за документация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971800"/>
            <a:ext cx="10515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&lt;param name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="name"&gt;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description&lt;/param&gt;</a:t>
            </a:r>
          </a:p>
        </p:txBody>
      </p:sp>
    </p:spTree>
    <p:extLst>
      <p:ext uri="{BB962C8B-B14F-4D97-AF65-F5344CB8AC3E}">
        <p14:creationId xmlns:p14="http://schemas.microsoft.com/office/powerpoint/2010/main" val="324745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42157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&lt;c&gt;</a:t>
            </a:r>
            <a:r>
              <a:rPr lang="en-US" sz="3200" dirty="0" smtClean="0"/>
              <a:t> 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code&gt;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- </a:t>
            </a:r>
            <a:r>
              <a:rPr lang="bg-BG" dirty="0" smtClean="0"/>
              <a:t>позволява </a:t>
            </a:r>
            <a:r>
              <a:rPr lang="bg-BG" dirty="0" smtClean="0"/>
              <a:t>обозначаването </a:t>
            </a:r>
            <a:r>
              <a:rPr lang="bg-BG" dirty="0" smtClean="0"/>
              <a:t>на код</a:t>
            </a:r>
            <a:endParaRPr lang="en-US" dirty="0" smtClean="0"/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see&gt; </a:t>
            </a:r>
            <a:r>
              <a:rPr lang="en-US" sz="3200" noProof="1" smtClean="0"/>
              <a:t>/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&lt;seealso&gt;</a:t>
            </a:r>
            <a:r>
              <a:rPr lang="en-US" sz="3200" noProof="1" smtClean="0"/>
              <a:t> +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cref</a:t>
            </a:r>
            <a:r>
              <a:rPr lang="en-US" sz="3200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- </a:t>
            </a:r>
            <a:r>
              <a:rPr lang="bg-BG" noProof="1" smtClean="0"/>
              <a:t>препратка към </a:t>
            </a:r>
            <a:r>
              <a:rPr lang="bg-BG" noProof="1" smtClean="0"/>
              <a:t>кода</a:t>
            </a:r>
            <a:br>
              <a:rPr lang="bg-BG" noProof="1" smtClean="0"/>
            </a:br>
            <a:r>
              <a:rPr lang="bg-BG" sz="3200" noProof="1" smtClean="0"/>
              <a:t/>
            </a:r>
            <a:br>
              <a:rPr lang="bg-BG" sz="3200" noProof="1" smtClean="0"/>
            </a:br>
            <a:r>
              <a:rPr lang="bg-BG" sz="3200" noProof="1"/>
              <a:t/>
            </a:r>
            <a:br>
              <a:rPr lang="bg-BG" sz="3200" noProof="1"/>
            </a:b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&lt;exception&gt;</a:t>
            </a:r>
          </a:p>
          <a:p>
            <a:pPr lvl="1"/>
            <a:r>
              <a:rPr lang="bg-BG" dirty="0" smtClean="0"/>
              <a:t>Позволява да уточните кои изключения </a:t>
            </a:r>
            <a:r>
              <a:rPr lang="bg-BG" dirty="0" smtClean="0"/>
              <a:t>може да </a:t>
            </a:r>
            <a:r>
              <a:rPr lang="bg-BG" dirty="0" smtClean="0"/>
              <a:t>се </a:t>
            </a:r>
            <a:r>
              <a:rPr lang="bg-BG" dirty="0" smtClean="0"/>
              <a:t>хвърлят</a:t>
            </a:r>
            <a:endParaRPr lang="en-US" dirty="0" smtClean="0"/>
          </a:p>
          <a:p>
            <a:pPr lvl="1"/>
            <a:endParaRPr lang="en-US" sz="2800" dirty="0" smtClean="0"/>
          </a:p>
          <a:p>
            <a:r>
              <a:rPr lang="bg-BG" sz="3200" dirty="0" smtClean="0"/>
              <a:t>Всички тагове</a:t>
            </a:r>
            <a:r>
              <a:rPr lang="en-US" sz="3200" dirty="0" smtClean="0"/>
              <a:t>: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>
                <a:hlinkClick r:id="rId2"/>
              </a:rPr>
              <a:t>http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msdn.microsoft.com/en-us/library/5ast78ax.aspx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bg-BG" dirty="0"/>
              <a:t>тагове за </a:t>
            </a:r>
            <a:r>
              <a:rPr lang="bg-BG" dirty="0" smtClean="0"/>
              <a:t>документация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286000"/>
            <a:ext cx="10332131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cref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="GetConfigurationSettings"/&gt;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0" y="4814737"/>
            <a:ext cx="10332131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&lt;exception cref="System.Exception"&gt;Thrown when...&lt;/exception&gt;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0" y="3028273"/>
            <a:ext cx="10332131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&lt;seealso cref="TestClass.Main"/&gt;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1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</a:t>
            </a:r>
            <a:r>
              <a:rPr lang="en-US" dirty="0" smtClean="0"/>
              <a:t>XML </a:t>
            </a:r>
            <a:r>
              <a:rPr lang="bg-BG" dirty="0" smtClean="0"/>
              <a:t>документация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035382"/>
            <a:ext cx="10563648" cy="5441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&lt;summary&gt;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GetZero method.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Always returns zero.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&lt;/summary&gt;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&lt;example&gt; 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sample shows how to call the &lt;see cref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="GetZero"/&gt;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method.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&lt;code&gt;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TestClass 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GetZero();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&lt;/code&gt;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&lt;/example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GetZero()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2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Състои се от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документи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Както в програмния код, така и извън него</a:t>
            </a:r>
            <a:endParaRPr lang="en-US" dirty="0" smtClean="0"/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Външна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документация</a:t>
            </a:r>
            <a:endParaRPr lang="en-US" dirty="0" smtClean="0"/>
          </a:p>
          <a:p>
            <a:pPr lvl="1"/>
            <a:r>
              <a:rPr lang="bg-BG" dirty="0" smtClean="0"/>
              <a:t>На по-високо ниво от кода</a:t>
            </a:r>
            <a:endParaRPr lang="en-US" dirty="0" smtClean="0"/>
          </a:p>
          <a:p>
            <a:pPr lvl="1"/>
            <a:r>
              <a:rPr lang="bg-BG" dirty="0" smtClean="0"/>
              <a:t>Описания на проблема, изисквания</a:t>
            </a:r>
            <a:r>
              <a:rPr lang="en-US" dirty="0" smtClean="0"/>
              <a:t>, </a:t>
            </a:r>
            <a:r>
              <a:rPr lang="bg-BG" dirty="0" smtClean="0"/>
              <a:t>проектиране, дизайн</a:t>
            </a:r>
            <a:r>
              <a:rPr lang="en-US" dirty="0" smtClean="0"/>
              <a:t>, </a:t>
            </a:r>
            <a:r>
              <a:rPr lang="bg-BG" dirty="0" smtClean="0"/>
              <a:t>планове за проекта</a:t>
            </a:r>
            <a:r>
              <a:rPr lang="en-US" dirty="0" smtClean="0"/>
              <a:t>, </a:t>
            </a:r>
            <a:r>
              <a:rPr lang="bg-BG" dirty="0" smtClean="0"/>
              <a:t>планове за тестване и </a:t>
            </a:r>
            <a:r>
              <a:rPr lang="bg-BG" dirty="0" err="1" smtClean="0"/>
              <a:t>т.н</a:t>
            </a:r>
            <a:r>
              <a:rPr lang="en-US" dirty="0" smtClean="0"/>
              <a:t>.</a:t>
            </a:r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документация</a:t>
            </a:r>
            <a:endParaRPr lang="en-US" dirty="0" smtClean="0"/>
          </a:p>
          <a:p>
            <a:pPr lvl="1"/>
            <a:r>
              <a:rPr lang="bg-BG" dirty="0" smtClean="0"/>
              <a:t>На по-ниско ниво </a:t>
            </a:r>
            <a:r>
              <a:rPr lang="en-US" dirty="0" smtClean="0"/>
              <a:t>– </a:t>
            </a:r>
            <a:r>
              <a:rPr lang="bg-BG" dirty="0" smtClean="0"/>
              <a:t>обяснява клас, метод </a:t>
            </a:r>
            <a:br>
              <a:rPr lang="bg-BG" dirty="0" smtClean="0"/>
            </a:br>
            <a:r>
              <a:rPr lang="bg-BG" dirty="0" smtClean="0"/>
              <a:t>или част от кода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 smtClean="0"/>
              <a:t>Какво е </a:t>
            </a:r>
            <a:r>
              <a:rPr lang="bg-BG" sz="3800" dirty="0" smtClean="0"/>
              <a:t>проектна документация</a:t>
            </a:r>
            <a:r>
              <a:rPr lang="en-US" sz="3800" dirty="0" smtClean="0"/>
              <a:t>?</a:t>
            </a:r>
            <a:endParaRPr lang="en-US" sz="3800" dirty="0"/>
          </a:p>
        </p:txBody>
      </p:sp>
      <p:pic>
        <p:nvPicPr>
          <p:cNvPr id="1026" name="Picture 2" descr="documentation, produ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4382006"/>
            <a:ext cx="2792599" cy="209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3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</a:t>
            </a:r>
            <a:r>
              <a:rPr lang="bg-BG" dirty="0" smtClean="0"/>
              <a:t>ще ползва </a:t>
            </a:r>
            <a:r>
              <a:rPr lang="en-US" dirty="0" smtClean="0"/>
              <a:t>XML </a:t>
            </a:r>
            <a:r>
              <a:rPr lang="bg-BG" dirty="0" smtClean="0"/>
              <a:t>документацията за автоматично допълване</a:t>
            </a:r>
            <a:endParaRPr lang="en-US" dirty="0" smtClean="0"/>
          </a:p>
          <a:p>
            <a:pPr lvl="1"/>
            <a:r>
              <a:rPr lang="bg-BG" dirty="0" smtClean="0"/>
              <a:t>Автоматично е, </a:t>
            </a:r>
            <a:r>
              <a:rPr lang="bg-BG" dirty="0" smtClean="0"/>
              <a:t>просто </a:t>
            </a:r>
            <a:r>
              <a:rPr lang="bg-BG" dirty="0" smtClean="0"/>
              <a:t>ползва </a:t>
            </a:r>
            <a:r>
              <a:rPr lang="en-US" dirty="0" smtClean="0"/>
              <a:t>XML </a:t>
            </a:r>
            <a:r>
              <a:rPr lang="bg-BG" dirty="0" smtClean="0"/>
              <a:t>документите</a:t>
            </a:r>
            <a:endParaRPr lang="en-US" dirty="0" smtClean="0"/>
          </a:p>
          <a:p>
            <a:r>
              <a:rPr lang="bg-BG" dirty="0" smtClean="0"/>
              <a:t>Компилиране на </a:t>
            </a:r>
            <a:r>
              <a:rPr lang="en-US" dirty="0" smtClean="0"/>
              <a:t>XML </a:t>
            </a:r>
            <a:r>
              <a:rPr lang="bg-BG" dirty="0" smtClean="0"/>
              <a:t>документацията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Компилирайте кода </a:t>
            </a:r>
            <a:r>
              <a:rPr lang="bg-BG" dirty="0" smtClean="0"/>
              <a:t>с опция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/doc</a:t>
            </a:r>
            <a:r>
              <a:rPr lang="bg-BG" dirty="0" smtClean="0"/>
              <a:t>, за да извлечете </a:t>
            </a:r>
            <a:r>
              <a:rPr lang="en-US" dirty="0" smtClean="0"/>
              <a:t>XML </a:t>
            </a:r>
            <a:r>
              <a:rPr lang="bg-BG" dirty="0" smtClean="0"/>
              <a:t>документ във външен </a:t>
            </a:r>
            <a:r>
              <a:rPr lang="en-US" dirty="0" smtClean="0"/>
              <a:t>XML </a:t>
            </a:r>
            <a:r>
              <a:rPr lang="bg-BG" dirty="0" smtClean="0"/>
              <a:t>файл</a:t>
            </a:r>
            <a:endParaRPr lang="en-US" dirty="0" smtClean="0"/>
          </a:p>
          <a:p>
            <a:pPr lvl="1"/>
            <a:r>
              <a:rPr lang="bg-BG" dirty="0" smtClean="0"/>
              <a:t>Ползвайте </a:t>
            </a:r>
            <a:r>
              <a:rPr lang="en-US" dirty="0" smtClean="0">
                <a:hlinkClick r:id="rId2"/>
              </a:rPr>
              <a:t>Sandcastle</a:t>
            </a:r>
            <a:r>
              <a:rPr lang="en-US" dirty="0" smtClean="0"/>
              <a:t> </a:t>
            </a:r>
            <a:r>
              <a:rPr lang="bg-BG" dirty="0" smtClean="0"/>
              <a:t>или друг инструмент да генерирате </a:t>
            </a:r>
            <a:r>
              <a:rPr lang="en-US" dirty="0" smtClean="0"/>
              <a:t>CHM / PDF / HTML / </a:t>
            </a:r>
            <a:r>
              <a:rPr lang="bg-BG" dirty="0" smtClean="0"/>
              <a:t>друг </a:t>
            </a:r>
            <a:r>
              <a:rPr lang="en-US" dirty="0" smtClean="0"/>
              <a:t>MSDN</a:t>
            </a:r>
            <a:r>
              <a:rPr lang="bg-BG" dirty="0" smtClean="0"/>
              <a:t> стил на документация</a:t>
            </a:r>
            <a:endParaRPr lang="en-US" dirty="0" smtClean="0"/>
          </a:p>
          <a:p>
            <a:pPr lvl="2"/>
            <a:r>
              <a:rPr lang="bg-BG" dirty="0" smtClean="0"/>
              <a:t>Пример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http://www.ewoodruff.us/shfbdocs/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</a:t>
            </a:r>
            <a:r>
              <a:rPr lang="bg-BG" dirty="0" smtClean="0"/>
              <a:t>документация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3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Писане на коментари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Съвети за коментиране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 smtClean="0"/>
              <a:t>Убедете се, че </a:t>
            </a:r>
            <a:r>
              <a:rPr lang="bg-BG" dirty="0" smtClean="0"/>
              <a:t>поясняват </a:t>
            </a:r>
            <a:r>
              <a:rPr lang="bg-BG" dirty="0" smtClean="0"/>
              <a:t>кода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 smtClean="0"/>
              <a:t>Убедете се, че </a:t>
            </a:r>
            <a:r>
              <a:rPr lang="bg-BG" dirty="0" smtClean="0"/>
              <a:t>не </a:t>
            </a:r>
            <a:r>
              <a:rPr lang="bg-BG" dirty="0" smtClean="0"/>
              <a:t>повтарят кода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err="1" smtClean="0"/>
              <a:t>Самоописателен</a:t>
            </a:r>
            <a:r>
              <a:rPr lang="bg-BG" dirty="0" smtClean="0"/>
              <a:t> код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 err="1" smtClean="0"/>
              <a:t>Самоописателният</a:t>
            </a:r>
            <a:r>
              <a:rPr lang="bg-BG" dirty="0" smtClean="0"/>
              <a:t> код не е извинение да прескочите писането на </a:t>
            </a:r>
            <a:r>
              <a:rPr lang="bg-BG" dirty="0" smtClean="0"/>
              <a:t>коментари </a:t>
            </a:r>
            <a:r>
              <a:rPr lang="bg-BG" dirty="0" smtClean="0"/>
              <a:t>където е необходимо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XML </a:t>
            </a:r>
            <a:r>
              <a:rPr lang="bg-BG" dirty="0" smtClean="0"/>
              <a:t>документация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428" y="941452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0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Документиране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/>
              <a:t>коментиране</a:t>
            </a:r>
            <a:r>
              <a:rPr lang="en-US" dirty="0" smtClean="0"/>
              <a:t> </a:t>
            </a:r>
            <a:r>
              <a:rPr lang="bg-BG" dirty="0" smtClean="0"/>
              <a:t>на</a:t>
            </a:r>
            <a:r>
              <a:rPr lang="en-US" dirty="0" smtClean="0"/>
              <a:t> </a:t>
            </a:r>
            <a:r>
              <a:rPr lang="bg-BG" dirty="0" smtClean="0"/>
              <a:t>кода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4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42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Основен помощник при документацията на ниво код</a:t>
            </a:r>
            <a:endParaRPr lang="en-US" dirty="0" smtClean="0"/>
          </a:p>
          <a:p>
            <a:pPr lvl="1"/>
            <a:r>
              <a:rPr lang="bg-BG" dirty="0" smtClean="0"/>
              <a:t>Структура на програмата</a:t>
            </a:r>
            <a:endParaRPr lang="en-US" dirty="0" smtClean="0"/>
          </a:p>
          <a:p>
            <a:pPr lvl="1"/>
            <a:r>
              <a:rPr lang="bg-BG" dirty="0" smtClean="0"/>
              <a:t>Ясен, </a:t>
            </a:r>
            <a:r>
              <a:rPr lang="bg-BG" dirty="0" smtClean="0"/>
              <a:t>лесен за четене и разбиране код</a:t>
            </a:r>
            <a:endParaRPr lang="en-US" dirty="0" smtClean="0"/>
          </a:p>
          <a:p>
            <a:pPr lvl="1"/>
            <a:r>
              <a:rPr lang="bg-BG" dirty="0" smtClean="0"/>
              <a:t>Добър </a:t>
            </a:r>
            <a:r>
              <a:rPr lang="bg-BG" dirty="0" smtClean="0"/>
              <a:t>стил на именуване</a:t>
            </a:r>
            <a:endParaRPr lang="en-US" dirty="0" smtClean="0"/>
          </a:p>
          <a:p>
            <a:pPr lvl="1"/>
            <a:r>
              <a:rPr lang="bg-BG" dirty="0" smtClean="0"/>
              <a:t>Изчистено оформление </a:t>
            </a:r>
            <a:r>
              <a:rPr lang="bg-BG" dirty="0" smtClean="0"/>
              <a:t>и формат</a:t>
            </a:r>
            <a:endParaRPr lang="en-US" dirty="0" smtClean="0"/>
          </a:p>
          <a:p>
            <a:pPr lvl="1"/>
            <a:r>
              <a:rPr lang="bg-BG" dirty="0" smtClean="0"/>
              <a:t>Разбираеми абстракции</a:t>
            </a:r>
            <a:endParaRPr lang="en-US" dirty="0" smtClean="0"/>
          </a:p>
          <a:p>
            <a:pPr lvl="1"/>
            <a:r>
              <a:rPr lang="bg-BG" dirty="0" smtClean="0"/>
              <a:t>Възможно най-малка сложност</a:t>
            </a:r>
            <a:endParaRPr lang="en-US" dirty="0" smtClean="0"/>
          </a:p>
          <a:p>
            <a:pPr lvl="1"/>
            <a:r>
              <a:rPr lang="bg-BG" dirty="0" smtClean="0"/>
              <a:t>Слаба </a:t>
            </a:r>
            <a:r>
              <a:rPr lang="bg-BG" dirty="0" smtClean="0"/>
              <a:t>зависимост и силна </a:t>
            </a:r>
            <a:r>
              <a:rPr lang="bg-BG" dirty="0" smtClean="0"/>
              <a:t>специализация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Стил на програмиране</a:t>
            </a:r>
            <a:endParaRPr lang="en-US" dirty="0"/>
          </a:p>
        </p:txBody>
      </p:sp>
      <p:pic>
        <p:nvPicPr>
          <p:cNvPr id="2050" name="Picture 2" descr="screen, style, styling, wallpaper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19589" y="3276600"/>
            <a:ext cx="375822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4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Лоши коментари 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997090"/>
            <a:ext cx="1117309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new list of 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primesList = new List&lt;int&gt;();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Perform a loop from start to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 = start; num &lt;= end; num++)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boolean variable, initially true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bool prime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Perform loop from 2 to sqrt(num)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div = 2; div &lt;= Math.Sqrt(num); div++)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Check if div divides num with no remainder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(num % div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We found a divider -&gt; the number is not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prime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Exit from the loop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1129" y="6172200"/>
            <a:ext cx="32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</a:t>
            </a:r>
            <a:r>
              <a:rPr lang="bg-BG" sz="1800" i="1" dirty="0" smtClean="0"/>
              <a:t>продължава на другия слайд</a:t>
            </a:r>
            <a:r>
              <a:rPr lang="en-US" sz="1800" i="1" dirty="0" smtClean="0"/>
              <a:t>)</a:t>
            </a:r>
            <a:endParaRPr lang="en-US" sz="1800" i="1" dirty="0"/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38091" y="121920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42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Лоши коментари 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219200"/>
            <a:ext cx="10766795" cy="4021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with the next loop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if the number is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(prime)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Add the number to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primesList.Add(num);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Return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primesList;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5215" y="152400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Самоописателен</a:t>
            </a:r>
            <a:r>
              <a:rPr lang="bg-BG" dirty="0" smtClean="0"/>
              <a:t> код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316321"/>
            <a:ext cx="1076679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List&lt;int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primesList = new List&lt;int&gt;();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 = start; num &lt;= end; num++)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= IsPrime(num);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(isPrime)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primesList.Add(num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primesList;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0393" y="5779081"/>
            <a:ext cx="32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(</a:t>
            </a:r>
            <a:r>
              <a:rPr lang="bg-BG" sz="1800" i="1" dirty="0"/>
              <a:t>продължава на другия слайд</a:t>
            </a:r>
            <a:r>
              <a:rPr lang="en-US" sz="1800" i="1" dirty="0"/>
              <a:t>)</a:t>
            </a:r>
            <a:endParaRPr lang="en-US" sz="1800" i="1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88118" y="3856383"/>
            <a:ext cx="4521094" cy="896699"/>
          </a:xfrm>
          <a:prstGeom prst="wedgeRoundRectCallout">
            <a:avLst>
              <a:gd name="adj1" fmla="val -55343"/>
              <a:gd name="adj2" fmla="val -10652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Добрият код не се нуждае от коментари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Той е самоописателен</a:t>
            </a:r>
            <a:endParaRPr lang="en-US" sz="22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9612" y="1552223"/>
            <a:ext cx="1552622" cy="148104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0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Самоописателен</a:t>
            </a:r>
            <a:r>
              <a:rPr lang="bg-BG" dirty="0" smtClean="0"/>
              <a:t> код 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295401"/>
            <a:ext cx="10766795" cy="5234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= true;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Math.Sqrt(num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div = 2; div &lt;= maxDivider; div++)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div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found a divider -&gt; the number is not prime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isPrime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isPrime;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51612" y="1115895"/>
            <a:ext cx="4419600" cy="1293971"/>
          </a:xfrm>
          <a:prstGeom prst="wedgeRoundRectCallout">
            <a:avLst>
              <a:gd name="adj1" fmla="val -65550"/>
              <a:gd name="adj2" fmla="val -2166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Добре написаните </a:t>
            </a: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методи имат </a:t>
            </a: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уместни </a:t>
            </a: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имена </a:t>
            </a: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и са лесни за четене и разбиране</a:t>
            </a:r>
            <a:endParaRPr lang="en-US" sz="22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46454" y="4800600"/>
            <a:ext cx="4957958" cy="896699"/>
          </a:xfrm>
          <a:prstGeom prst="wedgeRoundRectCallout">
            <a:avLst>
              <a:gd name="adj1" fmla="val -39601"/>
              <a:gd name="adj2" fmla="val -9500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Този коментар обяснява неочевидни детайли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Не повтаря кода</a:t>
            </a:r>
            <a:endParaRPr lang="en-US" sz="22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9612" y="2589373"/>
            <a:ext cx="1552622" cy="148104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/>
              <a:t>Лош стил на програмиране </a:t>
            </a:r>
            <a:r>
              <a:rPr lang="en-US" sz="3600" dirty="0" smtClean="0"/>
              <a:t>– </a:t>
            </a:r>
            <a:r>
              <a:rPr lang="bg-BG" sz="3600" dirty="0" smtClean="0"/>
              <a:t>Пример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990601"/>
            <a:ext cx="1076679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meetsCriteria[i]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2; i &lt;= num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 = i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(j &lt;=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meetsCriteria[j]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 = j + i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(meetsCriteria[i])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Console.WriteLine(i +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meets criteria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2012" y="2910057"/>
            <a:ext cx="5030164" cy="896699"/>
          </a:xfrm>
          <a:prstGeom prst="wedgeRoundRectCallout">
            <a:avLst>
              <a:gd name="adj1" fmla="val -71535"/>
              <a:gd name="adj2" fmla="val -2086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Неинформативни имена на променливи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Немарливо оформление</a:t>
            </a:r>
            <a:endParaRPr lang="en-US" sz="22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1997" y="114300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89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2337</Words>
  <Application>Microsoft Office PowerPoint</Application>
  <PresentationFormat>Custom</PresentationFormat>
  <Paragraphs>442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Документиране и  коментиране на кода</vt:lpstr>
      <vt:lpstr>Съдържание</vt:lpstr>
      <vt:lpstr>Какво е проектна документация?</vt:lpstr>
      <vt:lpstr>Стил на програмиране</vt:lpstr>
      <vt:lpstr>Лоши коментари – Пример</vt:lpstr>
      <vt:lpstr>Лоши коментари – Пример(2)</vt:lpstr>
      <vt:lpstr>Самоописателен код– Пример</vt:lpstr>
      <vt:lpstr>Самоописателен код – Пример(2)</vt:lpstr>
      <vt:lpstr>Лош стил на програмиране – Пример</vt:lpstr>
      <vt:lpstr>Добър стил на програмиране – Пример</vt:lpstr>
      <vt:lpstr>Самоописателен код</vt:lpstr>
      <vt:lpstr>Списък с напомняния за самоописателен код</vt:lpstr>
      <vt:lpstr>Списък с напомняния за самоописателен код (2)</vt:lpstr>
      <vt:lpstr>Списък с напомняния за самоописателен код (3)</vt:lpstr>
      <vt:lpstr>Ефективни коментари</vt:lpstr>
      <vt:lpstr>Ефективни коментари – Грешки</vt:lpstr>
      <vt:lpstr>Ефективни коментари – Грешки (2)</vt:lpstr>
      <vt:lpstr>Ефективни коментари – Грешки (3)</vt:lpstr>
      <vt:lpstr>Ключови аспекти на ефективното коментиране</vt:lpstr>
      <vt:lpstr>Ключови аспекти на ефективното коментиране (2)</vt:lpstr>
      <vt:lpstr>Ключови аспекти на ефективното коментиране (3)</vt:lpstr>
      <vt:lpstr>Ключови аспекти на ефективното коментиране (4)</vt:lpstr>
      <vt:lpstr>Ключови аспекти на ефективното коментиране (5)</vt:lpstr>
      <vt:lpstr>Съвети за документация от по-високо ниво</vt:lpstr>
      <vt:lpstr>Оправдания и провали в документацията</vt:lpstr>
      <vt:lpstr>C# XML документация</vt:lpstr>
      <vt:lpstr>XML тагове за документация</vt:lpstr>
      <vt:lpstr>XML тагове за документация (2)</vt:lpstr>
      <vt:lpstr>Пример за XML документация</vt:lpstr>
      <vt:lpstr>C# XML документация</vt:lpstr>
      <vt:lpstr>Обобщение</vt:lpstr>
      <vt:lpstr>Документиране и коментиране на кода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2019-01-19T16:01:08Z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