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566" r:id="rId3"/>
    <p:sldId id="567" r:id="rId4"/>
    <p:sldId id="511" r:id="rId5"/>
    <p:sldId id="512" r:id="rId6"/>
    <p:sldId id="513" r:id="rId7"/>
    <p:sldId id="514" r:id="rId8"/>
    <p:sldId id="515" r:id="rId9"/>
    <p:sldId id="516" r:id="rId10"/>
    <p:sldId id="519" r:id="rId11"/>
    <p:sldId id="520" r:id="rId12"/>
    <p:sldId id="528" r:id="rId13"/>
    <p:sldId id="529" r:id="rId14"/>
    <p:sldId id="530" r:id="rId15"/>
    <p:sldId id="558" r:id="rId16"/>
    <p:sldId id="547" r:id="rId17"/>
    <p:sldId id="548" r:id="rId18"/>
    <p:sldId id="550" r:id="rId19"/>
    <p:sldId id="551" r:id="rId20"/>
    <p:sldId id="552" r:id="rId21"/>
    <p:sldId id="553" r:id="rId22"/>
    <p:sldId id="555" r:id="rId23"/>
    <p:sldId id="556" r:id="rId24"/>
    <p:sldId id="568" r:id="rId25"/>
    <p:sldId id="569" r:id="rId26"/>
    <p:sldId id="570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94660" autoAdjust="0"/>
  </p:normalViewPr>
  <p:slideViewPr>
    <p:cSldViewPr>
      <p:cViewPr varScale="1">
        <p:scale>
          <a:sx n="48" d="100"/>
          <a:sy n="48" d="100"/>
        </p:scale>
        <p:origin x="106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4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9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3579813" y="481690"/>
            <a:ext cx="7772400" cy="1641823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Използване</a:t>
            </a:r>
            <a:r>
              <a:rPr lang="en-US" sz="4800" dirty="0" smtClean="0"/>
              <a:t> </a:t>
            </a:r>
            <a:r>
              <a:rPr lang="bg-BG" sz="4800" dirty="0" smtClean="0"/>
              <a:t>на</a:t>
            </a:r>
            <a:r>
              <a:rPr lang="en-US" sz="4800" dirty="0" smtClean="0"/>
              <a:t> </a:t>
            </a:r>
            <a:r>
              <a:rPr lang="bg-BG" sz="4800" dirty="0" smtClean="0"/>
              <a:t>променливи</a:t>
            </a:r>
            <a:r>
              <a:rPr lang="en-US" sz="4800" dirty="0" smtClean="0"/>
              <a:t>, </a:t>
            </a:r>
            <a:r>
              <a:rPr lang="bg-BG" sz="4800" dirty="0" smtClean="0"/>
              <a:t>изрази</a:t>
            </a:r>
            <a:r>
              <a:rPr lang="en-US" sz="4800" dirty="0" smtClean="0"/>
              <a:t> </a:t>
            </a:r>
            <a:r>
              <a:rPr lang="bg-BG" sz="4800" dirty="0" smtClean="0"/>
              <a:t>и</a:t>
            </a:r>
            <a:r>
              <a:rPr lang="en-US" sz="4800" dirty="0" smtClean="0"/>
              <a:t> </a:t>
            </a:r>
            <a:r>
              <a:rPr lang="bg-BG" sz="4800" dirty="0" smtClean="0"/>
              <a:t>константи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579813" y="2320577"/>
            <a:ext cx="7777696" cy="1260823"/>
          </a:xfrm>
        </p:spPr>
        <p:txBody>
          <a:bodyPr>
            <a:noAutofit/>
          </a:bodyPr>
          <a:lstStyle/>
          <a:p>
            <a:r>
              <a:rPr lang="bg-BG" sz="3600" dirty="0" smtClean="0"/>
              <a:t>Правилна организация </a:t>
            </a:r>
            <a:br>
              <a:rPr lang="bg-BG" sz="3600" dirty="0" smtClean="0"/>
            </a:br>
            <a:r>
              <a:rPr lang="bg-BG" sz="3600" dirty="0" smtClean="0"/>
              <a:t>на изрази и данни</a:t>
            </a:r>
            <a:endParaRPr lang="en-US" sz="3600" dirty="0"/>
          </a:p>
        </p:txBody>
      </p:sp>
      <p:pic>
        <p:nvPicPr>
          <p:cNvPr id="16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37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Надхвърлен обхват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Globals.state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Инициализирайте променливи използвани в цикъл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непосредствено преди него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Не задавайте на променлива </a:t>
            </a:r>
            <a:r>
              <a:rPr lang="bg-BG" dirty="0" smtClean="0"/>
              <a:t>стойност </a:t>
            </a:r>
            <a:r>
              <a:rPr lang="bg-BG" dirty="0" smtClean="0"/>
              <a:t>докато не трябва да я използвате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следвайте </a:t>
            </a:r>
            <a:r>
              <a:rPr lang="bg-BG" dirty="0" smtClean="0"/>
              <a:t>стария </a:t>
            </a:r>
            <a:r>
              <a:rPr lang="en-US" dirty="0" smtClean="0"/>
              <a:t>C / Pascal </a:t>
            </a:r>
            <a:r>
              <a:rPr lang="bg-BG" dirty="0" smtClean="0"/>
              <a:t>стил на деклариране на променливи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началото на всеки метод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Започнете с най-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ограничената видимост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Разширете видимостта само при необходимост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Групирайте </a:t>
            </a:r>
            <a:r>
              <a:rPr lang="bg-BG" dirty="0" smtClean="0"/>
              <a:t>свързани изрази заедно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Най-добри практики при променливите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Шест променливи само в този кратък фрагмент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bg-BG" dirty="0" smtClean="0"/>
              <a:t>Групиране на свързани изрази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8189" y="3327284"/>
            <a:ext cx="4487045" cy="1021556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Трябва да следите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По-добро групиране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65074"/>
              <a:gd name="adj2" fmla="val -3309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Всеки от двата блока е по-кратък и съдържа по-малко променливи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Променливите трябва да имат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една-единствена цел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Никога </a:t>
            </a:r>
            <a:r>
              <a:rPr lang="bg-BG" dirty="0" smtClean="0"/>
              <a:t>не ползвайте една променлива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 цели</a:t>
            </a:r>
            <a:r>
              <a:rPr lang="en-US" dirty="0" smtClean="0"/>
              <a:t>!</a:t>
            </a:r>
          </a:p>
          <a:p>
            <a:pPr lvl="1"/>
            <a:r>
              <a:rPr lang="bg-BG" dirty="0" smtClean="0"/>
              <a:t>Пестенето на памет не е извинение</a:t>
            </a:r>
            <a:endParaRPr lang="en-US" dirty="0" smtClean="0"/>
          </a:p>
          <a:p>
            <a:r>
              <a:rPr lang="bg-BG" dirty="0" smtClean="0"/>
              <a:t>Можете ли да измислите добро име на променлива, използвана с няколко цели</a:t>
            </a:r>
            <a:r>
              <a:rPr lang="en-US" dirty="0" smtClean="0"/>
              <a:t>?</a:t>
            </a:r>
          </a:p>
          <a:p>
            <a:pPr lvl="1"/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променлива, използвана да изброи ученици или да съхранява средния им успех</a:t>
            </a:r>
            <a:endParaRPr lang="en-US" dirty="0" smtClean="0"/>
          </a:p>
          <a:p>
            <a:pPr lvl="1"/>
            <a:r>
              <a:rPr lang="bg-BG" dirty="0" smtClean="0"/>
              <a:t>Предложението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Единствена цел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5971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Избягвайте сложни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Никога не ползвайте сложни изрази в кода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/>
              <a:t>Сложните изрази са лоши, защото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Затрудняват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четенето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разбирането </a:t>
            </a:r>
            <a:r>
              <a:rPr lang="bg-BG" dirty="0" smtClean="0"/>
              <a:t>на кода,</a:t>
            </a:r>
            <a:r>
              <a:rPr lang="en-US" dirty="0" smtClean="0"/>
              <a:t> </a:t>
            </a:r>
            <a:r>
              <a:rPr lang="bg-BG" dirty="0" smtClean="0"/>
              <a:t>трудни са за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промяна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xCoords.Length; i++)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 + 1]][yCoords[FindMin(j) - 1]]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 + 1]][xCoords[FindMin(i) - 1]];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02029" y="1996672"/>
            <a:ext cx="4503015" cy="737791"/>
          </a:xfrm>
          <a:prstGeom prst="wedgeRoundRectCallout">
            <a:avLst>
              <a:gd name="adj1" fmla="val -38951"/>
              <a:gd name="adj2" fmla="val 1140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Какво ще правим като стигнем реда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84612" y="4270916"/>
            <a:ext cx="7520432" cy="368895"/>
          </a:xfrm>
          <a:prstGeom prst="wedgeRoundRectCallout">
            <a:avLst>
              <a:gd name="adj1" fmla="val -37968"/>
              <a:gd name="adj2" fmla="val -10663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Има 10 потенциални източника на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2360" y="3199813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Опростяване на сложни изрази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yCoords.Length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minXStartIndex = FindMin(i)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minYStartIndex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FindMin(j)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maxYStartIndex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FindMax(j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xCoords[minXStartIndex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xCoords[maxXStartIndex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yCoords[minYStartIndex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maxYcoord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yCoords[maxYStartIndex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matrix[maxXcoord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matrix[maxYcoord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3" y="1295400"/>
            <a:ext cx="990600" cy="81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4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„мистериозно“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число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„Мистериозни“ </a:t>
            </a:r>
            <a:r>
              <a:rPr lang="bg-BG" dirty="0" smtClean="0"/>
              <a:t>числа </a:t>
            </a:r>
            <a:r>
              <a:rPr lang="en-US" dirty="0" smtClean="0"/>
              <a:t>/ </a:t>
            </a:r>
            <a:r>
              <a:rPr lang="bg-BG" dirty="0" smtClean="0"/>
              <a:t>стойности са всички литерали, различни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празен низ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Избягвайте използването им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трудни за поддръжка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При промяна може да трябва да коригирате навсякъде където се появява това </a:t>
            </a:r>
            <a:r>
              <a:rPr lang="bg-BG" dirty="0" smtClean="0"/>
              <a:t>„</a:t>
            </a:r>
            <a:r>
              <a:rPr lang="bg-BG" dirty="0" smtClean="0"/>
              <a:t>мистериозно</a:t>
            </a:r>
            <a:r>
              <a:rPr lang="bg-BG" dirty="0" smtClean="0"/>
              <a:t>“ </a:t>
            </a:r>
            <a:r>
              <a:rPr lang="bg-BG" dirty="0" smtClean="0"/>
              <a:t>число </a:t>
            </a:r>
            <a:r>
              <a:rPr lang="en-US" dirty="0" smtClean="0"/>
              <a:t>/ </a:t>
            </a:r>
            <a:r>
              <a:rPr lang="bg-BG" dirty="0" smtClean="0"/>
              <a:t>константа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Значението им не е очевидно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какво значи числото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/>
          <a:lstStyle/>
          <a:p>
            <a:r>
              <a:rPr lang="bg-BG" sz="3700" dirty="0" smtClean="0"/>
              <a:t>Избягвайте </a:t>
            </a:r>
            <a:r>
              <a:rPr lang="bg-BG" sz="3700" dirty="0" smtClean="0"/>
              <a:t>„мистериозни“ </a:t>
            </a:r>
            <a:r>
              <a:rPr lang="bg-BG" sz="3700" dirty="0" smtClean="0"/>
              <a:t>числа </a:t>
            </a:r>
            <a:r>
              <a:rPr lang="en-US" sz="3700" dirty="0" smtClean="0"/>
              <a:t>(magic numbers)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„</a:t>
            </a:r>
            <a:r>
              <a:rPr lang="bg-BG" dirty="0" smtClean="0"/>
              <a:t>мистериозни“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CalcCircleArea(double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radius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CalcCirclePerimeter(double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perimeter = 6.28318412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perimeter;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CalcElipseArea(double axis1, double axis2)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double area = 3.14159206 * axis1 * axis2;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Превръщане на „</a:t>
            </a:r>
            <a:r>
              <a:rPr lang="bg-BG" dirty="0" smtClean="0"/>
              <a:t>мистериозните</a:t>
            </a:r>
            <a:r>
              <a:rPr lang="bg-BG" dirty="0" smtClean="0"/>
              <a:t>“ числа в константи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061529"/>
            <a:ext cx="11274663" cy="5567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CalcElipseArea(double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1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Принципи за инициализация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Обхват, живот, времетраене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Използване на променливи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Именуване на променливи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Конвенции при </a:t>
            </a:r>
            <a:r>
              <a:rPr lang="bg-BG" dirty="0" smtClean="0"/>
              <a:t>именуването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Стандартни представки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Използване на изрази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Използване на константи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 </a:t>
            </a:r>
            <a:r>
              <a:rPr lang="en-US" dirty="0" smtClean="0"/>
              <a:t>C#</a:t>
            </a:r>
            <a:r>
              <a:rPr lang="bg-BG" dirty="0" smtClean="0"/>
              <a:t> има два типа константи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</a:t>
            </a:r>
            <a:r>
              <a:rPr lang="bg-BG" dirty="0" smtClean="0"/>
              <a:t>константи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Заменят се със стойността си по време на компилация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Зад тях не стои никакво поле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Run-time </a:t>
            </a:r>
            <a:r>
              <a:rPr lang="bg-BG" dirty="0" smtClean="0"/>
              <a:t>константи: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Специални полета, инициализирани в </a:t>
            </a:r>
            <a:r>
              <a:rPr lang="en-US" dirty="0" smtClean="0"/>
              <a:t>static </a:t>
            </a:r>
            <a:r>
              <a:rPr lang="bg-BG" dirty="0" smtClean="0"/>
              <a:t>конструктора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Компилират се в </a:t>
            </a:r>
            <a:r>
              <a:rPr lang="bg-BG" dirty="0" err="1" smtClean="0"/>
              <a:t>асемблито</a:t>
            </a:r>
            <a:r>
              <a:rPr lang="bg-BG" dirty="0" smtClean="0"/>
              <a:t> като всеки друг член на клас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Константи 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Константите трябва да се използват в следните случаи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bg-BG" dirty="0" smtClean="0"/>
              <a:t>Когато трябва да използваме имена или други стойности и техните логически смисъл и стойност не са очевидни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Имена на файлове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Математически константи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Граници и диапазони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ползваме константи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575546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0100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609600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ReadBufferSize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 * 1024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1024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530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4803795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3" y="584532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Понякога е по-добре да си останем с </a:t>
            </a:r>
            <a:r>
              <a:rPr lang="bg-BG" dirty="0" smtClean="0"/>
              <a:t>твърдо закованата </a:t>
            </a:r>
            <a:r>
              <a:rPr lang="bg-BG" dirty="0" smtClean="0"/>
              <a:t>стойност </a:t>
            </a:r>
            <a:r>
              <a:rPr lang="bg-BG" dirty="0" smtClean="0"/>
              <a:t>вместо да ползваме константа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Съобщения за грешки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описания на изключения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 </a:t>
            </a:r>
            <a:r>
              <a:rPr lang="bg-BG" dirty="0" smtClean="0"/>
              <a:t>за операции с бази данни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Имена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елементи </a:t>
            </a:r>
            <a:r>
              <a:rPr lang="en-US" dirty="0" smtClean="0"/>
              <a:t>(</a:t>
            </a:r>
            <a:r>
              <a:rPr lang="bg-BG" dirty="0" smtClean="0"/>
              <a:t>етикети</a:t>
            </a:r>
            <a:r>
              <a:rPr lang="en-US" dirty="0" smtClean="0"/>
              <a:t>, </a:t>
            </a:r>
            <a:r>
              <a:rPr lang="bg-BG" dirty="0" smtClean="0"/>
              <a:t>бутони</a:t>
            </a:r>
            <a:r>
              <a:rPr lang="en-US" dirty="0" smtClean="0"/>
              <a:t>, </a:t>
            </a:r>
            <a:r>
              <a:rPr lang="bg-BG" dirty="0" smtClean="0"/>
              <a:t>менюта</a:t>
            </a:r>
            <a:r>
              <a:rPr lang="en-US" dirty="0" smtClean="0"/>
              <a:t>, </a:t>
            </a:r>
            <a:r>
              <a:rPr lang="bg-BG" dirty="0" smtClean="0"/>
              <a:t>диалози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За интернационализация 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ресурси</a:t>
            </a:r>
            <a:r>
              <a:rPr lang="en-US" dirty="0" smtClean="0"/>
              <a:t>, </a:t>
            </a:r>
            <a:r>
              <a:rPr lang="bg-BG" dirty="0" smtClean="0"/>
              <a:t>не константи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Ресурсите са </a:t>
            </a:r>
            <a:r>
              <a:rPr lang="bg-BG" dirty="0" smtClean="0"/>
              <a:t>специални </a:t>
            </a:r>
            <a:r>
              <a:rPr lang="bg-BG" dirty="0" smtClean="0"/>
              <a:t>файлове, вградени в </a:t>
            </a:r>
            <a:r>
              <a:rPr lang="bg-BG" dirty="0" err="1" smtClean="0"/>
              <a:t>асемблито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Достъпни са по време на изпълнение на програмата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избягваме константи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Инициализиране на </a:t>
            </a:r>
            <a:r>
              <a:rPr lang="bg-BG" dirty="0" smtClean="0"/>
              <a:t>променливи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Съвети за използване на променливи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Използвайте ги да покажете целта </a:t>
            </a:r>
            <a:r>
              <a:rPr lang="bg-BG" dirty="0" smtClean="0"/>
              <a:t>на кода</a:t>
            </a:r>
            <a:endParaRPr lang="en-US" dirty="0"/>
          </a:p>
          <a:p>
            <a:pPr marL="1066693" lvl="2" indent="-457200">
              <a:lnSpc>
                <a:spcPct val="100000"/>
              </a:lnSpc>
            </a:pPr>
            <a:r>
              <a:rPr lang="bg-BG" dirty="0" smtClean="0"/>
              <a:t>Напр. когато връщате стойност от метод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Дръжте обхвата и живота им малки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Опростявайте изразите, за да избегнете трудно </a:t>
            </a:r>
            <a:r>
              <a:rPr lang="bg-BG" dirty="0" err="1" smtClean="0"/>
              <a:t>дебъгване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</a:t>
            </a:r>
            <a:r>
              <a:rPr lang="bg-BG" dirty="0" smtClean="0"/>
              <a:t>олзвайте </a:t>
            </a:r>
            <a:r>
              <a:rPr lang="bg-BG" dirty="0" smtClean="0"/>
              <a:t>константи, за да </a:t>
            </a:r>
            <a:r>
              <a:rPr lang="bg-BG" dirty="0" smtClean="0"/>
              <a:t>няма </a:t>
            </a:r>
            <a:r>
              <a:rPr lang="en-US" dirty="0" smtClean="0"/>
              <a:t>„</a:t>
            </a:r>
            <a:r>
              <a:rPr lang="bg-BG" dirty="0" smtClean="0"/>
              <a:t>мистериозни</a:t>
            </a:r>
            <a:r>
              <a:rPr lang="en-US" dirty="0" smtClean="0"/>
              <a:t>"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17" y="12954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Използване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променливи</a:t>
            </a:r>
            <a:r>
              <a:rPr lang="en-US" dirty="0"/>
              <a:t>, </a:t>
            </a:r>
            <a:r>
              <a:rPr lang="bg-BG" dirty="0"/>
              <a:t>изрази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константи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Инициализирайте всички променливи преди да ги ползвате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Локалните променливи </a:t>
            </a:r>
            <a:r>
              <a:rPr lang="bg-BG" dirty="0" smtClean="0"/>
              <a:t>да се инициализират ръчно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Декларирайте и дефинирайте всяка променлива близо до мястото, където се използва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Този</a:t>
            </a:r>
            <a:r>
              <a:rPr lang="en-US" dirty="0" smtClean="0"/>
              <a:t> C# </a:t>
            </a:r>
            <a:r>
              <a:rPr lang="bg-BG" dirty="0" smtClean="0"/>
              <a:t>код ще доведе до грешка в компилирането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Може да инициализираме променливата при декларирането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Инициализация на променливи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4230023"/>
            <a:ext cx="884738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659649"/>
            <a:ext cx="884738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5196" y="5587286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7619" y="418769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Особено внимавайте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броячи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колектори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Честа грешка е да забравите да нулирате брояч или колектор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</a:t>
            </a:r>
            <a:r>
              <a:rPr lang="bg-BG" dirty="0" smtClean="0"/>
              <a:t>променливи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of the elements in row {0} is {1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i,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Сумата трябва да се нулира след края на вътрешния цикъл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Вижте необходима 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повторна инициализация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Уверете се, че изразът за инициализация е в тази част от кода, която се повтаря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Проверете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валидността </a:t>
            </a:r>
            <a:r>
              <a:rPr lang="bg-BG" dirty="0" smtClean="0"/>
              <a:t>на входните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Преди да </a:t>
            </a:r>
            <a:r>
              <a:rPr lang="bg-BG" dirty="0" smtClean="0"/>
              <a:t>присвоявате каквито </a:t>
            </a:r>
            <a:r>
              <a:rPr lang="bg-BG" dirty="0" smtClean="0"/>
              <a:t>и да е входни </a:t>
            </a:r>
            <a:r>
              <a:rPr lang="bg-BG" dirty="0" smtClean="0"/>
              <a:t>данни от конзолата</a:t>
            </a:r>
            <a:r>
              <a:rPr lang="en-US" dirty="0" smtClean="0"/>
              <a:t>, </a:t>
            </a:r>
            <a:r>
              <a:rPr lang="bg-BG" dirty="0" smtClean="0"/>
              <a:t>уверете се, че стойностите са </a:t>
            </a:r>
            <a:r>
              <a:rPr lang="bg-BG" dirty="0" smtClean="0"/>
              <a:t>адекватни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</a:t>
            </a:r>
            <a:r>
              <a:rPr lang="bg-BG" dirty="0" smtClean="0"/>
              <a:t>променливи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837082"/>
            <a:ext cx="10287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528388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Уверете се, че обектите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могат </a:t>
            </a:r>
            <a:r>
              <a:rPr lang="bg-BG" dirty="0" smtClean="0"/>
              <a:t>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инициализирани само отчасти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Направете всички полета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 </a:t>
            </a:r>
            <a:r>
              <a:rPr lang="bg-BG" dirty="0" smtClean="0"/>
              <a:t>и </a:t>
            </a:r>
            <a:r>
              <a:rPr lang="bg-BG" dirty="0" smtClean="0"/>
              <a:t>изисквайте валидни стойности за всички задължителни полета в конструкторите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  <a:r>
              <a:rPr lang="bg-BG" dirty="0" smtClean="0"/>
              <a:t> обектът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невалиден </a:t>
            </a:r>
            <a:r>
              <a:rPr lang="bg-BG" dirty="0" smtClean="0"/>
              <a:t>ако няма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FacultyNumber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Отчасти инициализирани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3360" y="4518361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1147" y="4518358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Не дефинирайте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неизползвани променливи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Компилаторът обикновено извежда </a:t>
            </a:r>
            <a:br>
              <a:rPr lang="bg-BG" sz="3000" dirty="0" smtClean="0"/>
            </a:br>
            <a:r>
              <a:rPr lang="bg-BG" sz="3000" dirty="0" smtClean="0"/>
              <a:t>предупреждение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Не ползвайте променливи със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скрита цел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 smtClean="0"/>
              <a:t>Лош пример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bg-BG" sz="3000" dirty="0" smtClean="0"/>
              <a:t>Вместо това ползвайте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изброяване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 </a:t>
            </a:r>
            <a:r>
              <a:rPr lang="en-US" dirty="0" smtClean="0"/>
              <a:t>– </a:t>
            </a:r>
            <a:r>
              <a:rPr lang="bg-BG" dirty="0" smtClean="0"/>
              <a:t>д</a:t>
            </a:r>
            <a:r>
              <a:rPr lang="bg-BG" dirty="0" smtClean="0"/>
              <a:t>руги </a:t>
            </a:r>
            <a:r>
              <a:rPr lang="bg-BG" dirty="0" smtClean="0"/>
              <a:t>съвети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899472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2) …; // Write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6149567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0465" y="4318805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212" y="1199512"/>
            <a:ext cx="1725878" cy="2157348"/>
          </a:xfrm>
          <a:prstGeom prst="rect">
            <a:avLst/>
          </a:prstGeom>
        </p:spPr>
      </p:pic>
      <p:pic>
        <p:nvPicPr>
          <p:cNvPr id="1030" name="Picture 6" descr="http://www.securelink.be/wp-content/uploads/2014/04/aler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77" y="2078410"/>
            <a:ext cx="1278450" cy="1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590877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Винаги </a:t>
            </a:r>
            <a:r>
              <a:rPr lang="bg-BG" dirty="0" smtClean="0"/>
              <a:t>присвоете резултата </a:t>
            </a:r>
            <a:r>
              <a:rPr lang="bg-BG" dirty="0" smtClean="0"/>
              <a:t>на метод </a:t>
            </a:r>
            <a:r>
              <a:rPr lang="bg-BG" dirty="0" smtClean="0"/>
              <a:t>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променлива </a:t>
            </a:r>
            <a:r>
              <a:rPr lang="bg-BG" dirty="0" smtClean="0"/>
              <a:t>преди да го върнете</a:t>
            </a:r>
            <a:r>
              <a:rPr lang="en-US" dirty="0" smtClean="0"/>
              <a:t>. </a:t>
            </a:r>
            <a:r>
              <a:rPr lang="bg-BG" dirty="0" smtClean="0"/>
              <a:t>Плюсове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Подобрява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четливостта </a:t>
            </a:r>
            <a:r>
              <a:rPr lang="bg-BG" dirty="0" smtClean="0"/>
              <a:t>на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Връщаната </a:t>
            </a:r>
            <a:r>
              <a:rPr lang="bg-BG" dirty="0" smtClean="0"/>
              <a:t>стойност има </a:t>
            </a:r>
            <a:r>
              <a:rPr lang="bg-BG" dirty="0" err="1" smtClean="0"/>
              <a:t>самоописателно</a:t>
            </a:r>
            <a:r>
              <a:rPr lang="bg-BG" dirty="0" smtClean="0"/>
              <a:t> име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Опростява </a:t>
            </a:r>
            <a:r>
              <a:rPr lang="bg-BG" dirty="0" err="1" smtClean="0"/>
              <a:t>дебъгването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Връщане на резултат от метод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HoursPerDay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37459" y="3726964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Функцията на формулата е очевидна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2" y="5397211"/>
            <a:ext cx="4470267" cy="1293971"/>
          </a:xfrm>
          <a:prstGeom prst="wedgeRoundRectCallout">
            <a:avLst>
              <a:gd name="adj1" fmla="val -89153"/>
              <a:gd name="adj2" fmla="val -4890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Тук може да сложим точка на прекъсване и да проверим дали резултатът е верен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Винаги опитвайте максимално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 намалите обхвата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видимостта на променливите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Това намалява потенциалната зависимост</a:t>
            </a:r>
            <a:endParaRPr lang="en-US" dirty="0" smtClean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Избягвайте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полета </a:t>
            </a:r>
            <a:r>
              <a:rPr lang="en-US" dirty="0" smtClean="0"/>
              <a:t>(</a:t>
            </a:r>
            <a:r>
              <a:rPr lang="bg-BG" dirty="0" smtClean="0"/>
              <a:t>изключения</a:t>
            </a:r>
            <a:r>
              <a:rPr lang="en-US" dirty="0" smtClean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Достъпвайте </a:t>
            </a:r>
            <a:r>
              <a:rPr lang="bg-BG" dirty="0" smtClean="0"/>
              <a:t>всички полета чрез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свойства </a:t>
            </a:r>
            <a:r>
              <a:rPr lang="en-US" dirty="0" smtClean="0"/>
              <a:t>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и видимост на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1694</Words>
  <Application>Microsoft Office PowerPoint</Application>
  <PresentationFormat>Custom</PresentationFormat>
  <Paragraphs>321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Използване на променливи, изрази и константи</vt:lpstr>
      <vt:lpstr>Съдържание</vt:lpstr>
      <vt:lpstr>Инициализация на променливи</vt:lpstr>
      <vt:lpstr>Инициализация на променливи (2)</vt:lpstr>
      <vt:lpstr>Инициализация на променливи (3)</vt:lpstr>
      <vt:lpstr>Отчасти инициализирани обекти</vt:lpstr>
      <vt:lpstr>Променливи – други съвети</vt:lpstr>
      <vt:lpstr>Връщане на резултат от метод</vt:lpstr>
      <vt:lpstr>Обхват и видимост на променливи</vt:lpstr>
      <vt:lpstr>Надхвърлен обхват – Пример</vt:lpstr>
      <vt:lpstr>Най-добри практики при променливите</vt:lpstr>
      <vt:lpstr>Групиране на свързани изрази – пример</vt:lpstr>
      <vt:lpstr>По-добро групиране – пример</vt:lpstr>
      <vt:lpstr>Единствена цел</vt:lpstr>
      <vt:lpstr>Избягвайте сложни изрази</vt:lpstr>
      <vt:lpstr>Опростяване на сложни изрази</vt:lpstr>
      <vt:lpstr>Избягвайте „мистериозни“ числа (magic numbers)</vt:lpstr>
      <vt:lpstr>Злите „мистериозни“ числа</vt:lpstr>
      <vt:lpstr>Превръщане на „мистериозните“ числа в константи</vt:lpstr>
      <vt:lpstr>Константи в C#</vt:lpstr>
      <vt:lpstr>Кога да ползваме константи?</vt:lpstr>
      <vt:lpstr>Кога да избягваме константи?</vt:lpstr>
      <vt:lpstr>Обобщение</vt:lpstr>
      <vt:lpstr>Използване на променливи, изрази и константи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2019-01-19T16:33:35Z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