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563" r:id="rId3"/>
    <p:sldId id="564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8" r:id="rId28"/>
    <p:sldId id="561" r:id="rId29"/>
    <p:sldId id="562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FB81B6"/>
    <a:srgbClr val="66360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4" autoAdjust="0"/>
    <p:restoredTop sz="87663" autoAdjust="0"/>
  </p:normalViewPr>
  <p:slideViewPr>
    <p:cSldViewPr>
      <p:cViewPr varScale="1">
        <p:scale>
          <a:sx n="48" d="100"/>
          <a:sy n="48" d="100"/>
        </p:scale>
        <p:origin x="1065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8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970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9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4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1/19/2019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69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Title 4"/>
          <p:cNvSpPr>
            <a:spLocks noGrp="1"/>
          </p:cNvSpPr>
          <p:nvPr>
            <p:ph type="ctrTitle"/>
          </p:nvPr>
        </p:nvSpPr>
        <p:spPr>
          <a:xfrm>
            <a:off x="2360612" y="685800"/>
            <a:ext cx="8991601" cy="1600200"/>
          </a:xfrm>
        </p:spPr>
        <p:txBody>
          <a:bodyPr>
            <a:normAutofit/>
          </a:bodyPr>
          <a:lstStyle/>
          <a:p>
            <a:r>
              <a:rPr lang="bg-BG" sz="4800" dirty="0" smtClean="0"/>
              <a:t>Използване на условни команди</a:t>
            </a:r>
            <a:endParaRPr lang="en-US" sz="4800" dirty="0"/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3122612" y="2364119"/>
            <a:ext cx="8234897" cy="879823"/>
          </a:xfrm>
        </p:spPr>
        <p:txBody>
          <a:bodyPr>
            <a:noAutofit/>
          </a:bodyPr>
          <a:lstStyle/>
          <a:p>
            <a:r>
              <a:rPr lang="bg-BG" sz="3600" dirty="0" smtClean="0"/>
              <a:t>Правилна организация </a:t>
            </a:r>
            <a:br>
              <a:rPr lang="bg-BG" sz="3600" dirty="0" smtClean="0"/>
            </a:br>
            <a:r>
              <a:rPr lang="bg-BG" sz="3600" dirty="0" smtClean="0"/>
              <a:t>на реда на изпълнението</a:t>
            </a:r>
            <a:endParaRPr lang="en-US" sz="3600" dirty="0"/>
          </a:p>
        </p:txBody>
      </p:sp>
      <p:pic>
        <p:nvPicPr>
          <p:cNvPr id="16" name="Picture 2" descr="http://impresswithwordpress.com/wp-content/uploads/2014/04/categoriestagswordpre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173" y="4076772"/>
            <a:ext cx="3697114" cy="213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494155"/>
          </a:xfrm>
        </p:spPr>
        <p:txBody>
          <a:bodyPr/>
          <a:lstStyle/>
          <a:p>
            <a:r>
              <a:rPr lang="bg-BG" dirty="0" smtClean="0"/>
              <a:t>Използвайте обектно-ориентиран подход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Опростяване на булеви </a:t>
            </a:r>
            <a:r>
              <a:rPr lang="bg-BG" dirty="0" smtClean="0"/>
              <a:t>условия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1676400"/>
            <a:ext cx="10766795" cy="4906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180000">
            <a:spAutoFit/>
          </a:bodyPr>
          <a:lstStyle/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Maze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Cell CurrentCell { get; set; }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IList&lt;Cell&gt; VisitedCells { get; }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IList&lt;Cell&gt; NeighbourCells { get; }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Size Size { get; }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IsCurrentCellInRange()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this.Size.Contains(this.CurrentCell);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IsCurrentCellVisited()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this.VisitedCells.Contains(this.CurrentCell);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48431" y="6107875"/>
            <a:ext cx="28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8276" y="1794578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Сега кодът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Отразява реалния сценарий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Остава близо до </a:t>
            </a:r>
            <a:r>
              <a:rPr lang="bg-BG" dirty="0" smtClean="0"/>
              <a:t>областта на </a:t>
            </a:r>
            <a:r>
              <a:rPr lang="bg-BG" dirty="0" smtClean="0"/>
              <a:t>проблема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Опростяване на булеви </a:t>
            </a:r>
            <a:r>
              <a:rPr lang="bg-BG" dirty="0" smtClean="0"/>
              <a:t>условия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080626"/>
            <a:ext cx="10462075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AreNeighbourCellsEmpty()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…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ShouldVisitCurrentCell()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this.IsCurrentCellInRange() &amp;&amp;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this.CurrentCell.IsEmpty() &amp;&amp;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this.AreNeighbourCellsEmpty() &amp;&amp;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!this.IsCurrentCellVisited()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1124525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97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Понякога за </a:t>
            </a:r>
            <a:r>
              <a:rPr lang="bg-BG" dirty="0" smtClean="0"/>
              <a:t>простота </a:t>
            </a:r>
            <a:r>
              <a:rPr lang="bg-BG" dirty="0" smtClean="0"/>
              <a:t>може да </a:t>
            </a:r>
            <a:r>
              <a:rPr lang="bg-BG" dirty="0" smtClean="0"/>
              <a:t>ползвате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таблица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решения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Използвайте </a:t>
            </a:r>
            <a:r>
              <a:rPr lang="bg-BG" dirty="0" smtClean="0"/>
              <a:t>таблица </a:t>
            </a:r>
            <a:r>
              <a:rPr lang="bg-BG" dirty="0" smtClean="0"/>
              <a:t>на </a:t>
            </a:r>
            <a:r>
              <a:rPr lang="bg-BG" dirty="0" smtClean="0"/>
              <a:t>решенията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decision table 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9426" y="1981200"/>
            <a:ext cx="1076679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table = new Hashtable();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table.Add("A", new AWorker());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table.Add("B", new BWorker());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table.Add("C", new CWorker());</a:t>
            </a:r>
          </a:p>
          <a:p>
            <a:endParaRPr lang="en-US" sz="14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key = GetWorkerKey();</a:t>
            </a:r>
          </a:p>
          <a:p>
            <a:endParaRPr lang="en-US" sz="11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worker = table[key];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(worker != null)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worker.Work();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6112" y="21336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Започването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положителен израз </a:t>
            </a:r>
            <a:r>
              <a:rPr lang="bg-BG" dirty="0" smtClean="0"/>
              <a:t>подобрява </a:t>
            </a:r>
            <a:r>
              <a:rPr lang="bg-BG" dirty="0" smtClean="0"/>
              <a:t>четливостта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Ползвайте законите на </a:t>
            </a:r>
            <a:r>
              <a:rPr lang="bg-BG" dirty="0" err="1" smtClean="0"/>
              <a:t>ДеМорган</a:t>
            </a:r>
            <a:r>
              <a:rPr lang="bg-BG" dirty="0" smtClean="0"/>
              <a:t> за отрицателни проверки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/>
              <a:t>Положителни булеви изрази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905000"/>
            <a:ext cx="5180251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(IsValid)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DoSometing();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DoSometingElse();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95986" y="1905000"/>
            <a:ext cx="538339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DoSometingElse();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DoSomething();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50353" y="6153090"/>
            <a:ext cx="54849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(!(IsValid &amp;&amp; IsVisible))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50353" y="5219580"/>
            <a:ext cx="54849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 || !IsVisible)</a:t>
            </a:r>
          </a:p>
        </p:txBody>
      </p:sp>
      <p:sp>
        <p:nvSpPr>
          <p:cNvPr id="12" name="Equal 11"/>
          <p:cNvSpPr/>
          <p:nvPr/>
        </p:nvSpPr>
        <p:spPr>
          <a:xfrm>
            <a:off x="5180251" y="5543490"/>
            <a:ext cx="1523603" cy="6858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23466" y="2046436"/>
            <a:ext cx="772964" cy="7729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5955" y="2046436"/>
            <a:ext cx="772964" cy="7729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1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Избягвайте сложни булеви условия без скоби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Употребата на скоби подобрява </a:t>
            </a:r>
            <a:r>
              <a:rPr lang="bg-BG" dirty="0" smtClean="0"/>
              <a:t>четливостта </a:t>
            </a:r>
            <a:r>
              <a:rPr lang="bg-BG" dirty="0" smtClean="0"/>
              <a:t>и </a:t>
            </a:r>
            <a:r>
              <a:rPr lang="bg-BG" dirty="0" smtClean="0"/>
              <a:t>подсигурява верността на изчислението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Твърде много скоби обаче също трябва да се избягват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В такива случаи обмислете отделни булеви методи или променливи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Опростете със скоби</a:t>
            </a:r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1962090"/>
            <a:ext cx="103872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b &amp;&amp; b &lt; c || c == 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8" y="3720855"/>
            <a:ext cx="103872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((a &lt; b &amp;&amp; b &lt; c) || c == d)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7289" y="1825888"/>
            <a:ext cx="640122" cy="64012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7289" y="3511622"/>
            <a:ext cx="640122" cy="64012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1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8815" y="958845"/>
            <a:ext cx="11804822" cy="5594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</a:t>
            </a:r>
            <a:r>
              <a:rPr lang="bg-BG" sz="3200" dirty="0" smtClean="0"/>
              <a:t>овечето </a:t>
            </a:r>
            <a:r>
              <a:rPr lang="bg-BG" sz="3200" dirty="0" smtClean="0"/>
              <a:t>езици </a:t>
            </a:r>
            <a:r>
              <a:rPr lang="bg-BG" sz="3200" dirty="0" smtClean="0"/>
              <a:t>изразите се пресмята отляво </a:t>
            </a:r>
            <a:r>
              <a:rPr lang="bg-BG" sz="3200" dirty="0" smtClean="0"/>
              <a:t>надясно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Спира се пресмятането веднага </a:t>
            </a:r>
            <a:r>
              <a:rPr lang="bg-BG" sz="2800" dirty="0" smtClean="0"/>
              <a:t>щом </a:t>
            </a:r>
            <a:r>
              <a:rPr lang="bg-BG" sz="2800" dirty="0" smtClean="0"/>
              <a:t>булевата операция е с ясна стойност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Някои езици не </a:t>
            </a:r>
            <a:r>
              <a:rPr lang="bg-BG" sz="2800" dirty="0" smtClean="0"/>
              <a:t>следват това </a:t>
            </a:r>
            <a:r>
              <a:rPr lang="en-US" sz="2800" dirty="0" smtClean="0"/>
              <a:t>„</a:t>
            </a:r>
            <a:r>
              <a:rPr lang="bg-BG" sz="2800" dirty="0" smtClean="0"/>
              <a:t>правило </a:t>
            </a:r>
            <a:r>
              <a:rPr lang="bg-BG" sz="2800" dirty="0"/>
              <a:t>з</a:t>
            </a:r>
            <a:r>
              <a:rPr lang="bg-BG" sz="2800" dirty="0" smtClean="0"/>
              <a:t>а бързо пресмятане</a:t>
            </a:r>
            <a:r>
              <a:rPr lang="en-US" sz="2800" dirty="0" smtClean="0"/>
              <a:t>"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Удобно е при проверка за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TODO: </a:t>
            </a:r>
            <a:r>
              <a:rPr lang="bg-BG" sz="3200" dirty="0" smtClean="0"/>
              <a:t>проверете дали индекса е в </a:t>
            </a:r>
            <a:r>
              <a:rPr lang="bg-BG" sz="3200" dirty="0" smtClean="0"/>
              <a:t>дадения обхват </a:t>
            </a:r>
            <a:r>
              <a:rPr lang="bg-BG" sz="3200" dirty="0" smtClean="0"/>
              <a:t>преди </a:t>
            </a:r>
            <a:r>
              <a:rPr lang="bg-BG" sz="3200" dirty="0" smtClean="0"/>
              <a:t>проверката на стойността му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НЕ </a:t>
            </a:r>
            <a:r>
              <a:rPr lang="bg-BG" sz="3200" dirty="0" smtClean="0"/>
              <a:t>извиквайте методи </a:t>
            </a:r>
            <a:r>
              <a:rPr lang="bg-BG" sz="3200" dirty="0" smtClean="0"/>
              <a:t>в </a:t>
            </a:r>
            <a:r>
              <a:rPr lang="en-US" sz="3200" dirty="0" smtClean="0"/>
              <a:t>if-</a:t>
            </a:r>
            <a:r>
              <a:rPr lang="bg-BG" sz="3200" dirty="0" smtClean="0"/>
              <a:t>условие </a:t>
            </a:r>
            <a:r>
              <a:rPr lang="bg-BG" sz="3200" dirty="0" smtClean="0"/>
              <a:t>или </a:t>
            </a:r>
            <a:r>
              <a:rPr lang="bg-BG" sz="3200" dirty="0" smtClean="0"/>
              <a:t>инициализация </a:t>
            </a:r>
            <a:r>
              <a:rPr lang="bg-BG" sz="3200" dirty="0" smtClean="0"/>
              <a:t>на цикъл </a:t>
            </a:r>
            <a:r>
              <a:rPr lang="en-US" sz="3200" dirty="0" smtClean="0"/>
              <a:t>for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6" y="40341"/>
            <a:ext cx="9460672" cy="918504"/>
          </a:xfrm>
        </p:spPr>
        <p:txBody>
          <a:bodyPr>
            <a:normAutofit/>
          </a:bodyPr>
          <a:lstStyle/>
          <a:p>
            <a:r>
              <a:rPr lang="bg-BG" dirty="0" smtClean="0"/>
              <a:t>Пресмятане на </a:t>
            </a:r>
            <a:r>
              <a:rPr lang="bg-BG" dirty="0" smtClean="0"/>
              <a:t>булевите изрази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5" y="2021692"/>
            <a:ext cx="731329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(FalseCondition </a:t>
            </a:r>
            <a:r>
              <a:rPr lang="en-US" sz="2000" b="1" strike="sngStrike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OtherCondition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5" y="2580291"/>
            <a:ext cx="731329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(TrueCondition </a:t>
            </a:r>
            <a:r>
              <a:rPr lang="en-US" sz="2000" b="1" strike="sngStrike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OtherCondition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7457" y="2580291"/>
            <a:ext cx="15236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27457" y="2021692"/>
            <a:ext cx="14220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2584" y="4089191"/>
            <a:ext cx="731329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(list != null &amp;&amp; list.Count &gt; 0) …</a:t>
            </a:r>
          </a:p>
        </p:txBody>
      </p:sp>
    </p:spTree>
    <p:extLst>
      <p:ext uri="{BB962C8B-B14F-4D97-AF65-F5344CB8AC3E}">
        <p14:creationId xmlns:p14="http://schemas.microsoft.com/office/powerpoint/2010/main" val="93633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Пишете числовите булеви изрази така, както стоят на числовата ос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В даден интервал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Извън даден интервал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Числови изрази като операнди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20456" y="3104346"/>
            <a:ext cx="426608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a &amp;&amp; b &gt; x)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20455" y="3694836"/>
            <a:ext cx="426609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x &amp;&amp; x &lt; b)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97560" y="3637746"/>
            <a:ext cx="43676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7110148" y="3180546"/>
            <a:ext cx="2336191" cy="838200"/>
          </a:xfrm>
          <a:prstGeom prst="arc">
            <a:avLst>
              <a:gd name="adj1" fmla="val 10706394"/>
              <a:gd name="adj2" fmla="val 13647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07001" y="3617892"/>
            <a:ext cx="507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43192" y="3637746"/>
            <a:ext cx="507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8011583" y="3599646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2736" y="3617892"/>
            <a:ext cx="507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20456" y="5131915"/>
            <a:ext cx="426608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&gt; x || x &gt; b)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320456" y="5722405"/>
            <a:ext cx="426608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&lt; a || b &lt; x)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297560" y="5638800"/>
            <a:ext cx="43676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9446339" y="5181600"/>
            <a:ext cx="2031471" cy="838200"/>
          </a:xfrm>
          <a:prstGeom prst="arc">
            <a:avLst>
              <a:gd name="adj1" fmla="val 10646144"/>
              <a:gd name="adj2" fmla="val 16474144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907001" y="5638800"/>
            <a:ext cx="507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243192" y="5638800"/>
            <a:ext cx="507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3" name="Arc 32"/>
          <p:cNvSpPr/>
          <p:nvPr/>
        </p:nvSpPr>
        <p:spPr>
          <a:xfrm>
            <a:off x="5078677" y="5181600"/>
            <a:ext cx="2031471" cy="838200"/>
          </a:xfrm>
          <a:prstGeom prst="arc">
            <a:avLst>
              <a:gd name="adj1" fmla="val 16146515"/>
              <a:gd name="adj2" fmla="val 9275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6284833" y="56007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95986" y="5638800"/>
            <a:ext cx="507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10043054" y="56007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954207" y="5638800"/>
            <a:ext cx="507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pic>
        <p:nvPicPr>
          <p:cNvPr id="31" name="Picture 3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412" y="2971800"/>
            <a:ext cx="571210" cy="5712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995" y="3593275"/>
            <a:ext cx="571210" cy="57121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412" y="4979515"/>
            <a:ext cx="571210" cy="5712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413" y="5600990"/>
            <a:ext cx="571210" cy="57121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Многократното влагане </a:t>
            </a:r>
            <a:r>
              <a:rPr lang="bg-BG" dirty="0" smtClean="0"/>
              <a:t>на </a:t>
            </a:r>
            <a:r>
              <a:rPr lang="bg-BG" dirty="0" smtClean="0"/>
              <a:t>условни команди и цикли прави кода неясен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Повече от </a:t>
            </a:r>
            <a:r>
              <a:rPr lang="en-US" dirty="0" smtClean="0"/>
              <a:t>2-3 </a:t>
            </a:r>
            <a:r>
              <a:rPr lang="bg-BG" dirty="0" smtClean="0"/>
              <a:t>нива е твърде </a:t>
            </a:r>
            <a:r>
              <a:rPr lang="bg-BG" dirty="0" smtClean="0"/>
              <a:t>много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Многократно вложения </a:t>
            </a:r>
            <a:r>
              <a:rPr lang="bg-BG" dirty="0" smtClean="0"/>
              <a:t>код е сложен и труден за четене и разбиране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Обикновено може да преместите части от кода в отделни методи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Това опростява логиката на кода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Добрите имена на методи правят кода </a:t>
            </a:r>
            <a:r>
              <a:rPr lang="bg-BG" dirty="0" err="1" smtClean="0"/>
              <a:t>самоописателен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639397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Избягвайте </a:t>
            </a:r>
            <a:r>
              <a:rPr lang="bg-BG" dirty="0" smtClean="0"/>
              <a:t>многократното влагане на </a:t>
            </a:r>
            <a:r>
              <a:rPr lang="bg-BG" dirty="0" smtClean="0"/>
              <a:t>блокове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066800"/>
            <a:ext cx="10462075" cy="54142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(arr[i] &lt; arr[i + 1])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 + 1] &lt; arr[i + 2])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+ 1] &lt; arr[i + 3])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+ 1];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Многократно влагане </a:t>
            </a:r>
            <a:r>
              <a:rPr lang="en-US" dirty="0" smtClean="0"/>
              <a:t>– </a:t>
            </a:r>
            <a:r>
              <a:rPr lang="bg-BG" dirty="0"/>
              <a:t>п</a:t>
            </a:r>
            <a:r>
              <a:rPr lang="bg-BG" dirty="0" smtClean="0"/>
              <a:t>ример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97742" y="6103686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</a:t>
            </a:r>
            <a:r>
              <a:rPr lang="bg-BG" sz="1800" i="1" dirty="0" smtClean="0"/>
              <a:t>продължава на другия слайд</a:t>
            </a:r>
            <a:r>
              <a:rPr lang="en-US" sz="1800" i="1" dirty="0" smtClean="0"/>
              <a:t>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1255591"/>
            <a:ext cx="1030409" cy="10304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7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Многократно влагане </a:t>
            </a:r>
            <a:r>
              <a:rPr lang="en-US" dirty="0"/>
              <a:t>– </a:t>
            </a:r>
            <a:r>
              <a:rPr lang="bg-BG" dirty="0"/>
              <a:t>пример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052039"/>
            <a:ext cx="10462075" cy="5577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arr[i + 2])</a:t>
            </a:r>
          </a:p>
          <a:p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(arr[i] &lt; arr[i + 3])</a:t>
            </a:r>
          </a:p>
          <a:p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1244705"/>
            <a:ext cx="1030409" cy="10304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43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1822" y="2063207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 smtClean="0"/>
              <a:t>Използване на условни команди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bg-BG" sz="3600" dirty="0" smtClean="0"/>
              <a:t>Използване на цикли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bg-BG" sz="3600" dirty="0" smtClean="0"/>
              <a:t>Други структури на реда на изпълнение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685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990600"/>
            <a:ext cx="10462075" cy="5542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j;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i;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j, int k)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Max(j,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Max(i,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7246" y="6155670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</a:t>
            </a:r>
            <a:r>
              <a:rPr lang="bg-BG" sz="1800" i="1" dirty="0" smtClean="0"/>
              <a:t>продължава на другия слайд</a:t>
            </a:r>
            <a:r>
              <a:rPr lang="en-US" sz="1800" i="1" dirty="0" smtClean="0"/>
              <a:t>)</a:t>
            </a:r>
            <a:endParaRPr lang="en-US" sz="1800" i="1" dirty="0"/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42198" y="1175660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40341"/>
            <a:ext cx="10843983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Избягване на </a:t>
            </a:r>
            <a:r>
              <a:rPr lang="bg-BG" dirty="0" smtClean="0"/>
              <a:t>многократно влагане </a:t>
            </a:r>
            <a:r>
              <a:rPr lang="en-US" dirty="0"/>
              <a:t>– </a:t>
            </a:r>
            <a:r>
              <a:rPr lang="bg-BG" dirty="0"/>
              <a:t>п</a:t>
            </a:r>
            <a:r>
              <a:rPr lang="bg-BG" dirty="0" smtClean="0"/>
              <a:t>ример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19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085848" cy="1110780"/>
          </a:xfrm>
        </p:spPr>
        <p:txBody>
          <a:bodyPr>
            <a:normAutofit/>
          </a:bodyPr>
          <a:lstStyle/>
          <a:p>
            <a:r>
              <a:rPr lang="bg-BG" dirty="0"/>
              <a:t>Избягване на многократно влагане </a:t>
            </a:r>
            <a:r>
              <a:rPr lang="en-US" dirty="0"/>
              <a:t>– </a:t>
            </a:r>
            <a:r>
              <a:rPr lang="bg-BG" dirty="0" smtClean="0"/>
              <a:t>пример </a:t>
            </a:r>
            <a:r>
              <a:rPr lang="en-US" dirty="0" smtClean="0"/>
              <a:t>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143000"/>
            <a:ext cx="10462075" cy="53069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FindMax(int[] arr, int i)</a:t>
            </a: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(arr[i] &lt; arr[i + 1])</a:t>
            </a: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Max(arr[i + 1], arr[i + 2], arr[i + 3]);</a:t>
            </a: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Max(arr[i], arr[i + 2], arr[i + 3]);</a:t>
            </a: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 {</a:t>
            </a: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maxElem = FindMax(arr, i);</a:t>
            </a:r>
          </a:p>
          <a:p>
            <a:pPr>
              <a:lnSpc>
                <a:spcPts val="24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1338844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bg-BG" sz="3000" dirty="0" smtClean="0"/>
              <a:t>Изберете най-ефективната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подредба </a:t>
            </a:r>
            <a:r>
              <a:rPr lang="bg-BG" sz="3000" dirty="0" smtClean="0"/>
              <a:t>на случаите</a:t>
            </a:r>
            <a:endParaRPr lang="en-US" sz="3000" dirty="0" smtClean="0"/>
          </a:p>
          <a:p>
            <a:pPr lvl="1" eaLnBrk="1" hangingPunct="1">
              <a:lnSpc>
                <a:spcPct val="100000"/>
              </a:lnSpc>
            </a:pPr>
            <a:r>
              <a:rPr lang="bg-BG" sz="2800" dirty="0" smtClean="0"/>
              <a:t>Сложете нормалният </a:t>
            </a:r>
            <a:r>
              <a:rPr lang="en-US" sz="2800" dirty="0" smtClean="0"/>
              <a:t>(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обичайният</a:t>
            </a:r>
            <a:r>
              <a:rPr lang="en-US" sz="2800" dirty="0" smtClean="0"/>
              <a:t>)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случай пръв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bg-BG" sz="2800" dirty="0" smtClean="0"/>
              <a:t>Подредете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случаите </a:t>
            </a:r>
            <a:r>
              <a:rPr lang="bg-BG" sz="2800" dirty="0" smtClean="0"/>
              <a:t>по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вероятност да са верни</a:t>
            </a:r>
            <a:endParaRPr lang="en-US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bg-BG" sz="2800" dirty="0" smtClean="0"/>
              <a:t>Сложете най-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необичайният </a:t>
            </a:r>
            <a:r>
              <a:rPr lang="en-US" sz="2800" dirty="0" smtClean="0"/>
              <a:t>(</a:t>
            </a:r>
            <a:r>
              <a:rPr lang="bg-BG" sz="2800" dirty="0" smtClean="0"/>
              <a:t>извънреден</a:t>
            </a:r>
            <a:r>
              <a:rPr lang="en-US" sz="2800" dirty="0" smtClean="0"/>
              <a:t>) </a:t>
            </a:r>
            <a:r>
              <a:rPr lang="bg-BG" sz="2800" dirty="0" smtClean="0"/>
              <a:t>случай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последен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bg-BG" sz="2800" dirty="0" smtClean="0"/>
              <a:t>Подредете случаите по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азбучен ред </a:t>
            </a:r>
            <a:r>
              <a:rPr lang="bg-BG" sz="2800" dirty="0" smtClean="0"/>
              <a:t>или по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номера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bg-BG" sz="3000" dirty="0" smtClean="0"/>
              <a:t>Нека действията </a:t>
            </a:r>
            <a:r>
              <a:rPr lang="bg-BG" sz="3000" dirty="0"/>
              <a:t>з</a:t>
            </a:r>
            <a:r>
              <a:rPr lang="bg-BG" sz="3000" dirty="0" smtClean="0"/>
              <a:t>а </a:t>
            </a:r>
            <a:r>
              <a:rPr lang="bg-BG" sz="3000" dirty="0" smtClean="0"/>
              <a:t>всеки </a:t>
            </a:r>
            <a:r>
              <a:rPr lang="bg-BG" sz="3000" dirty="0" smtClean="0"/>
              <a:t>отделен случай </a:t>
            </a:r>
            <a:r>
              <a:rPr lang="bg-BG" sz="3000" dirty="0" smtClean="0"/>
              <a:t>да са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прости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bg-BG" sz="2800" dirty="0" smtClean="0"/>
              <a:t>Сложни логически изрази извадете в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отделни методи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bg-BG" sz="3000" dirty="0" smtClean="0"/>
              <a:t>За </a:t>
            </a:r>
            <a:r>
              <a:rPr lang="bg-BG" sz="3000" dirty="0" smtClean="0"/>
              <a:t>прихващане на </a:t>
            </a:r>
            <a:r>
              <a:rPr lang="bg-BG" sz="3000" dirty="0" smtClean="0"/>
              <a:t>грешки </a:t>
            </a:r>
            <a:r>
              <a:rPr lang="bg-BG" sz="3000" dirty="0" smtClean="0"/>
              <a:t>използвайте </a:t>
            </a:r>
            <a:r>
              <a:rPr lang="en-US" sz="3000" dirty="0" smtClean="0"/>
              <a:t>default</a:t>
            </a:r>
            <a:r>
              <a:rPr lang="bg-BG" sz="3000" dirty="0" smtClean="0"/>
              <a:t>-частта в командата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3000" i="1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3000" dirty="0" smtClean="0"/>
              <a:t>или последният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i="1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3000" dirty="0" smtClean="0"/>
              <a:t>в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000" dirty="0" smtClean="0"/>
              <a:t> </a:t>
            </a:r>
            <a:r>
              <a:rPr lang="bg-BG" sz="3000" dirty="0" smtClean="0"/>
              <a:t>поредицата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6419" cy="1110780"/>
          </a:xfrm>
        </p:spPr>
        <p:txBody>
          <a:bodyPr>
            <a:noAutofit/>
          </a:bodyPr>
          <a:lstStyle/>
          <a:p>
            <a:r>
              <a:rPr lang="bg-BG" dirty="0" smtClean="0"/>
              <a:t>Използване на команда за </a:t>
            </a:r>
            <a:r>
              <a:rPr lang="bg-BG" dirty="0" smtClean="0"/>
              <a:t>избор на вариант </a:t>
            </a:r>
            <a:r>
              <a:rPr lang="bg-BG" dirty="0" smtClean="0"/>
              <a:t> (</a:t>
            </a:r>
            <a:r>
              <a:rPr lang="en-US" dirty="0" smtClean="0"/>
              <a:t>case</a:t>
            </a:r>
            <a:r>
              <a:rPr lang="bg-B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085848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Невярна </a:t>
            </a:r>
            <a:r>
              <a:rPr lang="bg-BG" dirty="0"/>
              <a:t>команда за избор на вариант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066800"/>
            <a:ext cx="10462075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switch (parseState)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InTag: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(ch == "&gt;")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Console.WriteLine("Found tag: {0}", tag);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text = "";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parseState = ParseState.OutOfTag;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tag = tag + ch;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OutOfTag: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…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7003" y="1295400"/>
            <a:ext cx="1030409" cy="10304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377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Подобрена </a:t>
            </a:r>
            <a:r>
              <a:rPr lang="bg-BG" dirty="0"/>
              <a:t>команда за избор на вариант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307098"/>
            <a:ext cx="10462075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ProcessCharacterInTag(ch);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ProcessCharacterOutOfTag(ch);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InvalidOperationException(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"Invalid parse state: " + parseState);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1059" y="1324575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1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Избягвайте </a:t>
            </a:r>
            <a:r>
              <a:rPr lang="bg-BG" sz="3200" noProof="1" smtClean="0"/>
              <a:t>пропадания</a:t>
            </a:r>
            <a:r>
              <a:rPr lang="en-US" sz="3200" noProof="1" smtClean="0"/>
              <a:t> </a:t>
            </a:r>
            <a:r>
              <a:rPr lang="bg-BG" sz="3200" noProof="1" smtClean="0"/>
              <a:t>(като в примера отдолу) и</a:t>
            </a:r>
            <a:r>
              <a:rPr lang="en-US" sz="3200" noProof="1" smtClean="0"/>
              <a:t> </a:t>
            </a:r>
            <a:r>
              <a:rPr lang="en-US" sz="3200" noProof="1" smtClean="0">
                <a:solidFill>
                  <a:schemeClr val="tx2">
                    <a:lumMod val="75000"/>
                  </a:schemeClr>
                </a:solidFill>
              </a:rPr>
              <a:t>goto case</a:t>
            </a:r>
            <a:endParaRPr lang="en-US" sz="3200" dirty="0" smtClean="0"/>
          </a:p>
          <a:p>
            <a:r>
              <a:rPr lang="bg-BG" sz="3200" dirty="0" smtClean="0"/>
              <a:t>Когато все пак ги ползвате, документирайте ги добре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Команда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bg-BG" dirty="0" smtClean="0"/>
              <a:t>н</a:t>
            </a:r>
            <a:r>
              <a:rPr lang="bg-BG" dirty="0" smtClean="0"/>
              <a:t>ай-добри </a:t>
            </a:r>
            <a:r>
              <a:rPr lang="bg-BG" dirty="0" smtClean="0"/>
              <a:t>практики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421867"/>
            <a:ext cx="10462075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(c) 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1: 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2: 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DoSomething(); 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FALLTHROUGH  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17: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DoSomethingElse(); 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5: 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43: 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DoOtherThings();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 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0161" y="2601686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1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За прости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bg-BG" dirty="0"/>
              <a:t> </a:t>
            </a:r>
            <a:r>
              <a:rPr lang="bg-BG" dirty="0" smtClean="0"/>
              <a:t>случаи внимавайте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за реда </a:t>
            </a:r>
            <a:r>
              <a:rPr lang="bg-BG" dirty="0" smtClean="0"/>
              <a:t>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bg-BG" dirty="0" smtClean="0"/>
              <a:t>-частите</a:t>
            </a:r>
            <a:endParaRPr lang="en-US" dirty="0" smtClean="0"/>
          </a:p>
          <a:p>
            <a:pPr lvl="1"/>
            <a:r>
              <a:rPr lang="bg-BG" dirty="0" smtClean="0"/>
              <a:t>Уверете се, че </a:t>
            </a:r>
            <a:r>
              <a:rPr lang="bg-BG" dirty="0" smtClean="0"/>
              <a:t>номиналният случай </a:t>
            </a:r>
            <a:r>
              <a:rPr lang="bg-BG" dirty="0" smtClean="0"/>
              <a:t>е ясен</a:t>
            </a:r>
            <a:endParaRPr lang="en-US" dirty="0" smtClean="0"/>
          </a:p>
          <a:p>
            <a:r>
              <a:rPr lang="bg-BG" dirty="0" smtClean="0"/>
              <a:t>За </a:t>
            </a:r>
            <a:r>
              <a:rPr lang="bg-BG" dirty="0" smtClean="0"/>
              <a:t>поредни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-then-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/>
              <a:t> </a:t>
            </a:r>
            <a:r>
              <a:rPr lang="bg-BG" dirty="0" smtClean="0"/>
              <a:t>команди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bg-BG" dirty="0" smtClean="0"/>
              <a:t>от тип</a:t>
            </a:r>
            <a:r>
              <a:rPr lang="en-US" dirty="0" smtClean="0"/>
              <a:t> </a:t>
            </a:r>
            <a:r>
              <a:rPr lang="bg-BG" dirty="0" smtClean="0"/>
              <a:t>изберете най-четливата поредност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на</a:t>
            </a:r>
            <a:r>
              <a:rPr lang="en-US" dirty="0" smtClean="0"/>
              <a:t> </a:t>
            </a:r>
            <a:r>
              <a:rPr lang="bg-BG" dirty="0" smtClean="0"/>
              <a:t>разглеждане на случаите</a:t>
            </a:r>
            <a:endParaRPr lang="en-US" dirty="0" smtClean="0"/>
          </a:p>
          <a:p>
            <a:r>
              <a:rPr lang="bg-BG" dirty="0" smtClean="0"/>
              <a:t>Опростете булевите </a:t>
            </a:r>
            <a:r>
              <a:rPr lang="bg-BG" dirty="0" smtClean="0"/>
              <a:t>изрази, за да подобрите </a:t>
            </a:r>
            <a:r>
              <a:rPr lang="bg-BG" dirty="0" smtClean="0"/>
              <a:t>четливостта</a:t>
            </a:r>
            <a:endParaRPr lang="en-US" dirty="0" smtClean="0"/>
          </a:p>
          <a:p>
            <a:r>
              <a:rPr lang="bg-BG" dirty="0" smtClean="0"/>
              <a:t>За да </a:t>
            </a:r>
            <a:r>
              <a:rPr lang="bg-BG" dirty="0" smtClean="0"/>
              <a:t>прихванете грешки </a:t>
            </a:r>
            <a:r>
              <a:rPr lang="bg-BG" dirty="0" smtClean="0"/>
              <a:t>използвайте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частта на командата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 smtClean="0"/>
              <a:t> </a:t>
            </a:r>
            <a:r>
              <a:rPr lang="bg-BG" dirty="0" smtClean="0"/>
              <a:t>или последният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от поредица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bg-BG" dirty="0" err="1" smtClean="0"/>
              <a:t>ове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377597" cy="1110780"/>
          </a:xfrm>
        </p:spPr>
        <p:txBody>
          <a:bodyPr/>
          <a:lstStyle/>
          <a:p>
            <a:r>
              <a:rPr lang="bg-BG" sz="3800" dirty="0"/>
              <a:t>Обобщение</a:t>
            </a:r>
            <a:endParaRPr lang="en-US" sz="3800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017" y="12954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4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0401397" cy="1110780"/>
          </a:xfrm>
        </p:spPr>
        <p:txBody>
          <a:bodyPr>
            <a:normAutofit/>
          </a:bodyPr>
          <a:lstStyle/>
          <a:p>
            <a:r>
              <a:rPr lang="bg-BG" dirty="0"/>
              <a:t>Използване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 smtClean="0"/>
              <a:t>условни команди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Винаги ползвайте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</a:t>
            </a:r>
            <a:r>
              <a:rPr lang="bg-BG" dirty="0" smtClean="0"/>
              <a:t>за тялото на условната команда</a:t>
            </a:r>
            <a:r>
              <a:rPr lang="en-US" dirty="0" smtClean="0"/>
              <a:t>, </a:t>
            </a:r>
            <a:r>
              <a:rPr lang="bg-BG" dirty="0" smtClean="0"/>
              <a:t>дори когато е само на един ред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dirty="0" smtClean="0"/>
              <a:t>Пропускането на скобите може да навреди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bg-BG" dirty="0" smtClean="0"/>
              <a:t>Това е подвеждащ код </a:t>
            </a:r>
            <a:r>
              <a:rPr lang="en-US" dirty="0" smtClean="0"/>
              <a:t>+ </a:t>
            </a:r>
            <a:r>
              <a:rPr lang="bg-BG" dirty="0" smtClean="0"/>
              <a:t>подвеждащо форматиране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условни команди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5905" y="2291517"/>
            <a:ext cx="104620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DoSometing();</a:t>
            </a:r>
          </a:p>
          <a:p>
            <a:r>
              <a:rPr lang="en-US" sz="20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5905" y="4425816"/>
            <a:ext cx="104620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DoAnotherThing();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DoDifferentThing();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0016" y="23877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56520" y="45414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52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Винаги слагайте </a:t>
            </a:r>
            <a:r>
              <a:rPr lang="bg-BG" sz="3200" dirty="0" smtClean="0"/>
              <a:t>обичайното </a:t>
            </a:r>
            <a:r>
              <a:rPr lang="en-US" sz="3200" dirty="0" smtClean="0"/>
              <a:t>(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очакваното</a:t>
            </a:r>
            <a:r>
              <a:rPr lang="en-US" sz="3200" dirty="0" smtClean="0"/>
              <a:t>) </a:t>
            </a:r>
            <a:r>
              <a:rPr lang="bg-BG" sz="3200" dirty="0" smtClean="0"/>
              <a:t>условие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първо </a:t>
            </a:r>
            <a:r>
              <a:rPr lang="bg-BG" sz="3200" dirty="0" smtClean="0"/>
              <a:t>след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bg-BG" sz="3200" dirty="0" smtClean="0"/>
              <a:t>частта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Започнете от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най-често срещаните случаи</a:t>
            </a:r>
            <a:r>
              <a:rPr lang="en-US" sz="3200" dirty="0" smtClean="0"/>
              <a:t>,  </a:t>
            </a:r>
            <a:r>
              <a:rPr lang="bg-BG" sz="3200" dirty="0" smtClean="0"/>
              <a:t>после продължете към по-малко вероятните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условни </a:t>
            </a:r>
            <a:r>
              <a:rPr lang="bg-BG" dirty="0" smtClean="0"/>
              <a:t>команди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1891" y="2356723"/>
            <a:ext cx="5314521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Code.OK)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(response.Code == Code.NotFound)</a:t>
            </a:r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...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7134" y="2362200"/>
            <a:ext cx="4968037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Code.NotFound)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(response.Code == Code.OK)</a:t>
            </a:r>
            <a:endParaRPr lang="en-US" sz="18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9854" y="4240204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1878" y="4182218"/>
            <a:ext cx="707152" cy="70715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Избягвайте сравненията с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 smtClean="0"/>
              <a:t>:</a:t>
            </a:r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</a:pPr>
            <a:r>
              <a:rPr lang="bg-BG" noProof="1" smtClean="0"/>
              <a:t>Винаги мислете и за </a:t>
            </a:r>
            <a:r>
              <a:rPr lang="en-US" noProof="1" smtClean="0"/>
              <a:t>else </a:t>
            </a:r>
            <a:r>
              <a:rPr lang="bg-BG" noProof="1" smtClean="0"/>
              <a:t>частта</a:t>
            </a:r>
            <a:endParaRPr lang="en-US" noProof="1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noProof="1" smtClean="0"/>
              <a:t>Ако трябва, обяснете защо не е необходима</a:t>
            </a:r>
            <a:endParaRPr lang="en-US" noProof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условни </a:t>
            </a:r>
            <a:r>
              <a:rPr lang="bg-BG" dirty="0" smtClean="0"/>
              <a:t>команди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99133" y="1847670"/>
            <a:ext cx="4672383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5735" y="1828800"/>
            <a:ext cx="4672383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 == true)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321076"/>
            <a:ext cx="1005578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(parserState != States.Finished)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Ignore all content once the parser has finished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2695" y="4338735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6117" y="1885071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4965" y="1897275"/>
            <a:ext cx="707152" cy="70715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08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Избягвайте двойното отрицание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Пишете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</a:t>
            </a:r>
            <a:r>
              <a:rPr lang="bg-BG" dirty="0" smtClean="0"/>
              <a:t>частта със смислена команда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 smtClean="0"/>
              <a:t>Използвайте смислени булеви изрази, звучащи като изречение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условни </a:t>
            </a:r>
            <a:r>
              <a:rPr lang="bg-BG" dirty="0" smtClean="0"/>
              <a:t>команди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99133" y="1823954"/>
            <a:ext cx="497710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DoSometing();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1823954"/>
            <a:ext cx="497710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(!HasNoError)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DoSomething();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133" y="3961964"/>
            <a:ext cx="497710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DoSometing();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8" y="3961964"/>
            <a:ext cx="497710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(!HasError)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DoSometing(); </a:t>
            </a:r>
            <a:b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412" y="1975432"/>
            <a:ext cx="749860" cy="7498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412" y="4126940"/>
            <a:ext cx="749860" cy="7498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1308" y="1914436"/>
            <a:ext cx="752564" cy="7525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4092032"/>
            <a:ext cx="749860" cy="74986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1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Внимавайте за </a:t>
            </a:r>
            <a:r>
              <a:rPr lang="en-US" dirty="0" smtClean="0"/>
              <a:t>copy/paste </a:t>
            </a:r>
            <a:r>
              <a:rPr lang="bg-BG" dirty="0" smtClean="0"/>
              <a:t>проблеми в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</a:t>
            </a:r>
            <a:r>
              <a:rPr lang="bg-BG" dirty="0" smtClean="0"/>
              <a:t>телата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условни </a:t>
            </a:r>
            <a:r>
              <a:rPr lang="bg-BG" dirty="0" smtClean="0"/>
              <a:t>команди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00706" y="2057400"/>
            <a:ext cx="497710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 = null;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= GetSomePerson();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= GetOtherPerson();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p.SendSms();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2057400"/>
            <a:ext cx="535173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p = GetSomePerson();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p.SendSms();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p = GetOtherPerson();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p.SendSms();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3054" y="2209800"/>
            <a:ext cx="800010" cy="762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6509" y="2196548"/>
            <a:ext cx="800009" cy="6858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Не ползвайте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сложни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условия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Винаги може да ги опростите чрез булеви променливи или булеви методи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Лош пример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dirty="0" smtClean="0"/>
              <a:t>Сложните булеви изрази могат да навредят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Как ще намерите проблема, ако получите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Използвайте прости условия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477161"/>
            <a:ext cx="10439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0 &amp;&amp; y &gt; 0 &amp;&amp; x &lt; Width-1 &amp;&amp; y &lt; Height-1 &amp;&amp;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y] == 0 &amp;&amp; matrix[x-1, y] == 0 &amp;&amp;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&amp;&amp; matrix[x, y-1] == 0 &amp;&amp;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 &amp;&amp; !visited[x, y]) …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3757880"/>
            <a:ext cx="800010" cy="762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66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Последният пример може лесно да се промени в </a:t>
            </a:r>
            <a:r>
              <a:rPr lang="bg-BG" sz="3000" dirty="0" err="1" smtClean="0">
                <a:solidFill>
                  <a:schemeClr val="tx2">
                    <a:lumMod val="75000"/>
                  </a:schemeClr>
                </a:solidFill>
              </a:rPr>
              <a:t>самоописателен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код</a:t>
            </a:r>
            <a:r>
              <a:rPr lang="en-US" sz="3000" dirty="0" smtClean="0"/>
              <a:t>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lvl="0">
              <a:lnSpc>
                <a:spcPct val="100000"/>
              </a:lnSpc>
            </a:pPr>
            <a:r>
              <a:rPr lang="bg-BG" sz="3000" dirty="0" smtClean="0"/>
              <a:t>Сега кодът е</a:t>
            </a:r>
            <a:r>
              <a:rPr lang="en-US" sz="3000" dirty="0" smtClean="0"/>
              <a:t>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Лесен за четене </a:t>
            </a:r>
            <a:r>
              <a:rPr lang="en-US" sz="3000" dirty="0" smtClean="0"/>
              <a:t>– </a:t>
            </a:r>
            <a:r>
              <a:rPr lang="bg-BG" sz="3000" dirty="0" smtClean="0"/>
              <a:t>логиката на условието е ясна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Лесен за </a:t>
            </a:r>
            <a:r>
              <a:rPr lang="bg-BG" sz="3000" dirty="0" err="1" smtClean="0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–</a:t>
            </a:r>
            <a:r>
              <a:rPr lang="bg-BG" sz="3000" dirty="0" smtClean="0"/>
              <a:t> на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bg-BG" sz="3000" dirty="0" smtClean="0"/>
              <a:t>-частта може да се сложи точка за прекъсване</a:t>
            </a:r>
            <a:r>
              <a:rPr lang="en-US" sz="3000" dirty="0" smtClean="0"/>
              <a:t> 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булеви условия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7733" y="1752600"/>
            <a:ext cx="1117309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x &gt; 0 &amp;&amp; y &gt; 0 &amp;&amp; x &lt; Width-1 &amp;&amp; y &lt; Height-1;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emptyCellAndNeighbours =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matrix[x, y] == 0 &amp;&amp; matrix[x-1, y] == 0 &amp;&amp;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matrix[x+1, y] == 0 &amp;&amp; matrix[x, y-1] == 0 &amp;&amp;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matrix[x, y+1] == 0;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(emptyCellAndNeighbours &amp;&amp; !visited[x, y]) …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83393" y="1800352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21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1998</Words>
  <Application>Microsoft Office PowerPoint</Application>
  <PresentationFormat>Custom</PresentationFormat>
  <Paragraphs>508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Използване на условни команди</vt:lpstr>
      <vt:lpstr>Съдържание</vt:lpstr>
      <vt:lpstr>Използване на условни команди</vt:lpstr>
      <vt:lpstr>Използване на условни команди (2)</vt:lpstr>
      <vt:lpstr>Използване на условни команди (3)</vt:lpstr>
      <vt:lpstr>Използване на условни команди (4)</vt:lpstr>
      <vt:lpstr>Използване на условни команди (5)</vt:lpstr>
      <vt:lpstr>Използвайте прости условия</vt:lpstr>
      <vt:lpstr>Опростяване на булеви условия</vt:lpstr>
      <vt:lpstr>Опростяване на булеви условия (2)</vt:lpstr>
      <vt:lpstr>Опростяване на булеви условия (3)</vt:lpstr>
      <vt:lpstr>Използвайте таблица на решенията (decision table )</vt:lpstr>
      <vt:lpstr>Положителни булеви изрази</vt:lpstr>
      <vt:lpstr>Опростете със скоби</vt:lpstr>
      <vt:lpstr>Пресмятане на булевите изрази</vt:lpstr>
      <vt:lpstr>Числови изрази като операнди</vt:lpstr>
      <vt:lpstr>Избягвайте многократното влагане на блокове</vt:lpstr>
      <vt:lpstr>Многократно влагане – пример</vt:lpstr>
      <vt:lpstr>Многократно влагане – пример (2)</vt:lpstr>
      <vt:lpstr>Избягване на многократно влагане – пример</vt:lpstr>
      <vt:lpstr>Избягване на многократно влагане – пример (2)</vt:lpstr>
      <vt:lpstr>Използване на команда за избор на вариант  (case)</vt:lpstr>
      <vt:lpstr>Невярна команда за избор на вариант (case)</vt:lpstr>
      <vt:lpstr>Подобрена команда за избор на вариант (case)</vt:lpstr>
      <vt:lpstr>Команда case – най-добри практики</vt:lpstr>
      <vt:lpstr>Обобщение</vt:lpstr>
      <vt:lpstr>Използване на условни команди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2019-01-19T17:51:27Z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