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563" r:id="rId3"/>
    <p:sldId id="564" r:id="rId4"/>
    <p:sldId id="508" r:id="rId5"/>
    <p:sldId id="509" r:id="rId6"/>
    <p:sldId id="510" r:id="rId7"/>
    <p:sldId id="511" r:id="rId8"/>
    <p:sldId id="540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9" r:id="rId17"/>
    <p:sldId id="552" r:id="rId18"/>
    <p:sldId id="560" r:id="rId19"/>
    <p:sldId id="561" r:id="rId20"/>
    <p:sldId id="562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FB81B6"/>
    <a:srgbClr val="66360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4" autoAdjust="0"/>
    <p:restoredTop sz="87663" autoAdjust="0"/>
  </p:normalViewPr>
  <p:slideViewPr>
    <p:cSldViewPr>
      <p:cViewPr varScale="1">
        <p:scale>
          <a:sx n="48" d="100"/>
          <a:sy n="48" d="100"/>
        </p:scale>
        <p:origin x="1065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1685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1/20/2019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8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970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21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192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4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69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sey.ac.nz/~kahawick/159331/Goto-Harmful-Dijkstra.pdf" TargetMode="External"/><Relationship Id="rId2" Type="http://schemas.openxmlformats.org/officeDocument/2006/relationships/hyperlink" Target="http://www.cs.utexas.edu/users/EWD/transcriptions/EWD02xx/EWD21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Title 4"/>
          <p:cNvSpPr>
            <a:spLocks noGrp="1"/>
          </p:cNvSpPr>
          <p:nvPr>
            <p:ph type="ctrTitle"/>
          </p:nvPr>
        </p:nvSpPr>
        <p:spPr>
          <a:xfrm>
            <a:off x="2921308" y="685800"/>
            <a:ext cx="8430905" cy="1600200"/>
          </a:xfrm>
        </p:spPr>
        <p:txBody>
          <a:bodyPr>
            <a:normAutofit/>
          </a:bodyPr>
          <a:lstStyle/>
          <a:p>
            <a:r>
              <a:rPr lang="bg-BG" sz="4800" dirty="0" smtClean="0"/>
              <a:t>Използване на </a:t>
            </a:r>
            <a:r>
              <a:rPr lang="bg-BG" sz="4800" dirty="0" smtClean="0"/>
              <a:t>цикли</a:t>
            </a:r>
            <a:br>
              <a:rPr lang="bg-BG" sz="4800" dirty="0" smtClean="0"/>
            </a:br>
            <a:r>
              <a:rPr lang="bg-BG" sz="4800" dirty="0" smtClean="0"/>
              <a:t>и други команди</a:t>
            </a:r>
            <a:endParaRPr lang="en-US" sz="4800" dirty="0"/>
          </a:p>
        </p:txBody>
      </p:sp>
      <p:sp>
        <p:nvSpPr>
          <p:cNvPr id="15" name="Subtitle 5"/>
          <p:cNvSpPr>
            <a:spLocks noGrp="1"/>
          </p:cNvSpPr>
          <p:nvPr>
            <p:ph type="subTitle" idx="1"/>
          </p:nvPr>
        </p:nvSpPr>
        <p:spPr>
          <a:xfrm>
            <a:off x="3122612" y="2364119"/>
            <a:ext cx="8234897" cy="879823"/>
          </a:xfrm>
        </p:spPr>
        <p:txBody>
          <a:bodyPr>
            <a:noAutofit/>
          </a:bodyPr>
          <a:lstStyle/>
          <a:p>
            <a:r>
              <a:rPr lang="bg-BG" sz="3600" dirty="0"/>
              <a:t>Правилна организация </a:t>
            </a:r>
            <a:br>
              <a:rPr lang="bg-BG" sz="3600" dirty="0"/>
            </a:br>
            <a:r>
              <a:rPr lang="bg-BG" sz="3600" dirty="0"/>
              <a:t>на реда на изпълнението</a:t>
            </a:r>
            <a:endParaRPr lang="en-US" sz="3600" dirty="0"/>
          </a:p>
        </p:txBody>
      </p:sp>
      <p:pic>
        <p:nvPicPr>
          <p:cNvPr id="16" name="Picture 2" descr="http://impresswithwordpress.com/wp-content/uploads/2014/04/categoriestagswordpre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173" y="4076772"/>
            <a:ext cx="3697114" cy="213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2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bg-BG" dirty="0" smtClean="0"/>
              <a:t>Избягвайте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празни </a:t>
            </a:r>
            <a:r>
              <a:rPr lang="bg-BG" dirty="0" smtClean="0"/>
              <a:t>цикли</a:t>
            </a:r>
            <a:endParaRPr lang="en-US" dirty="0" smtClean="0"/>
          </a:p>
          <a:p>
            <a:pPr eaLnBrk="1" hangingPunct="1">
              <a:defRPr/>
            </a:pPr>
            <a:endParaRPr lang="en-US" sz="4000" dirty="0" smtClean="0"/>
          </a:p>
          <a:p>
            <a:pPr eaLnBrk="1" hangingPunct="1">
              <a:defRPr/>
            </a:pPr>
            <a:endParaRPr lang="en-US" sz="4000" dirty="0" smtClean="0"/>
          </a:p>
          <a:p>
            <a:pPr eaLnBrk="1" hangingPunct="1">
              <a:defRPr/>
            </a:pPr>
            <a:endParaRPr lang="en-US" sz="4000" dirty="0" smtClean="0"/>
          </a:p>
          <a:p>
            <a:pPr marL="0" indent="0" eaLnBrk="1" hangingPunct="1">
              <a:buNone/>
              <a:defRPr/>
            </a:pPr>
            <a:endParaRPr lang="en-US" sz="4000" dirty="0" smtClean="0"/>
          </a:p>
          <a:p>
            <a:pPr eaLnBrk="1" hangingPunct="1">
              <a:spcBef>
                <a:spcPts val="3000"/>
              </a:spcBef>
              <a:defRPr/>
            </a:pPr>
            <a:r>
              <a:rPr lang="bg-BG" sz="3200" dirty="0" smtClean="0"/>
              <a:t>Вземете в предвид </a:t>
            </a:r>
            <a:r>
              <a:rPr lang="bg-BG" sz="3200" dirty="0" smtClean="0"/>
              <a:t>семантиките за </a:t>
            </a:r>
            <a:r>
              <a:rPr lang="bg-BG" sz="3200" dirty="0" smtClean="0"/>
              <a:t>циклите в съответния </a:t>
            </a:r>
            <a:r>
              <a:rPr lang="bg-BG" sz="3200" dirty="0" smtClean="0"/>
              <a:t>език</a:t>
            </a:r>
            <a:endParaRPr lang="en-US" sz="3200" dirty="0" smtClean="0"/>
          </a:p>
          <a:p>
            <a:pPr lvl="1">
              <a:defRPr/>
            </a:pPr>
            <a:r>
              <a:rPr lang="en-US" dirty="0" smtClean="0"/>
              <a:t>C# </a:t>
            </a:r>
            <a:r>
              <a:rPr lang="en-US" dirty="0" smtClean="0"/>
              <a:t>–</a:t>
            </a:r>
            <a:r>
              <a:rPr lang="bg-BG" dirty="0" smtClean="0"/>
              <a:t> внимавайте за</a:t>
            </a:r>
            <a:r>
              <a:rPr lang="en-US" dirty="0" smtClean="0"/>
              <a:t> </a:t>
            </a:r>
            <a:r>
              <a:rPr lang="en-US" dirty="0"/>
              <a:t>access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modified closure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Цикли</a:t>
            </a:r>
            <a:r>
              <a:rPr lang="en-US" dirty="0"/>
              <a:t>: </a:t>
            </a:r>
            <a:r>
              <a:rPr lang="bg-BG" dirty="0"/>
              <a:t>Най-добри </a:t>
            </a:r>
            <a:r>
              <a:rPr lang="bg-BG" dirty="0" smtClean="0"/>
              <a:t>практики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1445" y="3245584"/>
            <a:ext cx="10360501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inputChar = Console.Read();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(inputChar != '\n');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1445" y="1905001"/>
            <a:ext cx="1036050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((inputChar = Console.Read()) != '\n') 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1868" y="2036379"/>
            <a:ext cx="761249" cy="7612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30984" y="3407979"/>
            <a:ext cx="761249" cy="76124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19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Не променяйте нарочно стойността на индекса за да принудите цикъла да спре</a:t>
            </a:r>
            <a:endParaRPr lang="en-US" dirty="0" smtClean="0"/>
          </a:p>
          <a:p>
            <a:pPr lvl="1"/>
            <a:r>
              <a:rPr lang="bg-BG" dirty="0" smtClean="0"/>
              <a:t>Вместо това ползвайте цикъл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/>
              <a:t> </a:t>
            </a:r>
            <a:r>
              <a:rPr lang="bg-BG" dirty="0" smtClean="0"/>
              <a:t>с команда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endParaRPr lang="en-US" dirty="0" smtClean="0"/>
          </a:p>
          <a:p>
            <a:r>
              <a:rPr lang="bg-BG" dirty="0" smtClean="0"/>
              <a:t>В заглавната част на цикъла слагайте само изразите, които го контролират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Цикли</a:t>
            </a:r>
            <a:r>
              <a:rPr lang="en-US" dirty="0" smtClean="0"/>
              <a:t>: </a:t>
            </a:r>
            <a:r>
              <a:rPr lang="bg-BG" dirty="0" smtClean="0"/>
              <a:t>Съвети за цикъл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363" y="4293854"/>
            <a:ext cx="48755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0, sum = 0; 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 &lt; length; 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arr[i], i++)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75843" y="4290306"/>
            <a:ext cx="5484971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arr[i];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1256" y="4408926"/>
            <a:ext cx="738250" cy="7382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36686" y="4290303"/>
            <a:ext cx="738250" cy="73825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Избягвайте код, зависим от крайната стойност на индекса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Цикли</a:t>
            </a:r>
            <a:r>
              <a:rPr lang="en-US" dirty="0"/>
              <a:t>: </a:t>
            </a:r>
            <a:r>
              <a:rPr lang="bg-BG" dirty="0"/>
              <a:t>Съвети за цикъл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8787" y="2104901"/>
            <a:ext cx="5484971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(array[i].Id == key)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Lots of code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2000" b="1" noProof="1" smtClean="0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&lt; length);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65901" y="2104901"/>
            <a:ext cx="5484971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found = false;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(array[i].Id == key)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found = true;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Lots of code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found;</a:t>
            </a:r>
          </a:p>
        </p:txBody>
      </p:sp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5842" y="2298864"/>
            <a:ext cx="738250" cy="7382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66362" y="2309750"/>
            <a:ext cx="738250" cy="73825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41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Ползвайте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sz="3600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sz="3600" dirty="0" smtClean="0"/>
              <a:t>за тестове в началото на цикъл, за да избегнете вмъкнати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3600" dirty="0" smtClean="0"/>
              <a:t>-</a:t>
            </a:r>
            <a:r>
              <a:rPr lang="bg-BG" sz="3600" dirty="0" err="1" smtClean="0"/>
              <a:t>ове</a:t>
            </a:r>
            <a:endParaRPr lang="en-US" sz="3600" dirty="0" smtClean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bg-BG" sz="3600" dirty="0" smtClean="0"/>
              <a:t>Избягвайте цикли с много команди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bg-BG" sz="3600" dirty="0" smtClean="0"/>
              <a:t> в тях</a:t>
            </a:r>
            <a:endParaRPr lang="en-US" sz="3600" dirty="0" smtClean="0"/>
          </a:p>
          <a:p>
            <a:r>
              <a:rPr lang="bg-BG" sz="3600" dirty="0" smtClean="0"/>
              <a:t>Бъдете внимателни когато ползвате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 smtClean="0"/>
              <a:t>и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Цикли</a:t>
            </a:r>
            <a:r>
              <a:rPr lang="en-US" dirty="0" smtClean="0"/>
              <a:t>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continue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112" y="4114800"/>
            <a:ext cx="4418601" cy="22076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9839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Опитвайте да направите </a:t>
            </a:r>
            <a:r>
              <a:rPr lang="bg-BG" dirty="0" smtClean="0"/>
              <a:t>циклите 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толкова кратки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bg-BG" dirty="0" smtClean="0"/>
              <a:t>че да се виждат </a:t>
            </a:r>
            <a:r>
              <a:rPr lang="bg-BG" dirty="0" smtClean="0"/>
              <a:t> наведнъж </a:t>
            </a:r>
            <a:r>
              <a:rPr lang="en-US" dirty="0" smtClean="0"/>
              <a:t>(</a:t>
            </a:r>
            <a:r>
              <a:rPr lang="bg-BG" dirty="0" smtClean="0"/>
              <a:t>на един екран</a:t>
            </a:r>
            <a:r>
              <a:rPr lang="en-US" dirty="0" smtClean="0"/>
              <a:t>)</a:t>
            </a:r>
          </a:p>
          <a:p>
            <a:r>
              <a:rPr lang="bg-BG" dirty="0" smtClean="0"/>
              <a:t>Ползвайте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методи </a:t>
            </a:r>
            <a:r>
              <a:rPr lang="bg-BG" dirty="0" smtClean="0"/>
              <a:t>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съкратите </a:t>
            </a:r>
            <a:r>
              <a:rPr lang="bg-BG" dirty="0" smtClean="0"/>
              <a:t>тялото </a:t>
            </a:r>
            <a:r>
              <a:rPr lang="bg-BG" dirty="0" smtClean="0"/>
              <a:t>на цикъла</a:t>
            </a:r>
            <a:endParaRPr lang="en-US" dirty="0" smtClean="0"/>
          </a:p>
          <a:p>
            <a:r>
              <a:rPr lang="bg-BG" dirty="0" smtClean="0"/>
              <a:t>Правете дългите цикли </a:t>
            </a:r>
            <a:br>
              <a:rPr lang="bg-BG" dirty="0" smtClean="0"/>
            </a:br>
            <a:r>
              <a:rPr lang="bg-BG" dirty="0" smtClean="0"/>
              <a:t>особено ясни</a:t>
            </a:r>
            <a:endParaRPr lang="en-US" dirty="0" smtClean="0"/>
          </a:p>
          <a:p>
            <a:r>
              <a:rPr lang="bg-BG" dirty="0" smtClean="0"/>
              <a:t>Избягвайте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многократното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влагане </a:t>
            </a:r>
            <a:r>
              <a:rPr lang="bg-BG" dirty="0" smtClean="0"/>
              <a:t>на</a:t>
            </a:r>
            <a:r>
              <a:rPr lang="bg-BG" dirty="0" smtClean="0"/>
              <a:t> </a:t>
            </a:r>
            <a:r>
              <a:rPr lang="bg-BG" dirty="0" smtClean="0"/>
              <a:t>цикли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Колко дълъг трябва да е един цикъл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2" descr="http://www.adventurequilter.com/e-Learning/Articles/Images/Loops-1-direction-+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7681290" y="2223122"/>
            <a:ext cx="2667000" cy="4773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51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Ползвайте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когато </a:t>
            </a:r>
            <a:r>
              <a:rPr lang="bg-BG" dirty="0" smtClean="0"/>
              <a:t>това би </a:t>
            </a:r>
            <a:r>
              <a:rPr lang="bg-BG" dirty="0" smtClean="0"/>
              <a:t>подобрило </a:t>
            </a:r>
            <a:r>
              <a:rPr lang="bg-BG" dirty="0" smtClean="0"/>
              <a:t>четливостта</a:t>
            </a:r>
            <a:endParaRPr lang="en-US" dirty="0" smtClean="0"/>
          </a:p>
          <a:p>
            <a:r>
              <a:rPr lang="bg-BG" dirty="0" smtClean="0"/>
              <a:t>Ползвайте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да избегнете </a:t>
            </a:r>
            <a:r>
              <a:rPr lang="bg-BG" dirty="0" smtClean="0"/>
              <a:t>многократното влагане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1800"/>
              </a:spcBef>
            </a:pPr>
            <a:r>
              <a:rPr lang="bg-BG" dirty="0" smtClean="0"/>
              <a:t>Избягвайте </a:t>
            </a:r>
            <a:r>
              <a:rPr lang="bg-BG" dirty="0" smtClean="0"/>
              <a:t>честата употреба </a:t>
            </a:r>
            <a:r>
              <a:rPr lang="bg-BG" dirty="0" smtClean="0"/>
              <a:t>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 </a:t>
            </a:r>
            <a:r>
              <a:rPr lang="bg-BG" dirty="0" smtClean="0"/>
              <a:t>в дълги методи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Изразът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1461" y="2513901"/>
            <a:ext cx="558654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(string != null)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Lots of code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22727" y="2513901"/>
            <a:ext cx="5484971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(string == null)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Lots of code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4698" y="2656114"/>
            <a:ext cx="719060" cy="7190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6784" y="2645500"/>
            <a:ext cx="729674" cy="72967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40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Избягвайте командата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/>
              <a:t>, </a:t>
            </a:r>
            <a:r>
              <a:rPr lang="bg-BG" dirty="0" smtClean="0"/>
              <a:t>защото тя може да доведе до „спагети код“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“A Case Against the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GO TO Statement”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bg-BG" dirty="0" smtClean="0"/>
              <a:t>от </a:t>
            </a:r>
            <a:r>
              <a:rPr lang="en-US" noProof="1" smtClean="0"/>
              <a:t>Edsger Dijkstra</a:t>
            </a:r>
          </a:p>
          <a:p>
            <a:r>
              <a:rPr lang="bg-BG" dirty="0" smtClean="0"/>
              <a:t>Ползвайте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bg-BG" noProof="1" smtClean="0"/>
              <a:t> </a:t>
            </a:r>
            <a:r>
              <a:rPr lang="bg-BG" dirty="0" smtClean="0"/>
              <a:t>само в краен случай</a:t>
            </a:r>
            <a:endParaRPr lang="en-US" dirty="0" smtClean="0"/>
          </a:p>
          <a:p>
            <a:pPr lvl="1"/>
            <a:r>
              <a:rPr lang="bg-BG" dirty="0" smtClean="0"/>
              <a:t>Ако прави кода по-лесен </a:t>
            </a:r>
            <a:br>
              <a:rPr lang="bg-BG" dirty="0" smtClean="0"/>
            </a:br>
            <a:r>
              <a:rPr lang="bg-BG" dirty="0" smtClean="0"/>
              <a:t>за поддръжка</a:t>
            </a:r>
            <a:endParaRPr lang="en-US" dirty="0" smtClean="0"/>
          </a:p>
          <a:p>
            <a:r>
              <a:rPr lang="en-US" dirty="0" smtClean="0"/>
              <a:t>C# </a:t>
            </a:r>
            <a:r>
              <a:rPr lang="bg-BG" dirty="0" smtClean="0"/>
              <a:t>поддържа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с етикети</a:t>
            </a:r>
            <a:r>
              <a:rPr lang="en-US" dirty="0" smtClean="0"/>
              <a:t>,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но го избягвайте</a:t>
            </a:r>
            <a:r>
              <a:rPr lang="en-US" dirty="0" smtClean="0"/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GOTO</a:t>
            </a:r>
            <a:endParaRPr lang="en-US" dirty="0"/>
          </a:p>
        </p:txBody>
      </p:sp>
      <p:pic>
        <p:nvPicPr>
          <p:cNvPr id="1026" name="Picture 2" descr="Edsger W. Dijkstr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1137" y="1981200"/>
            <a:ext cx="1927675" cy="145818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589" y="3429000"/>
            <a:ext cx="3656965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0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Праволинеен код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 smtClean="0"/>
              <a:t>Подреждайте методите според тяхната зависимост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Команди за </a:t>
            </a:r>
            <a:r>
              <a:rPr lang="bg-BG" dirty="0" smtClean="0"/>
              <a:t>цикли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 smtClean="0"/>
              <a:t>Дръжте </a:t>
            </a:r>
            <a:r>
              <a:rPr lang="bg-BG" dirty="0"/>
              <a:t>изразите и командите прости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/>
              <a:t>Ползвайте подходящи структури за </a:t>
            </a:r>
            <a:br>
              <a:rPr lang="bg-BG" dirty="0"/>
            </a:br>
            <a:r>
              <a:rPr lang="bg-BG" dirty="0"/>
              <a:t>контрол на реда на действията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/>
              <a:t>Не ползвайте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017" y="2895600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44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10401397" cy="1110780"/>
          </a:xfrm>
        </p:spPr>
        <p:txBody>
          <a:bodyPr>
            <a:normAutofit/>
          </a:bodyPr>
          <a:lstStyle/>
          <a:p>
            <a:r>
              <a:rPr lang="bg-BG" dirty="0"/>
              <a:t>Използване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 smtClean="0"/>
              <a:t>цикли и други команди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3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69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Организация на праволинеен код</a:t>
            </a:r>
            <a:endParaRPr lang="en-US" sz="3600" dirty="0"/>
          </a:p>
          <a:p>
            <a:pPr>
              <a:lnSpc>
                <a:spcPct val="110000"/>
              </a:lnSpc>
            </a:pPr>
            <a:r>
              <a:rPr lang="bg-BG" sz="3600" dirty="0" smtClean="0"/>
              <a:t>Използване </a:t>
            </a:r>
            <a:r>
              <a:rPr lang="bg-BG" sz="3600" dirty="0"/>
              <a:t>на цикли</a:t>
            </a:r>
            <a:endParaRPr lang="en-US" sz="3600" dirty="0"/>
          </a:p>
          <a:p>
            <a:pPr>
              <a:lnSpc>
                <a:spcPct val="110000"/>
              </a:lnSpc>
            </a:pPr>
            <a:r>
              <a:rPr lang="bg-BG" sz="3600" dirty="0"/>
              <a:t>Други структури </a:t>
            </a:r>
            <a:r>
              <a:rPr lang="bg-BG" sz="3600" dirty="0" smtClean="0"/>
              <a:t>за </a:t>
            </a:r>
            <a:r>
              <a:rPr lang="bg-BG" sz="3600" dirty="0"/>
              <a:t>реда на изпълнение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685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Когато редът на командите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 важен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Направете зависимостите очевидни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Именувайте методите според тези зависимости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Използвайте параметри на методи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Ако е необходимо документирайте реда на изпълнение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Праволинеен 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4775537"/>
            <a:ext cx="104620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= GetData();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groupedData = GroupData(data);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PrintGroupedData(groupedData);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1803737"/>
            <a:ext cx="104620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GetData();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GroupData();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66054" y="4775537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4012" y="187445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25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Когато редът на командите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 е важен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Нека четенето на кода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отгоре </a:t>
            </a:r>
            <a:r>
              <a:rPr lang="bg-BG" dirty="0" smtClean="0"/>
              <a:t>до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долу </a:t>
            </a:r>
            <a:r>
              <a:rPr lang="bg-BG" dirty="0" smtClean="0"/>
              <a:t>да е като четенето на вестник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Групирайте </a:t>
            </a:r>
            <a:r>
              <a:rPr lang="bg-BG" dirty="0" smtClean="0"/>
              <a:t>свързани команди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заедно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Поставете ясни граници при зависими </a:t>
            </a:r>
            <a:br>
              <a:rPr lang="bg-BG" dirty="0" smtClean="0"/>
            </a:br>
            <a:r>
              <a:rPr lang="bg-BG" dirty="0" smtClean="0"/>
              <a:t>команди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Ползвайте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празни редове </a:t>
            </a:r>
            <a:r>
              <a:rPr lang="bg-BG" dirty="0" smtClean="0"/>
              <a:t>за да отделите зависимостите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Ползвайте отделен метод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Праволинеен </a:t>
            </a:r>
            <a:r>
              <a:rPr lang="bg-BG" dirty="0" smtClean="0"/>
              <a:t>код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1028" name="Picture 4" descr="C:\Users\Stefan Dobrev\AppData\Local\Microsoft\Windows\Temporary Internet Files\Content.IE5\O31XIKJB\MCj04260620000[1]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1412" y="2676787"/>
            <a:ext cx="2581210" cy="186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13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Праволинеен </a:t>
            </a:r>
            <a:r>
              <a:rPr lang="bg-BG" dirty="0" smtClean="0"/>
              <a:t>код </a:t>
            </a:r>
            <a:r>
              <a:rPr lang="en-US" dirty="0" smtClean="0"/>
              <a:t>– </a:t>
            </a:r>
            <a:r>
              <a:rPr lang="bg-BG" dirty="0"/>
              <a:t>п</a:t>
            </a:r>
            <a:r>
              <a:rPr lang="bg-BG" dirty="0" smtClean="0"/>
              <a:t>римери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033244"/>
            <a:ext cx="10766795" cy="5638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ReportFooter CreateReportFooter(Report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…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ReportHeader CreateReportHeader(Report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…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report = new Report();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report.Footer = CreateReportFooter(report);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report.Content = CreateReportContent(report);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report.Header = CraeteReportHeader(report);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report;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…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3012" y="1295400"/>
            <a:ext cx="1066800" cy="1066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21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Праволинеен </a:t>
            </a:r>
            <a:r>
              <a:rPr lang="bg-BG" dirty="0" smtClean="0"/>
              <a:t>код </a:t>
            </a:r>
            <a:r>
              <a:rPr lang="en-US" dirty="0" smtClean="0"/>
              <a:t>– </a:t>
            </a:r>
            <a:r>
              <a:rPr lang="bg-BG" dirty="0"/>
              <a:t>п</a:t>
            </a:r>
            <a:r>
              <a:rPr lang="bg-BG" dirty="0" smtClean="0"/>
              <a:t>римери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990600"/>
            <a:ext cx="10766795" cy="5638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report = new Report();  </a:t>
            </a: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report.Header = CreateReportHeader(report);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report.Content = CreateReportContent(report);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report.Footer = CreateReportFooter(report);</a:t>
            </a: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report;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ReportHeader CreateReportHeader(Report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ReportFooter CreateReportFooter(Report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1158" y="1036319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84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Избирането на правилния тип цикъл</a:t>
            </a:r>
            <a:r>
              <a:rPr lang="en-US" dirty="0" smtClean="0"/>
              <a:t>:</a:t>
            </a:r>
          </a:p>
          <a:p>
            <a:pPr lvl="1"/>
            <a:r>
              <a:rPr lang="bg-BG" dirty="0" smtClean="0"/>
              <a:t>Ползвайте цикъла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да повторите блок от код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определен брой пъти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Ползвайте цикъла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да извършите действие с всеки елемент от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масив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колекция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Ползвайте циклите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когато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 знаете колко пъти </a:t>
            </a:r>
            <a:r>
              <a:rPr lang="bg-BG" dirty="0" smtClean="0"/>
              <a:t>трябва да повторите блока команди</a:t>
            </a:r>
            <a:endParaRPr lang="en-US" dirty="0" smtClean="0"/>
          </a:p>
          <a:p>
            <a:r>
              <a:rPr lang="bg-BG" dirty="0" smtClean="0"/>
              <a:t>Избягвайте </a:t>
            </a:r>
            <a:r>
              <a:rPr lang="bg-BG" dirty="0" smtClean="0"/>
              <a:t>многократното влагане </a:t>
            </a:r>
            <a:r>
              <a:rPr lang="bg-BG" dirty="0" smtClean="0"/>
              <a:t>на цикли</a:t>
            </a:r>
            <a:endParaRPr lang="en-US" dirty="0" smtClean="0"/>
          </a:p>
          <a:p>
            <a:pPr lvl="1"/>
            <a:r>
              <a:rPr lang="bg-BG" dirty="0" smtClean="0"/>
              <a:t>Можете да изнесете тялото на цикъла в нов метод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цикли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7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bg-BG" sz="3200" dirty="0" smtClean="0"/>
              <a:t>Нека циклите са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прости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 eaLnBrk="1" hangingPunct="1">
              <a:defRPr/>
            </a:pPr>
            <a:r>
              <a:rPr lang="bg-BG" sz="2800" dirty="0" smtClean="0"/>
              <a:t>Това подпомага тези, които </a:t>
            </a:r>
            <a:r>
              <a:rPr lang="bg-BG" sz="2800" dirty="0" smtClean="0"/>
              <a:t>ще четат </a:t>
            </a:r>
            <a:r>
              <a:rPr lang="bg-BG" sz="2800" dirty="0" smtClean="0"/>
              <a:t>вашия код</a:t>
            </a:r>
            <a:endParaRPr lang="en-US" sz="2800" dirty="0" smtClean="0"/>
          </a:p>
          <a:p>
            <a:pPr eaLnBrk="1" hangingPunct="1">
              <a:defRPr/>
            </a:pPr>
            <a:r>
              <a:rPr lang="bg-BG" sz="3200" dirty="0" smtClean="0"/>
              <a:t>Отнасяйте се с вътрешността на цикъла като с </a:t>
            </a:r>
            <a:r>
              <a:rPr lang="bg-BG" sz="3200" dirty="0" smtClean="0"/>
              <a:t>процедура</a:t>
            </a:r>
            <a:endParaRPr lang="en-US" sz="3200" dirty="0" smtClean="0"/>
          </a:p>
          <a:p>
            <a:pPr lvl="1" eaLnBrk="1" hangingPunct="1">
              <a:defRPr/>
            </a:pPr>
            <a:r>
              <a:rPr lang="bg-BG" sz="2800" dirty="0" smtClean="0"/>
              <a:t>Не карайте четящия да гледа в цикъла, за да разбере управлението му</a:t>
            </a:r>
            <a:endParaRPr lang="en-US" sz="2800" dirty="0" smtClean="0"/>
          </a:p>
          <a:p>
            <a:pPr eaLnBrk="1" hangingPunct="1">
              <a:defRPr/>
            </a:pPr>
            <a:r>
              <a:rPr lang="bg-BG" sz="3200" dirty="0" smtClean="0"/>
              <a:t>Отнасяйте се към </a:t>
            </a:r>
            <a:r>
              <a:rPr lang="bg-BG" sz="3200" dirty="0"/>
              <a:t>ц</a:t>
            </a:r>
            <a:r>
              <a:rPr lang="bg-BG" sz="3200" dirty="0" smtClean="0"/>
              <a:t>икъла като към „черна кутия“</a:t>
            </a:r>
            <a:r>
              <a:rPr lang="en-US" sz="3200" dirty="0" smtClean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Цикли</a:t>
            </a:r>
            <a:r>
              <a:rPr lang="en-US" dirty="0" smtClean="0"/>
              <a:t>: </a:t>
            </a:r>
            <a:r>
              <a:rPr lang="bg-BG" dirty="0" smtClean="0"/>
              <a:t>Най-добри практики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3937" y="4495800"/>
            <a:ext cx="10462075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(!inputFile.EndOfFile() &amp;&amp; !hasErrors)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952" y="5229100"/>
            <a:ext cx="9040045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(black box code)</a:t>
            </a:r>
          </a:p>
        </p:txBody>
      </p:sp>
    </p:spTree>
    <p:extLst>
      <p:ext uri="{BB962C8B-B14F-4D97-AF65-F5344CB8AC3E}">
        <p14:creationId xmlns:p14="http://schemas.microsoft.com/office/powerpoint/2010/main" val="326347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bg-BG" sz="3000" dirty="0" smtClean="0"/>
              <a:t>Актуализацията е добре да е в началото или края на блока команди</a:t>
            </a:r>
            <a:endParaRPr lang="en-US" sz="3000" dirty="0" smtClean="0"/>
          </a:p>
          <a:p>
            <a:pPr eaLnBrk="1" hangingPunct="1">
              <a:defRPr/>
            </a:pPr>
            <a:endParaRPr lang="en-US" sz="3000" dirty="0" smtClean="0"/>
          </a:p>
          <a:p>
            <a:pPr eaLnBrk="1" hangingPunct="1">
              <a:defRPr/>
            </a:pPr>
            <a:endParaRPr lang="en-US" sz="3000" dirty="0" smtClean="0"/>
          </a:p>
          <a:p>
            <a:pPr eaLnBrk="1" hangingPunct="1">
              <a:buNone/>
              <a:defRPr/>
            </a:pPr>
            <a:endParaRPr lang="en-US" sz="3000" dirty="0" smtClean="0"/>
          </a:p>
          <a:p>
            <a:pPr eaLnBrk="1" hangingPunct="1">
              <a:spcBef>
                <a:spcPts val="2400"/>
              </a:spcBef>
              <a:defRPr/>
            </a:pPr>
            <a:r>
              <a:rPr lang="bg-BG" sz="3000" dirty="0" smtClean="0"/>
              <a:t>Ползвайте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смислени имена </a:t>
            </a:r>
            <a:r>
              <a:rPr lang="bg-BG" sz="3000" dirty="0" smtClean="0"/>
              <a:t>за </a:t>
            </a:r>
            <a:r>
              <a:rPr lang="bg-BG" sz="3000" dirty="0" smtClean="0"/>
              <a:t>променливите, </a:t>
            </a:r>
            <a:r>
              <a:rPr lang="bg-BG" sz="3000" dirty="0" smtClean="0"/>
              <a:t>за да направите цикъла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лесен за разчитане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Цикли</a:t>
            </a:r>
            <a:r>
              <a:rPr lang="en-US" dirty="0"/>
              <a:t>: </a:t>
            </a:r>
            <a:r>
              <a:rPr lang="bg-BG" dirty="0"/>
              <a:t>Най-добри </a:t>
            </a:r>
            <a:r>
              <a:rPr lang="bg-BG" dirty="0" smtClean="0"/>
              <a:t>практики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83398" y="1921396"/>
            <a:ext cx="6399133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index += 2;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7868" y="1921396"/>
            <a:ext cx="4570809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index += 2;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7868" y="5015262"/>
            <a:ext cx="4570809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 = 2000; i &lt; 2011; i++)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for(j = 1; j &lt;= 12; j++)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83398" y="5019530"/>
            <a:ext cx="6399133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(year = 2000; year &lt; 2011; year++)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(month = 1; month &lt;= 12; month++)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8938" y="1974734"/>
            <a:ext cx="617693" cy="617693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30201" y="1978928"/>
            <a:ext cx="626811" cy="62681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6094" y="5104393"/>
            <a:ext cx="617693" cy="617693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28028" y="5095275"/>
            <a:ext cx="626811" cy="62681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20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1035</Words>
  <Application>Microsoft Office PowerPoint</Application>
  <PresentationFormat>Custom</PresentationFormat>
  <Paragraphs>264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Използване на цикли и други команди</vt:lpstr>
      <vt:lpstr>Съдържание</vt:lpstr>
      <vt:lpstr>Праволинеен код</vt:lpstr>
      <vt:lpstr>Праволинеен код (2)</vt:lpstr>
      <vt:lpstr>Праволинеен код – примери</vt:lpstr>
      <vt:lpstr>Праволинеен код – примери (2)</vt:lpstr>
      <vt:lpstr>Използване на цикли</vt:lpstr>
      <vt:lpstr>Цикли: Най-добри практики</vt:lpstr>
      <vt:lpstr>Цикли: Най-добри практики (2)</vt:lpstr>
      <vt:lpstr>Цикли: Най-добри практики (3)</vt:lpstr>
      <vt:lpstr>Цикли: Съвети за цикъл for</vt:lpstr>
      <vt:lpstr>Цикли: Съвети за цикъл for (2)</vt:lpstr>
      <vt:lpstr>Цикли: break и continue</vt:lpstr>
      <vt:lpstr>Колко дълъг трябва да е един цикъл?</vt:lpstr>
      <vt:lpstr>Изразът return</vt:lpstr>
      <vt:lpstr>GOTO</vt:lpstr>
      <vt:lpstr>Обобщение</vt:lpstr>
      <vt:lpstr>Използване на цикли и други команди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2019-01-20T21:39:52Z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