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607" r:id="rId3"/>
    <p:sldId id="608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605" r:id="rId20"/>
    <p:sldId id="606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93" r:id="rId45"/>
    <p:sldId id="597" r:id="rId46"/>
    <p:sldId id="598" r:id="rId47"/>
    <p:sldId id="609" r:id="rId48"/>
    <p:sldId id="610" r:id="rId49"/>
    <p:sldId id="611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48" d="100"/>
          <a:sy n="48" d="100"/>
        </p:scale>
        <p:origin x="1065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7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99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7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5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  <p:sldLayoutId id="2147483681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://www.dofactory.com/net/strategy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95924"/>
            <a:ext cx="6648057" cy="2453431"/>
            <a:chOff x="745783" y="3695924"/>
            <a:chExt cx="6648057" cy="24534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48025" y="3695924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32608" y="3867793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3588003" y="770480"/>
            <a:ext cx="7772400" cy="1171552"/>
          </a:xfrm>
        </p:spPr>
        <p:txBody>
          <a:bodyPr>
            <a:normAutofit/>
          </a:bodyPr>
          <a:lstStyle/>
          <a:p>
            <a:r>
              <a:rPr lang="bg-BG" sz="4800" dirty="0" smtClean="0"/>
              <a:t>Качествени методи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2208212" y="1787845"/>
            <a:ext cx="9334099" cy="1388808"/>
          </a:xfrm>
        </p:spPr>
        <p:txBody>
          <a:bodyPr>
            <a:noAutofit/>
          </a:bodyPr>
          <a:lstStyle/>
          <a:p>
            <a:r>
              <a:rPr lang="bg-BG" sz="3600" dirty="0" smtClean="0"/>
              <a:t>Дизайн и </a:t>
            </a:r>
            <a:r>
              <a:rPr lang="bg-BG" sz="3600" dirty="0" smtClean="0"/>
              <a:t>реализация </a:t>
            </a:r>
            <a:r>
              <a:rPr lang="bg-BG" sz="3600" dirty="0" smtClean="0"/>
              <a:t>на </a:t>
            </a:r>
            <a:r>
              <a:rPr lang="bg-BG" sz="3600" dirty="0" smtClean="0"/>
              <a:t>качествени </a:t>
            </a:r>
            <a:r>
              <a:rPr lang="bg-BG" sz="3600" dirty="0" smtClean="0"/>
              <a:t>методи</a:t>
            </a:r>
            <a:r>
              <a:rPr lang="en-US" sz="3600" dirty="0" smtClean="0"/>
              <a:t>. </a:t>
            </a:r>
            <a:r>
              <a:rPr lang="bg-BG" sz="3600" dirty="0" smtClean="0"/>
              <a:t>Специализация и зависимост</a:t>
            </a:r>
            <a:endParaRPr lang="en-US" sz="3600" dirty="0"/>
          </a:p>
        </p:txBody>
      </p:sp>
      <p:pic>
        <p:nvPicPr>
          <p:cNvPr id="16" name="Picture 2" descr="http://www.ci.wellington.fl.us/html/Departments/Engineering/images/engineering_abstrac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85033" y="4055135"/>
            <a:ext cx="3881278" cy="2009011"/>
          </a:xfrm>
          <a:prstGeom prst="roundRect">
            <a:avLst>
              <a:gd name="adj" fmla="val 760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76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Метод, правещ нещо различно от това, което твърди името му, е грешен поради поне една от тези три причини: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>
                <a:sym typeface="Wingdings" pitchFamily="2" charset="2"/>
              </a:rPr>
              <a:t>Методът понякога връща некоректен резултат</a:t>
            </a:r>
            <a:r>
              <a:rPr lang="en-US" sz="2800" dirty="0" smtClean="0">
                <a:sym typeface="Wingdings" pitchFamily="2" charset="2"/>
              </a:rPr>
              <a:t> 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грешка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>
                <a:sym typeface="Wingdings" pitchFamily="2" charset="2"/>
              </a:rPr>
              <a:t>Методът връща неверен резултат при некоректен вход</a:t>
            </a:r>
            <a:r>
              <a:rPr lang="en-US" sz="2800" dirty="0" smtClean="0">
                <a:sym typeface="Wingdings" pitchFamily="2" charset="2"/>
              </a:rPr>
              <a:t> 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некачествен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2">
              <a:lnSpc>
                <a:spcPct val="100000"/>
              </a:lnSpc>
            </a:pPr>
            <a:r>
              <a:rPr lang="bg-BG" sz="2600" dirty="0" smtClean="0">
                <a:sym typeface="Wingdings" pitchFamily="2" charset="2"/>
              </a:rPr>
              <a:t>Може да е донякъде приемливо само за </a:t>
            </a:r>
            <a:r>
              <a:rPr lang="en-US" sz="2600" dirty="0" smtClean="0">
                <a:sym typeface="Wingdings" pitchFamily="2" charset="2"/>
              </a:rPr>
              <a:t>private </a:t>
            </a:r>
            <a:r>
              <a:rPr lang="bg-BG" sz="2600" dirty="0" smtClean="0">
                <a:sym typeface="Wingdings" pitchFamily="2" charset="2"/>
              </a:rPr>
              <a:t>методи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Методът прави твърде много неща</a:t>
            </a:r>
            <a:r>
              <a:rPr lang="en-US" sz="2800" dirty="0" smtClean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лоша специализация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Методът има странични ефекти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спагети код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>
                <a:sym typeface="Wingdings" pitchFamily="2" charset="2"/>
              </a:rPr>
              <a:t>Методът връща странна стойност при грешка</a:t>
            </a:r>
            <a:r>
              <a:rPr lang="en-US" sz="2800" dirty="0" smtClean="0">
                <a:sym typeface="Wingdings" pitchFamily="2" charset="2"/>
              </a:rPr>
              <a:t> 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може да е индикация за грешки в кода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Симптоми на сгрешени 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Сгрешени методи -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8695" y="1066800"/>
            <a:ext cx="11098317" cy="2676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elements.Length; i++)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elements[i];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elements[i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0; // Hidden side effect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>
              <a:lnSpc>
                <a:spcPct val="70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8695" y="3859976"/>
            <a:ext cx="11098317" cy="2676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&lt;= 0 || b &lt;= 0 || c &lt;= 0)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// Incorrect result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Math.Sqrt(s * (s - a) * (s - b) * (s - c));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2954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40386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Методите трябва да имат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силна специализация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</a:t>
            </a:r>
            <a:r>
              <a:rPr lang="bg-BG" dirty="0" smtClean="0"/>
              <a:t>вършат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една работа </a:t>
            </a:r>
            <a:r>
              <a:rPr lang="bg-BG" dirty="0" smtClean="0"/>
              <a:t>и </a:t>
            </a:r>
            <a:r>
              <a:rPr lang="bg-BG" dirty="0" smtClean="0"/>
              <a:t>да я </a:t>
            </a:r>
            <a:r>
              <a:rPr lang="bg-BG" dirty="0" smtClean="0"/>
              <a:t>вършат </a:t>
            </a:r>
            <a:r>
              <a:rPr lang="bg-BG" dirty="0" smtClean="0"/>
              <a:t>добре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Трябва да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ясно намерение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Методите, които се опитват да правят едновременно няколко неща е трудно да бъдат наименувани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Силната специализация се използва в инженерството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В </a:t>
            </a:r>
            <a:r>
              <a:rPr lang="en-US" dirty="0" smtClean="0"/>
              <a:t>PC </a:t>
            </a:r>
            <a:r>
              <a:rPr lang="bg-BG" dirty="0" smtClean="0"/>
              <a:t>хардуера всеки компонент решава една задача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</a:t>
            </a:r>
            <a:r>
              <a:rPr lang="en-US" dirty="0" smtClean="0"/>
              <a:t> </a:t>
            </a:r>
            <a:r>
              <a:rPr lang="bg-BG" dirty="0" smtClean="0"/>
              <a:t>харддискът извършва едно нещо</a:t>
            </a:r>
            <a:r>
              <a:rPr lang="en-US" dirty="0" smtClean="0"/>
              <a:t> – </a:t>
            </a:r>
            <a:r>
              <a:rPr lang="bg-BG" dirty="0" smtClean="0"/>
              <a:t>съхранение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020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Силна специализация (</a:t>
            </a:r>
            <a:r>
              <a:rPr lang="en-US" dirty="0" smtClean="0"/>
              <a:t>Strong Cohesion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Функционална специализация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независима функция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Методът извършва някакво добре дефинирано изчисление и връща един резултат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Целият вход се подава чрез параметри и целият изход се връща като резултат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Няма външни зависимости или странични ефекти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Приемливи типове специализация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4793031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0456" y="6046113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tring.Substring(str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20456" y="5436513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har.IsLetterOrDigit(ch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369" y="4655914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369" y="5284110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369" y="5867400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6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Последователна специализация </a:t>
            </a:r>
            <a:r>
              <a:rPr lang="en-US" dirty="0" smtClean="0"/>
              <a:t>(</a:t>
            </a:r>
            <a:r>
              <a:rPr lang="bg-BG" dirty="0" smtClean="0"/>
              <a:t>алгоритъм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Методът изпълнява </a:t>
            </a:r>
            <a:r>
              <a:rPr lang="bg-BG" sz="2800" dirty="0" smtClean="0"/>
              <a:t>точно определена </a:t>
            </a:r>
            <a:r>
              <a:rPr lang="bg-BG" sz="2800" dirty="0" smtClean="0"/>
              <a:t>поредица от операции, за да извърши една задача и да получи определен резултат</a:t>
            </a:r>
            <a:endParaRPr lang="en-US" sz="2800" dirty="0" smtClean="0"/>
          </a:p>
          <a:p>
            <a:pPr lvl="2">
              <a:lnSpc>
                <a:spcPct val="100000"/>
              </a:lnSpc>
            </a:pPr>
            <a:r>
              <a:rPr lang="bg-BG" sz="2600" dirty="0" smtClean="0"/>
              <a:t>Капсулира алгоритъм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Пример</a:t>
            </a:r>
            <a:r>
              <a:rPr lang="en-US" sz="2800" dirty="0" smtClean="0"/>
              <a:t>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Свързване със сървъра на пощата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Изпращане на </a:t>
            </a:r>
            <a:r>
              <a:rPr lang="bg-BG" sz="2600" dirty="0" err="1" smtClean="0"/>
              <a:t>хедъра</a:t>
            </a:r>
            <a:r>
              <a:rPr lang="bg-BG" sz="2600" dirty="0" smtClean="0"/>
              <a:t> на съобщението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Изпращане на тялото на съобщението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Прекъсване на връзката със сървъра на пощата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Приемливи типове </a:t>
            </a:r>
            <a:r>
              <a:rPr lang="bg-BG" dirty="0" smtClean="0"/>
              <a:t>специализация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3975736"/>
            <a:ext cx="98031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3810000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6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Комуникационна специализация </a:t>
            </a:r>
            <a:r>
              <a:rPr lang="en-US" dirty="0" smtClean="0"/>
              <a:t>(</a:t>
            </a:r>
            <a:r>
              <a:rPr lang="bg-BG" dirty="0" smtClean="0"/>
              <a:t>общи данни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Набор от </a:t>
            </a:r>
            <a:r>
              <a:rPr lang="bg-BG" sz="2800" dirty="0" smtClean="0"/>
              <a:t>операции, </a:t>
            </a:r>
            <a:r>
              <a:rPr lang="bg-BG" sz="2800" dirty="0" smtClean="0"/>
              <a:t>използвани за </a:t>
            </a:r>
            <a:r>
              <a:rPr lang="bg-BG" sz="2800" dirty="0" smtClean="0"/>
              <a:t>пре</a:t>
            </a:r>
            <a:r>
              <a:rPr lang="bg-BG" sz="2800" dirty="0" smtClean="0"/>
              <a:t>работката </a:t>
            </a:r>
            <a:r>
              <a:rPr lang="bg-BG" sz="2800" dirty="0" smtClean="0"/>
              <a:t>на определени данни и произвеждане на някакъв резултат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Пример</a:t>
            </a:r>
            <a:r>
              <a:rPr lang="en-US" sz="2800" dirty="0" smtClean="0"/>
              <a:t>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Извличане на входни данни от базата данни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Извършване на вътрешни пресмятания с извлечените данни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Изграждане на доклад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Форматиране на доклада като работен лист в </a:t>
            </a:r>
            <a:r>
              <a:rPr lang="en-US" sz="2600" dirty="0" smtClean="0"/>
              <a:t>Excel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Показване на работния лист на екрана</a:t>
            </a:r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Приемливи типове </a:t>
            </a:r>
            <a:r>
              <a:rPr lang="bg-BG" dirty="0" smtClean="0"/>
              <a:t>специализация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245" y="3406556"/>
            <a:ext cx="98031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3225611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0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Времева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специализация </a:t>
            </a:r>
            <a:r>
              <a:rPr lang="en-US" dirty="0" smtClean="0"/>
              <a:t>(</a:t>
            </a:r>
            <a:r>
              <a:rPr lang="bg-BG" dirty="0" smtClean="0"/>
              <a:t>действия, свързани във времето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Операции, които не са свързани, но трябва да се случат в някакъв определен момент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Примери</a:t>
            </a:r>
            <a:r>
              <a:rPr lang="en-US" sz="2800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Зареждане на потребителските настройки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Проверка за подобрения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Зареждане на всички фактури от базата данни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</a:pPr>
            <a:r>
              <a:rPr lang="bg-BG" sz="2600" dirty="0" smtClean="0"/>
              <a:t>Поредица от действия, изпълняващи се в дадения случай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Приемливи типове </a:t>
            </a:r>
            <a:r>
              <a:rPr lang="bg-BG" sz="3600" dirty="0" smtClean="0"/>
              <a:t>специализация </a:t>
            </a:r>
            <a:r>
              <a:rPr lang="en-US" sz="3800" dirty="0" smtClean="0"/>
              <a:t>(4)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3458384"/>
            <a:ext cx="98031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5685997"/>
            <a:ext cx="98031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3254830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5505052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bg-BG" sz="4400" dirty="0" smtClean="0">
                <a:solidFill>
                  <a:srgbClr val="FB816D"/>
                </a:solidFill>
              </a:rPr>
              <a:t>Логическа специализация</a:t>
            </a:r>
            <a:endParaRPr lang="en-US" sz="4400" dirty="0" smtClean="0">
              <a:solidFill>
                <a:srgbClr val="FB816D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sz="3900" dirty="0" smtClean="0"/>
              <a:t>Извършва различни операции в зависимост от входния параметър</a:t>
            </a:r>
            <a:endParaRPr lang="en-US" sz="3900" dirty="0" smtClean="0"/>
          </a:p>
          <a:p>
            <a:pPr lvl="1">
              <a:lnSpc>
                <a:spcPct val="120000"/>
              </a:lnSpc>
            </a:pPr>
            <a:r>
              <a:rPr lang="bg-BG" sz="3900" dirty="0" smtClean="0"/>
              <a:t>Лош пример</a:t>
            </a:r>
            <a:r>
              <a:rPr lang="en-US" sz="3900" dirty="0" smtClean="0"/>
              <a:t>:</a:t>
            </a:r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bg-BG" sz="3900" dirty="0" smtClean="0"/>
              <a:t>Допустима при манипулатори на събития</a:t>
            </a:r>
            <a:endParaRPr lang="en-US" sz="3900" dirty="0" smtClean="0"/>
          </a:p>
          <a:p>
            <a:pPr lvl="2">
              <a:lnSpc>
                <a:spcPct val="120000"/>
              </a:lnSpc>
            </a:pPr>
            <a:r>
              <a:rPr lang="bg-BG" sz="3600" dirty="0" smtClean="0"/>
              <a:t>Напр. събитието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KeyDown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 smtClean="0"/>
              <a:t>в </a:t>
            </a:r>
            <a:r>
              <a:rPr lang="en-US" sz="3600" dirty="0" smtClean="0"/>
              <a:t>Windows Forms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Неприемлива специализация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048000"/>
            <a:ext cx="9879357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(operationCode == 1) … // Read person name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(operationCode == 2) … // Read address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(operationCode == 3) … // Read date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3222168"/>
            <a:ext cx="705369" cy="70536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866398"/>
            <a:ext cx="11804822" cy="5763002"/>
          </a:xfrm>
        </p:spPr>
        <p:txBody>
          <a:bodyPr>
            <a:normAutofit lnSpcReduction="10000"/>
          </a:bodyPr>
          <a:lstStyle/>
          <a:p>
            <a:r>
              <a:rPr lang="bg-BG" sz="3600" dirty="0" smtClean="0"/>
              <a:t>Капсулира алгоритъм в някакъв клас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bg-BG" sz="3600" dirty="0" smtClean="0"/>
              <a:t>Така всеки алгоритъм е заменим от други</a:t>
            </a:r>
            <a:endParaRPr lang="en-US" sz="3600" dirty="0"/>
          </a:p>
          <a:p>
            <a:pPr lvl="2">
              <a:lnSpc>
                <a:spcPct val="100000"/>
              </a:lnSpc>
            </a:pPr>
            <a:r>
              <a:rPr lang="bg-BG" sz="3200" dirty="0" smtClean="0"/>
              <a:t>Всички алгоритми могат да работят прозрачно с еднакви данни</a:t>
            </a:r>
            <a:endParaRPr lang="en-US" sz="3200" dirty="0"/>
          </a:p>
          <a:p>
            <a:pPr lvl="2">
              <a:lnSpc>
                <a:spcPct val="100000"/>
              </a:lnSpc>
            </a:pPr>
            <a:r>
              <a:rPr lang="bg-BG" sz="3200" dirty="0" smtClean="0"/>
              <a:t>Клиентът може да работи прозрачно с всеки алгоритъм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lvl="2">
              <a:lnSpc>
                <a:spcPct val="100000"/>
              </a:lnSpc>
            </a:pPr>
            <a:endParaRPr lang="en-US" sz="3200" dirty="0"/>
          </a:p>
          <a:p>
            <a:pPr lvl="2"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600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www.dofactory.com/net/strategy-design-pattern</a:t>
            </a:r>
            <a:r>
              <a:rPr lang="en-US" sz="36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</a:t>
            </a:r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886200"/>
            <a:ext cx="4597650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3824816"/>
            <a:ext cx="5844095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901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noProof="1" dirty="0" smtClean="0"/>
              <a:pPr>
                <a:defRPr/>
              </a:pPr>
              <a:t>19</a:t>
            </a:fld>
            <a:endParaRPr lang="en-US" b="1" noProof="1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effectLst>
                  <a:reflection blurRad="12700" stA="20000" endPos="50000" dist="12700" dir="5400000" sy="-100000" algn="bl" rotWithShape="0"/>
                </a:effectLst>
              </a:rPr>
              <a:t>Шаблон </a:t>
            </a:r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</a:t>
            </a:r>
            <a:r>
              <a:rPr lang="bg-BG" dirty="0" smtClean="0">
                <a:effectLst>
                  <a:reflection blurRad="12700" stA="20000" endPos="50000" dist="12700" dir="5400000" sy="-100000" algn="bl" rotWithShape="0"/>
                </a:effectLst>
              </a:rPr>
              <a:t> </a:t>
            </a:r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– </a:t>
            </a:r>
            <a:r>
              <a:rPr lang="bg-BG" dirty="0" smtClean="0">
                <a:effectLst>
                  <a:reflection blurRad="12700" stA="20000" endPos="50000" dist="12700" dir="5400000" sy="-100000" algn="bl" rotWithShape="0"/>
                </a:effectLst>
              </a:rPr>
              <a:t>пример</a:t>
            </a:r>
            <a:endParaRPr lang="bg-BG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507868" y="2286000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QuickSort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07868" y="4511040"/>
            <a:ext cx="1118155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SortedList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private IList&lt;object&gt;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void Sort(SortStrategy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// sortStrategy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sortStrategy.Sort(list);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07868" y="3398520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MergeSort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507868" y="1143000"/>
            <a:ext cx="11181554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abstract void Sort(IList&lt;object&gt;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7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9398" y="208338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Защо въобще се нуждаем от методи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smtClean="0"/>
              <a:t>Специализация и зависимост на ниво метод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Силна специализация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Слаба зависимост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smtClean="0"/>
              <a:t>Параметри на метода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err="1" smtClean="0"/>
              <a:t>Псевдокод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rgbClr val="FB816D"/>
                </a:solidFill>
              </a:rPr>
              <a:t>Случайна специализация </a:t>
            </a:r>
            <a:r>
              <a:rPr lang="en-US" dirty="0" smtClean="0"/>
              <a:t>(spaghetti)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Несвързани </a:t>
            </a:r>
            <a:r>
              <a:rPr lang="en-US" sz="2800" dirty="0" smtClean="0"/>
              <a:t>(</a:t>
            </a:r>
            <a:r>
              <a:rPr lang="bg-BG" sz="2800" dirty="0" smtClean="0"/>
              <a:t>случайни</a:t>
            </a:r>
            <a:r>
              <a:rPr lang="en-US" sz="2800" dirty="0" smtClean="0"/>
              <a:t>) </a:t>
            </a:r>
            <a:r>
              <a:rPr lang="bg-BG" sz="2800" dirty="0" smtClean="0"/>
              <a:t>операции, групирани в метод по неясна причина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Лош пример</a:t>
            </a:r>
            <a:r>
              <a:rPr lang="en-US" sz="2800" dirty="0" smtClean="0"/>
              <a:t>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bg-BG" sz="2600" dirty="0" smtClean="0"/>
              <a:t>Подготвяне на доклад за годишните приходи на даден купувач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Подреждане на масив цели числа във възходящ ред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Пресмятане на квадратния корен на дадено число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Конвертиране на даден </a:t>
            </a:r>
            <a:r>
              <a:rPr lang="en-US" sz="2600" dirty="0" smtClean="0"/>
              <a:t>MP3 </a:t>
            </a:r>
            <a:r>
              <a:rPr lang="bg-BG" sz="2600" dirty="0" smtClean="0"/>
              <a:t>файл в </a:t>
            </a:r>
            <a:r>
              <a:rPr lang="en-US" sz="2600" dirty="0" smtClean="0"/>
              <a:t>WMA </a:t>
            </a:r>
            <a:r>
              <a:rPr lang="bg-BG" sz="2600" dirty="0" smtClean="0"/>
              <a:t>формат</a:t>
            </a: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bg-BG" sz="2600" dirty="0" smtClean="0"/>
              <a:t>Изпращане на имейл на даден купувач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Неприемлива специализация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1" y="3181148"/>
            <a:ext cx="1059629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sqrtValue, mp3FileName,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2671" y="2997462"/>
            <a:ext cx="767481" cy="76748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9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Какво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слаба зависимост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Минимална зависимост </a:t>
            </a:r>
            <a:r>
              <a:rPr lang="bg-BG" dirty="0" smtClean="0"/>
              <a:t>на метода </a:t>
            </a:r>
            <a:r>
              <a:rPr lang="bg-BG" dirty="0" smtClean="0"/>
              <a:t>от други </a:t>
            </a:r>
            <a:r>
              <a:rPr lang="bg-BG" dirty="0" smtClean="0"/>
              <a:t>части на програмния код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Минимална зависимост на членовете на класа или на външни класове и техните членове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Без странични ефекти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Ако зависимостта е </a:t>
            </a:r>
            <a:r>
              <a:rPr lang="bg-BG" dirty="0" smtClean="0"/>
              <a:t>слаба, </a:t>
            </a:r>
            <a:r>
              <a:rPr lang="bg-BG" dirty="0" smtClean="0"/>
              <a:t>можем лесно да използваме метод или група от методи отново за нов проект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Силна зависимост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спагети код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Слаба </a:t>
            </a:r>
            <a:r>
              <a:rPr lang="bg-BG" dirty="0" smtClean="0"/>
              <a:t>зависимост (</a:t>
            </a:r>
            <a:r>
              <a:rPr lang="en-US" dirty="0" smtClean="0"/>
              <a:t>Loose Coupling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9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Слаба </a:t>
            </a:r>
            <a:r>
              <a:rPr lang="bg-BG" dirty="0" smtClean="0"/>
              <a:t>зависимост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Идеалната зависимост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Методът зависи само от параметрите си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Няма друг вход или изход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В реалния свят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Сложният софтуер не може да избегне зависимостта, но може да я направи възможно най-слаба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bg-BG" dirty="0" smtClean="0"/>
              <a:t>сложен криптиращ алгоритъм, извършващ инициализация, криптиране, финализиране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Нарочно увеличена зависимост за по-голяма гъвкавост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(.NET cryptography API):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Зависимост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304395"/>
            <a:ext cx="105636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Rijndael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cryptoAlg = new RijndaelManaged();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cryptoAlg.Key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secretKey;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cryptoAlg.GenerateIV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destStream = new MemoryStream();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CryptoStream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csEncryptor = new CryptoStream(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destStream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cryptoAlg.CreateEncryptor(),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CryptoStreamMode.Write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csEncryptor.Write(inputData, 0, inputData.Length);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csEncryptor.FlushFinalBlock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encryptedData = destStream.ToArray();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encryptedData;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43839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За да намалим зависимостта може да правим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помощни класове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Скрийте сложната логика и представете прост, прям интерфейс </a:t>
            </a:r>
            <a:r>
              <a:rPr lang="en-US" dirty="0" smtClean="0"/>
              <a:t>(</a:t>
            </a:r>
            <a:r>
              <a:rPr lang="bg-BG" dirty="0" err="1" smtClean="0"/>
              <a:t>т.е</a:t>
            </a:r>
            <a:r>
              <a:rPr lang="en-US" dirty="0" smtClean="0"/>
              <a:t>.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фасада</a:t>
            </a:r>
            <a:r>
              <a:rPr lang="en-US" dirty="0" smtClean="0"/>
              <a:t>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Слаба </a:t>
            </a:r>
            <a:r>
              <a:rPr lang="bg-BG" dirty="0"/>
              <a:t>зависимост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6801" y="3048000"/>
            <a:ext cx="10355223" cy="3275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inputStream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MemoryStream(inputData);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EncryptionUtils.EncryptAES(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inputStream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outputStream, secretKey);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encryptedData;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4713" y="32259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8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Предаване на параметри през полета на класове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Типичен пример за силна зависимост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Не правете това без добра причина</a:t>
            </a:r>
            <a:r>
              <a:rPr lang="en-US" dirty="0" smtClean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Силна </a:t>
            </a:r>
            <a:r>
              <a:rPr lang="bg-BG" dirty="0"/>
              <a:t>зависимост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3039931"/>
            <a:ext cx="10563648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a, b;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Sum()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 + b;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Sumator 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9212" y="3167742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Да кажем, че имаме голяма част софтуер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Трябва да обновим подсистемите, а те не са точно независими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err="1" smtClean="0"/>
              <a:t>Т.е</a:t>
            </a:r>
            <a:r>
              <a:rPr lang="en-US" dirty="0" smtClean="0"/>
              <a:t>. </a:t>
            </a:r>
            <a:r>
              <a:rPr lang="bg-BG" dirty="0" smtClean="0"/>
              <a:t>промяна във филтрирането ще засегне сортирането и т.н.</a:t>
            </a:r>
            <a:r>
              <a:rPr lang="en-US" dirty="0" smtClean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Силна зависимост</a:t>
            </a:r>
            <a:r>
              <a:rPr lang="en-US" dirty="0"/>
              <a:t> </a:t>
            </a:r>
            <a:r>
              <a:rPr lang="bg-BG" dirty="0" smtClean="0"/>
              <a:t>в реално ползван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703479"/>
            <a:ext cx="10360501" cy="2678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8634" y="3886200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4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Нека имаме приложение, състоящо се от два слоя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dirty="0" smtClean="0"/>
              <a:t>Не обновявайте отгоре-надолу и отдолу-нагоре от един метод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bg-BG" dirty="0" err="1" smtClean="0"/>
              <a:t>Напр</a:t>
            </a:r>
            <a:r>
              <a:rPr lang="en-US" dirty="0" smtClean="0"/>
              <a:t>.</a:t>
            </a:r>
            <a:r>
              <a:rPr lang="bg-BG" dirty="0" smtClean="0"/>
              <a:t> методът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 smtClean="0"/>
              <a:t>в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r>
              <a:rPr lang="en-US" dirty="0" smtClean="0"/>
              <a:t> </a:t>
            </a:r>
            <a:r>
              <a:rPr lang="bg-BG" dirty="0" smtClean="0"/>
              <a:t>ще промени и слоя за представянето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По-добре използвайте известие </a:t>
            </a:r>
            <a:r>
              <a:rPr lang="en-US" dirty="0" smtClean="0"/>
              <a:t>(</a:t>
            </a:r>
            <a:r>
              <a:rPr lang="bg-BG" dirty="0" smtClean="0"/>
              <a:t>шаблон </a:t>
            </a:r>
            <a:r>
              <a:rPr lang="en-US" dirty="0"/>
              <a:t>observer / </a:t>
            </a:r>
            <a:r>
              <a:rPr lang="bg-BG" dirty="0" smtClean="0"/>
              <a:t>събитие</a:t>
            </a:r>
            <a:r>
              <a:rPr lang="en-US" dirty="0" smtClean="0"/>
              <a:t>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8585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Проблеми със зависимостта в реално ползван код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6363" y="3408403"/>
            <a:ext cx="446923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Слой за данните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6363" y="1905001"/>
            <a:ext cx="446923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Слой за представянето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5636260" y="2590801"/>
            <a:ext cx="507868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687340" y="2197273"/>
            <a:ext cx="19050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8251521" y="2311573"/>
            <a:ext cx="19812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Намаляване на зависимостта с </a:t>
            </a:r>
            <a:r>
              <a:rPr lang="en-US" dirty="0" smtClean="0"/>
              <a:t>OOP </a:t>
            </a:r>
            <a:r>
              <a:rPr lang="bg-BG" dirty="0" smtClean="0"/>
              <a:t>техники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Абстракция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Дефинирайте </a:t>
            </a:r>
            <a:r>
              <a:rPr lang="en-US" dirty="0" smtClean="0"/>
              <a:t>public</a:t>
            </a:r>
            <a:r>
              <a:rPr lang="bg-BG" dirty="0" smtClean="0"/>
              <a:t> интерфейс и скрийте детайлите по </a:t>
            </a:r>
            <a:r>
              <a:rPr lang="bg-BG" dirty="0" smtClean="0"/>
              <a:t>реализацията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Капсулиране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Направете методите и полетата </a:t>
            </a:r>
            <a:r>
              <a:rPr lang="en-US" dirty="0" smtClean="0"/>
              <a:t>private </a:t>
            </a:r>
            <a:r>
              <a:rPr lang="bg-BG" dirty="0" smtClean="0">
                <a:sym typeface="Wingdings" pitchFamily="2" charset="2"/>
              </a:rPr>
              <a:t>освен </a:t>
            </a:r>
            <a:r>
              <a:rPr lang="bg-BG" dirty="0" smtClean="0">
                <a:sym typeface="Wingdings" pitchFamily="2" charset="2"/>
              </a:rPr>
              <a:t>ако със сигурност не </a:t>
            </a:r>
            <a:r>
              <a:rPr lang="bg-BG" dirty="0">
                <a:sym typeface="Wingdings" pitchFamily="2" charset="2"/>
              </a:rPr>
              <a:t>е</a:t>
            </a:r>
            <a:r>
              <a:rPr lang="bg-BG" dirty="0" smtClean="0">
                <a:sym typeface="Wingdings" pitchFamily="2" charset="2"/>
              </a:rPr>
              <a:t> необходимо да са други</a:t>
            </a:r>
            <a:endParaRPr lang="en-US" dirty="0" smtClean="0">
              <a:sym typeface="Wingdings" pitchFamily="2" charset="2"/>
            </a:endParaRPr>
          </a:p>
          <a:p>
            <a:pPr lvl="2">
              <a:lnSpc>
                <a:spcPct val="100000"/>
              </a:lnSpc>
            </a:pPr>
            <a:r>
              <a:rPr lang="bg-BG" dirty="0" smtClean="0">
                <a:sym typeface="Wingdings" pitchFamily="2" charset="2"/>
              </a:rPr>
              <a:t>Дефинирайте нови членове като </a:t>
            </a:r>
            <a:r>
              <a:rPr lang="en-US" dirty="0"/>
              <a:t>private </a:t>
            </a:r>
            <a:endParaRPr lang="en-US" dirty="0" smtClean="0">
              <a:sym typeface="Wingdings" pitchFamily="2" charset="2"/>
            </a:endParaRPr>
          </a:p>
          <a:p>
            <a:pPr lvl="2">
              <a:lnSpc>
                <a:spcPct val="100000"/>
              </a:lnSpc>
            </a:pPr>
            <a:r>
              <a:rPr lang="bg-BG" dirty="0" smtClean="0">
                <a:sym typeface="Wingdings" pitchFamily="2" charset="2"/>
              </a:rPr>
              <a:t>Увеличете видимостта им веднага щом ви </a:t>
            </a:r>
            <a:r>
              <a:rPr lang="bg-BG" dirty="0" smtClean="0">
                <a:sym typeface="Wingdings" pitchFamily="2" charset="2"/>
              </a:rPr>
              <a:t>по</a:t>
            </a:r>
            <a:r>
              <a:rPr lang="bg-BG" dirty="0" smtClean="0">
                <a:sym typeface="Wingdings" pitchFamily="2" charset="2"/>
              </a:rPr>
              <a:t>трябват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Слаба зависимост и </a:t>
            </a:r>
            <a:r>
              <a:rPr lang="en-US" dirty="0" smtClean="0"/>
              <a:t>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Метод, зависим от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параметрите си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2800" dirty="0" smtClean="0"/>
              <a:t>Това е най-добрия тип зависимост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000" dirty="0" smtClean="0"/>
              <a:t>Метод в клас, свързан с няколко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полета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класа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2800" dirty="0" smtClean="0"/>
              <a:t>Тази зависимост е обичайна, не се тревожете много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sz="3000" dirty="0" smtClean="0"/>
              <a:t>Метод в клас, зависим от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static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en-US" sz="3000" dirty="0" smtClean="0"/>
              <a:t>,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свойства </a:t>
            </a:r>
            <a:r>
              <a:rPr lang="bg-BG" sz="3000" dirty="0" smtClean="0"/>
              <a:t>или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константи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000" dirty="0" smtClean="0"/>
              <a:t>във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външен клас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Допустима зависимост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6801" y="2251219"/>
            <a:ext cx="10355223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Sum(int[] elements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3884369"/>
            <a:ext cx="10355223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440" y="5738336"/>
            <a:ext cx="10355223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*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radius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radius;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1981201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3766815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5552429"/>
            <a:ext cx="762000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9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Методите </a:t>
            </a:r>
            <a:r>
              <a:rPr lang="en-US" dirty="0" smtClean="0"/>
              <a:t>(</a:t>
            </a:r>
            <a:r>
              <a:rPr lang="bg-BG" dirty="0" smtClean="0"/>
              <a:t>функции, процедури</a:t>
            </a:r>
            <a:r>
              <a:rPr lang="en-US" dirty="0" smtClean="0"/>
              <a:t>) </a:t>
            </a:r>
            <a:r>
              <a:rPr lang="bg-BG" dirty="0" smtClean="0"/>
              <a:t>са важна част от разработката на софтуер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Намаляване на сложността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„Разделяй и владей“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Сложните задачи се разделят на сбор от по-прости задачи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Подобряване на четливостта на кода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Малки методи с подходящи имена правят кода </a:t>
            </a:r>
            <a:r>
              <a:rPr lang="bg-BG" dirty="0" err="1" smtClean="0"/>
              <a:t>самоописателен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Избягване на повторенията в кода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Програмен код с повторение е труден за поддръжка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се нуждаем от методи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sz="3100" dirty="0" smtClean="0"/>
              <a:t>Метод в клас, зависим от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</a:rPr>
              <a:t>полета </a:t>
            </a:r>
            <a:r>
              <a:rPr lang="bg-BG" sz="3100" dirty="0" smtClean="0"/>
              <a:t>във външен клас</a:t>
            </a:r>
            <a:endParaRPr lang="en-US" sz="3100" dirty="0" smtClean="0"/>
          </a:p>
          <a:p>
            <a:pPr lvl="1">
              <a:lnSpc>
                <a:spcPct val="110000"/>
              </a:lnSpc>
            </a:pPr>
            <a:r>
              <a:rPr lang="bg-BG" sz="2900" dirty="0" smtClean="0"/>
              <a:t>Ползвайте </a:t>
            </a:r>
            <a:r>
              <a:rPr lang="en-US" sz="2900" dirty="0" smtClean="0"/>
              <a:t>private </a:t>
            </a:r>
            <a:r>
              <a:rPr lang="bg-BG" sz="2900" dirty="0" smtClean="0"/>
              <a:t>полета </a:t>
            </a:r>
            <a:r>
              <a:rPr lang="bg-BG" sz="2900" dirty="0" smtClean="0"/>
              <a:t>и </a:t>
            </a:r>
            <a:r>
              <a:rPr lang="en-US" sz="2900" dirty="0" smtClean="0"/>
              <a:t>public </a:t>
            </a:r>
            <a:r>
              <a:rPr lang="bg-BG" sz="2900" dirty="0" smtClean="0"/>
              <a:t>свойства</a:t>
            </a:r>
            <a:endParaRPr lang="en-US" sz="2700" dirty="0" smtClean="0"/>
          </a:p>
          <a:p>
            <a:pPr>
              <a:lnSpc>
                <a:spcPct val="110000"/>
              </a:lnSpc>
            </a:pPr>
            <a:r>
              <a:rPr lang="bg-BG" sz="3100" dirty="0" smtClean="0"/>
              <a:t>Методи, взимащи като входни данни някакви полета, които биха могли да се подадат като параметри</a:t>
            </a:r>
            <a:endParaRPr lang="en-US" sz="3100" dirty="0" smtClean="0"/>
          </a:p>
          <a:p>
            <a:pPr lvl="1">
              <a:lnSpc>
                <a:spcPct val="110000"/>
              </a:lnSpc>
            </a:pPr>
            <a:r>
              <a:rPr lang="bg-BG" sz="2900" dirty="0" smtClean="0"/>
              <a:t>Проверете целта на метода</a:t>
            </a:r>
            <a:endParaRPr lang="en-US" sz="2900" dirty="0" smtClean="0"/>
          </a:p>
          <a:p>
            <a:pPr lvl="1">
              <a:lnSpc>
                <a:spcPct val="110000"/>
              </a:lnSpc>
            </a:pPr>
            <a:r>
              <a:rPr lang="bg-BG" sz="2900" dirty="0" smtClean="0"/>
              <a:t>Той ли е направен да преработва данни от вътрешен клас или помощният метод</a:t>
            </a:r>
            <a:r>
              <a:rPr lang="en-US" sz="2900" dirty="0" smtClean="0"/>
              <a:t>?</a:t>
            </a:r>
          </a:p>
          <a:p>
            <a:pPr>
              <a:lnSpc>
                <a:spcPct val="110000"/>
              </a:lnSpc>
            </a:pPr>
            <a:r>
              <a:rPr lang="bg-BG" sz="3100" dirty="0" smtClean="0"/>
              <a:t>Метод, дефиниран като </a:t>
            </a:r>
            <a:r>
              <a:rPr lang="en-US" sz="3100" dirty="0" smtClean="0"/>
              <a:t>public </a:t>
            </a:r>
            <a:r>
              <a:rPr lang="bg-BG" sz="3100" dirty="0" smtClean="0"/>
              <a:t>без да е част от интерфейса на </a:t>
            </a:r>
            <a:r>
              <a:rPr lang="en-US" sz="3100" dirty="0" smtClean="0"/>
              <a:t>public</a:t>
            </a:r>
            <a:r>
              <a:rPr lang="bg-BG" sz="3100" dirty="0" smtClean="0"/>
              <a:t> класа </a:t>
            </a:r>
            <a:r>
              <a:rPr lang="en-US" sz="3100" dirty="0" smtClean="0">
                <a:sym typeface="Wingdings" pitchFamily="2" charset="2"/>
              </a:rPr>
              <a:t> </a:t>
            </a:r>
            <a:r>
              <a:rPr lang="bg-BG" sz="3100" dirty="0" smtClean="0">
                <a:sym typeface="Wingdings" pitchFamily="2" charset="2"/>
              </a:rPr>
              <a:t>възможна зависимост</a:t>
            </a:r>
            <a:endParaRPr lang="en-US" sz="31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Недопустима зависимост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 smtClean="0"/>
              <a:t>Слагайте по-важните параметри по-напред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3000" dirty="0" smtClean="0"/>
              <a:t>Сложете основните входни параметри първи</a:t>
            </a:r>
            <a:endParaRPr lang="en-US" sz="3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3000" dirty="0" smtClean="0"/>
              <a:t>Сложете неважните евентуални параметри последни</a:t>
            </a:r>
            <a:endParaRPr lang="en-US" sz="3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sz="3000" dirty="0" smtClean="0"/>
              <a:t>Пример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bg-BG" sz="3000" dirty="0" smtClean="0"/>
              <a:t>Лош пример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методи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3458646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4854714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Date accountExpirationDate)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5779998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b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Role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3451693"/>
            <a:ext cx="739307" cy="739307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3808" y="4811486"/>
            <a:ext cx="823800" cy="823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8412" y="5729398"/>
            <a:ext cx="823800" cy="823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486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Не променяйте входните параметри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 smtClean="0"/>
              <a:t>Вместо това използвайте нови променливи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 smtClean="0"/>
              <a:t>Лош пример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bg-BG" dirty="0" smtClean="0"/>
              <a:t>Добър пример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</a:t>
            </a:r>
            <a:r>
              <a:rPr lang="bg-BG" dirty="0" smtClean="0"/>
              <a:t>методи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6813" y="2850763"/>
            <a:ext cx="10493972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username.ToLower();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46813" y="5009044"/>
            <a:ext cx="10493972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usernameLowercase = username.ToLower();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2766" y="2915767"/>
            <a:ext cx="787321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2766" y="5009044"/>
            <a:ext cx="726605" cy="731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 smtClean="0"/>
              <a:t>Бъдете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последователни </a:t>
            </a:r>
            <a:r>
              <a:rPr lang="bg-BG" dirty="0" smtClean="0"/>
              <a:t>в употребата на параметри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 smtClean="0"/>
              <a:t>Ползвайте същите имена и ред във всички методи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Лош пример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Изходните параметри слагайте последни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0964" y="3420070"/>
            <a:ext cx="10563648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EncryptFile(Stream input, Stream output, string key);</a:t>
            </a:r>
          </a:p>
          <a:p>
            <a:pPr>
              <a:spcBef>
                <a:spcPts val="1200"/>
              </a:spcBef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DecryptFile(string key, Stream output, Stream 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32575" y="5402759"/>
            <a:ext cx="1056364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FindCustomersAndIncomes(Region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region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out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customers, out decimal[] incomes)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549" y="5431622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1904" y="3533937"/>
            <a:ext cx="634039" cy="63403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Кога трябва да подадем като параметър обект, съдържащ няколко стойности, и кога стойностите поотделно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Понякога подаваме обект и използваме само едно негово поле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Това добра практика ли е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Вижте нивото на абстракция на метода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Със служители ли е направен да оперира или с проценти и месеци</a:t>
            </a:r>
            <a:r>
              <a:rPr lang="en-US" dirty="0" smtClean="0"/>
              <a:t>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bg-BG" dirty="0" smtClean="0"/>
              <a:t>първото е грешно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Подаване на цял обект като параметър или само на полетата му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7309" y="3900149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7309" y="4419600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</p:spTree>
    <p:extLst>
      <p:ext uri="{BB962C8B-B14F-4D97-AF65-F5344CB8AC3E}">
        <p14:creationId xmlns:p14="http://schemas.microsoft.com/office/powerpoint/2010/main" val="1797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Ограничете броя параметри до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 (+/-2)</a:t>
            </a:r>
          </a:p>
          <a:p>
            <a:pPr lvl="1"/>
            <a:r>
              <a:rPr lang="en-US" dirty="0" smtClean="0"/>
              <a:t>7 </a:t>
            </a:r>
            <a:r>
              <a:rPr lang="bg-BG" dirty="0" smtClean="0"/>
              <a:t>е </a:t>
            </a:r>
            <a:r>
              <a:rPr lang="en-US" dirty="0" smtClean="0"/>
              <a:t>„</a:t>
            </a:r>
            <a:r>
              <a:rPr lang="bg-BG" dirty="0" smtClean="0"/>
              <a:t>магическо</a:t>
            </a:r>
            <a:r>
              <a:rPr lang="en-US" dirty="0" smtClean="0"/>
              <a:t>" </a:t>
            </a:r>
            <a:r>
              <a:rPr lang="bg-BG" dirty="0" smtClean="0"/>
              <a:t>число в психологията</a:t>
            </a:r>
            <a:endParaRPr lang="en-US" dirty="0" smtClean="0"/>
          </a:p>
          <a:p>
            <a:pPr lvl="1"/>
            <a:r>
              <a:rPr lang="bg-BG" dirty="0" smtClean="0"/>
              <a:t>Човешкият мозък не може да обработи повече от </a:t>
            </a:r>
            <a:r>
              <a:rPr lang="en-US" dirty="0" smtClean="0"/>
              <a:t>7 (+/-2) </a:t>
            </a:r>
            <a:r>
              <a:rPr lang="bg-BG" dirty="0" smtClean="0"/>
              <a:t>неща едновременно</a:t>
            </a:r>
            <a:endParaRPr lang="en-US" dirty="0" smtClean="0"/>
          </a:p>
          <a:p>
            <a:r>
              <a:rPr lang="bg-BG" dirty="0" smtClean="0"/>
              <a:t>Ако параметрите трябва да са твърде много, преосмислете целта на метода</a:t>
            </a:r>
            <a:endParaRPr lang="en-US" dirty="0" smtClean="0"/>
          </a:p>
          <a:p>
            <a:pPr lvl="1"/>
            <a:r>
              <a:rPr lang="bg-BG" dirty="0" smtClean="0"/>
              <a:t>Тя ясна ли е</a:t>
            </a:r>
            <a:r>
              <a:rPr lang="en-US" dirty="0" smtClean="0">
                <a:sym typeface="Wingdings" pitchFamily="2" charset="2"/>
              </a:rPr>
              <a:t>?</a:t>
            </a:r>
            <a:endParaRPr lang="en-US" dirty="0" smtClean="0"/>
          </a:p>
          <a:p>
            <a:pPr lvl="1"/>
            <a:r>
              <a:rPr lang="bg-BG" dirty="0" smtClean="0"/>
              <a:t>Обмислете извличането на няколко параметъра в нов клас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bg-BG" sz="3700" dirty="0" smtClean="0"/>
              <a:t>Колко параметъра трябва да има един метод</a:t>
            </a:r>
            <a:r>
              <a:rPr lang="en-US" sz="3700" dirty="0" smtClean="0"/>
              <a:t>?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1956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Колко дълъг трябва да е един метод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Няма конкретно ограничение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Избягвайте методи, по-дълги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един екран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30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реда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Дългите методи невинаги са лоши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Уверете се че имате добра причина за дължината им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Специализацията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зависимостта </a:t>
            </a:r>
            <a:r>
              <a:rPr lang="bg-BG" dirty="0" smtClean="0"/>
              <a:t>са по-важни от дължината на метода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Дългите методи често съдържат части, които могат да се извлекат като отделни методи с добри имена и ясна цел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Дължина на метода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 err="1" smtClean="0">
                <a:solidFill>
                  <a:schemeClr val="tx2">
                    <a:lumMod val="75000"/>
                  </a:schemeClr>
                </a:solidFill>
              </a:rPr>
              <a:t>Псевдокодът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 smtClean="0"/>
              <a:t>може да помогне при</a:t>
            </a:r>
            <a:r>
              <a:rPr lang="en-US" sz="36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Проектиране на </a:t>
            </a:r>
            <a:r>
              <a:rPr lang="bg-BG" dirty="0" smtClean="0"/>
              <a:t>подпрограми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Писане на подпрограми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Проверка на кода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Почистване на недостижими </a:t>
            </a:r>
            <a:br>
              <a:rPr lang="bg-BG" dirty="0" smtClean="0"/>
            </a:br>
            <a:r>
              <a:rPr lang="bg-BG" dirty="0" smtClean="0"/>
              <a:t>клонове от подпрограмата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 err="1" smtClean="0"/>
              <a:t>Псевдокод</a:t>
            </a:r>
            <a:endParaRPr lang="en-US" sz="4400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9812" y="1828800"/>
            <a:ext cx="3792316" cy="3649785"/>
          </a:xfrm>
          <a:prstGeom prst="roundRect">
            <a:avLst>
              <a:gd name="adj" fmla="val 5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714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Каква </a:t>
            </a:r>
            <a:r>
              <a:rPr lang="bg-BG" dirty="0" smtClean="0"/>
              <a:t>ще </a:t>
            </a:r>
            <a:r>
              <a:rPr lang="bg-BG" dirty="0" smtClean="0"/>
              <a:t>е абстракцията в </a:t>
            </a:r>
            <a:r>
              <a:rPr lang="bg-BG" dirty="0" smtClean="0"/>
              <a:t>подпрограмата, </a:t>
            </a:r>
            <a:br>
              <a:rPr lang="bg-BG" dirty="0" smtClean="0"/>
            </a:br>
            <a:r>
              <a:rPr lang="bg-BG" dirty="0" smtClean="0"/>
              <a:t>т</a:t>
            </a:r>
            <a:r>
              <a:rPr lang="en-US" dirty="0" smtClean="0"/>
              <a:t>.</a:t>
            </a:r>
            <a:r>
              <a:rPr lang="bg-BG" dirty="0" smtClean="0"/>
              <a:t>е</a:t>
            </a:r>
            <a:r>
              <a:rPr lang="en-US" dirty="0" smtClean="0"/>
              <a:t>. </a:t>
            </a:r>
            <a:r>
              <a:rPr lang="bg-BG" dirty="0" smtClean="0"/>
              <a:t>каква информация ще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скрие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dirty="0" smtClean="0"/>
              <a:t>Входни параметри на подпрограмата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Изход на </a:t>
            </a:r>
            <a:r>
              <a:rPr lang="bg-BG" dirty="0" smtClean="0"/>
              <a:t>подпрограмата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Предусловия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Условия, които трябва да са верни преди </a:t>
            </a:r>
            <a:br>
              <a:rPr lang="bg-BG" dirty="0" smtClean="0"/>
            </a:br>
            <a:r>
              <a:rPr lang="bg-BG" dirty="0" smtClean="0"/>
              <a:t>подпрограмата да се извика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err="1" smtClean="0"/>
              <a:t>Постусловия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Условия, които трябва да са верни след </a:t>
            </a:r>
            <a:br>
              <a:rPr lang="bg-BG" dirty="0" smtClean="0"/>
            </a:br>
            <a:r>
              <a:rPr lang="bg-BG" dirty="0" smtClean="0"/>
              <a:t>изпълнение на подпрограмата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 smtClean="0"/>
              <a:t>Дизайн чрез </a:t>
            </a:r>
            <a:r>
              <a:rPr lang="bg-BG" sz="4400" dirty="0" err="1" smtClean="0"/>
              <a:t>псевдокод</a:t>
            </a:r>
            <a:endParaRPr lang="en-US" sz="4400" noProof="1"/>
          </a:p>
        </p:txBody>
      </p:sp>
      <p:pic>
        <p:nvPicPr>
          <p:cNvPr id="1026" name="Picture 2" descr="http://www.csgcse.co.uk/wp-content/uploads/2013/08/payboth.fw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380581"/>
            <a:ext cx="3200400" cy="3115219"/>
          </a:xfrm>
          <a:prstGeom prst="roundRect">
            <a:avLst>
              <a:gd name="adj" fmla="val 135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Защо е по-добре да отделите време на дизайна преди да започнете да пишете кода?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Функционалността може вече да е достъпна в библиотека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изобщо да няма нужда да пишете код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!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Помислете за най-добрия начин да </a:t>
            </a:r>
            <a:r>
              <a:rPr lang="bg-BG" dirty="0" smtClean="0"/>
              <a:t>реализирате задачата </a:t>
            </a:r>
            <a:r>
              <a:rPr lang="bg-BG" dirty="0" smtClean="0"/>
              <a:t>с оглед на изискванията на проекта си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Ако не успеете да напишете кода вярно от първия път</a:t>
            </a:r>
            <a:r>
              <a:rPr lang="bg-BG" dirty="0"/>
              <a:t>,</a:t>
            </a:r>
            <a:r>
              <a:rPr lang="en-US" dirty="0" smtClean="0"/>
              <a:t> </a:t>
            </a:r>
            <a:r>
              <a:rPr lang="bg-BG" dirty="0" smtClean="0"/>
              <a:t>знайте, че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програмистите стават емоционални към кода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 smtClean="0"/>
              <a:t>Дизайн преди писане на кода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381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Методите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улесняват</a:t>
            </a:r>
            <a:r>
              <a:rPr lang="en-US" dirty="0" smtClean="0"/>
              <a:t> </a:t>
            </a:r>
            <a:r>
              <a:rPr lang="bg-BG" dirty="0" smtClean="0"/>
              <a:t>разработката на софтуера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Скриване на детайлите по реализацията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Сложната логика е капсулирана и скрита зад прост интерфейс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Алгоритми и структури от данни са скрити и може после лесно да бъдат сменени с други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Увеличава се нивото на абстракция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Методите адресират конкретния бизнес проблем, а не техническата реализация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се нуждаем от методи</a:t>
            </a:r>
            <a:r>
              <a:rPr lang="en-US" dirty="0"/>
              <a:t>?(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5943600"/>
            <a:ext cx="98297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8475" y="57405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Псевдокод</a:t>
            </a:r>
            <a:r>
              <a:rPr lang="bg-BG" dirty="0" smtClean="0"/>
              <a:t> -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774332" y="1371600"/>
            <a:ext cx="10665222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chemeClr val="tx2"/>
                </a:solidFill>
              </a:rPr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chemeClr val="tx2"/>
                </a:solidFill>
              </a:rPr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 smtClean="0">
                <a:solidFill>
                  <a:schemeClr val="tx2"/>
                </a:solidFill>
              </a:rPr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 smtClean="0">
                <a:solidFill>
                  <a:schemeClr val="tx2"/>
                </a:solidFill>
              </a:rPr>
              <a:t>If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 smtClean="0">
                <a:solidFill>
                  <a:schemeClr val="tx2"/>
                </a:solidFill>
              </a:rPr>
              <a:t>Routine code: Call the evaluate method on the DataView class and return the resulting value as string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Public </a:t>
            </a:r>
            <a:r>
              <a:rPr lang="bg-BG" dirty="0" smtClean="0"/>
              <a:t>подпрограмите в библиотеките и в системния софтуер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са трудни за промяна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Защото купувачите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искат блокиращи промени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Две причини да трябва да промените </a:t>
            </a:r>
            <a:r>
              <a:rPr lang="en-US" dirty="0" smtClean="0"/>
              <a:t>public </a:t>
            </a:r>
            <a:r>
              <a:rPr lang="bg-BG" dirty="0" smtClean="0"/>
              <a:t>подпрограма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Трябва да се добави нова функционалност, противоречаща на старите характеристики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Името е объркващо и прави използването на библиотеките неинтуитивно или неудобно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Предварително проектирайте по-добре или </a:t>
            </a:r>
            <a:r>
              <a:rPr lang="bg-BG" dirty="0" smtClean="0"/>
              <a:t>променяйте </a:t>
            </a:r>
            <a:r>
              <a:rPr lang="bg-BG" dirty="0" smtClean="0"/>
              <a:t>внимателно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r>
              <a:rPr lang="bg-BG" dirty="0" smtClean="0"/>
              <a:t> подпрограми в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Неизползваем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deprecated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метод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Ще е премахнат в бъдещи версии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Когато отбелязвате стар метод като неизползваем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Включете това в документацията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Посочете новия метод, който ще се използва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Ползвайте атрибута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Неизползваеми методи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768801" y="5232737"/>
            <a:ext cx="1056364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("CreateXml() method is deprecated.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instead.")]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 { … } 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Вградени </a:t>
            </a:r>
            <a:r>
              <a:rPr lang="bg-BG" dirty="0" smtClean="0"/>
              <a:t>подпрограми </a:t>
            </a:r>
            <a:r>
              <a:rPr lang="en-US" dirty="0" smtClean="0"/>
              <a:t>(</a:t>
            </a:r>
            <a:r>
              <a:rPr lang="bg-BG" dirty="0" smtClean="0"/>
              <a:t>в</a:t>
            </a:r>
            <a:r>
              <a:rPr lang="en-US" dirty="0" smtClean="0"/>
              <a:t> C / C++) </a:t>
            </a:r>
            <a:r>
              <a:rPr lang="bg-BG" dirty="0" smtClean="0"/>
              <a:t>дават два плюса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Подобрява изпълнението, защото не се създава нова подпрограма в стека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Абстракция </a:t>
            </a:r>
            <a:r>
              <a:rPr lang="en-US" dirty="0" smtClean="0"/>
              <a:t>– </a:t>
            </a:r>
            <a:r>
              <a:rPr lang="bg-BG" dirty="0" smtClean="0"/>
              <a:t>използва добре именувана подпрограма вместо вграден код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Някои приложения </a:t>
            </a:r>
            <a:r>
              <a:rPr lang="en-US" dirty="0" smtClean="0"/>
              <a:t>(</a:t>
            </a:r>
            <a:r>
              <a:rPr lang="bg-BG" dirty="0" err="1" smtClean="0"/>
              <a:t>напр</a:t>
            </a:r>
            <a:r>
              <a:rPr lang="en-US" dirty="0" smtClean="0"/>
              <a:t>.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игри</a:t>
            </a:r>
            <a:r>
              <a:rPr lang="en-US" dirty="0" smtClean="0"/>
              <a:t>) </a:t>
            </a:r>
            <a:r>
              <a:rPr lang="bg-BG" dirty="0" smtClean="0"/>
              <a:t>се нуждаят от такава оптимизация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Ползва се за най-често използваните подпрограми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bg-BG" dirty="0" smtClean="0"/>
              <a:t>кратка подпрограма, извикана </a:t>
            </a:r>
            <a:r>
              <a:rPr lang="en-US" dirty="0" smtClean="0"/>
              <a:t>100,000 </a:t>
            </a:r>
            <a:r>
              <a:rPr lang="bg-BG" dirty="0" smtClean="0"/>
              <a:t>пъти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Не всички езици поддържат вградени </a:t>
            </a:r>
            <a:r>
              <a:rPr lang="bg-BG" dirty="0" smtClean="0"/>
              <a:t>подпрограми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Когато е нужно,  </a:t>
            </a:r>
            <a:r>
              <a:rPr lang="en-US" dirty="0" smtClean="0"/>
              <a:t>C# </a:t>
            </a:r>
            <a:r>
              <a:rPr lang="bg-BG" dirty="0" smtClean="0"/>
              <a:t>компилаторът вгражда подпрограми по време на компилирането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подпрограми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Полезна е, когато искате да обходите</a:t>
            </a:r>
            <a:r>
              <a:rPr lang="en-US" dirty="0" smtClean="0"/>
              <a:t> </a:t>
            </a:r>
            <a:r>
              <a:rPr lang="bg-BG" dirty="0" smtClean="0"/>
              <a:t>дървовидни или </a:t>
            </a:r>
            <a:r>
              <a:rPr lang="bg-BG" dirty="0" err="1" smtClean="0"/>
              <a:t>графовидни</a:t>
            </a:r>
            <a:r>
              <a:rPr lang="bg-BG" dirty="0" smtClean="0"/>
              <a:t> структури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Внимавайте с безкрайната и индиректната рекурсия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Пример за рекурсия</a:t>
            </a:r>
            <a:r>
              <a:rPr lang="en-US" dirty="0" smtClean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Рекурсия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2364" y="3770055"/>
            <a:ext cx="1056364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PrintWindowsRecursive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(Window w)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w.Print()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foreach(childWindow in w.ChildWindows)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PrintWindowsRecursive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(childWindow);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13787" y="3861032"/>
            <a:ext cx="729674" cy="72967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2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Уверете се, че рекурсията има край </a:t>
            </a:r>
            <a:r>
              <a:rPr lang="en-US" dirty="0" smtClean="0"/>
              <a:t>(</a:t>
            </a:r>
            <a:r>
              <a:rPr lang="bg-BG" dirty="0" smtClean="0"/>
              <a:t>дъно</a:t>
            </a:r>
            <a:r>
              <a:rPr lang="en-US" dirty="0" smtClean="0"/>
              <a:t>)</a:t>
            </a:r>
          </a:p>
          <a:p>
            <a:r>
              <a:rPr lang="bg-BG" dirty="0" smtClean="0"/>
              <a:t>Потвърдете, че рекурсията не е много „скъпа“</a:t>
            </a:r>
            <a:endParaRPr lang="en-US" dirty="0" smtClean="0"/>
          </a:p>
          <a:p>
            <a:pPr lvl="1"/>
            <a:r>
              <a:rPr lang="bg-BG" dirty="0" smtClean="0"/>
              <a:t>Проверете заетите системни ресурси</a:t>
            </a:r>
            <a:endParaRPr lang="en-US" dirty="0" smtClean="0"/>
          </a:p>
          <a:p>
            <a:pPr lvl="1"/>
            <a:r>
              <a:rPr lang="bg-BG" dirty="0" smtClean="0"/>
              <a:t>Винаги може да използвате стекове и итерации</a:t>
            </a:r>
            <a:endParaRPr lang="en-US" dirty="0" smtClean="0"/>
          </a:p>
          <a:p>
            <a:r>
              <a:rPr lang="bg-BG" dirty="0" smtClean="0"/>
              <a:t>Не ползвайте </a:t>
            </a:r>
            <a:r>
              <a:rPr lang="bg-BG" dirty="0" smtClean="0"/>
              <a:t>рекурсия, </a:t>
            </a:r>
            <a:r>
              <a:rPr lang="bg-BG" dirty="0" smtClean="0"/>
              <a:t>когато има по-добро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линейно </a:t>
            </a:r>
            <a:r>
              <a:rPr lang="en-US" dirty="0" smtClean="0"/>
              <a:t>(</a:t>
            </a:r>
            <a:r>
              <a:rPr lang="bg-BG" dirty="0" smtClean="0"/>
              <a:t>базирано на итерации</a:t>
            </a:r>
            <a:r>
              <a:rPr lang="en-US" dirty="0" smtClean="0"/>
              <a:t>) </a:t>
            </a:r>
            <a:r>
              <a:rPr lang="bg-BG" dirty="0" smtClean="0"/>
              <a:t>решение</a:t>
            </a:r>
            <a:r>
              <a:rPr lang="en-US" dirty="0" smtClean="0"/>
              <a:t>, </a:t>
            </a:r>
            <a:r>
              <a:rPr lang="bg-BG" dirty="0" err="1" smtClean="0"/>
              <a:t>напр</a:t>
            </a:r>
            <a:r>
              <a:rPr lang="en-US" dirty="0" smtClean="0"/>
              <a:t>.</a:t>
            </a:r>
          </a:p>
          <a:p>
            <a:pPr lvl="1"/>
            <a:r>
              <a:rPr lang="bg-BG" dirty="0" smtClean="0"/>
              <a:t>Фактори</a:t>
            </a:r>
            <a:r>
              <a:rPr lang="en-US" dirty="0" smtClean="0"/>
              <a:t>e</a:t>
            </a:r>
            <a:r>
              <a:rPr lang="bg-BG" dirty="0" smtClean="0"/>
              <a:t>ли</a:t>
            </a:r>
            <a:endParaRPr lang="en-US" dirty="0" smtClean="0"/>
          </a:p>
          <a:p>
            <a:pPr lvl="1"/>
            <a:r>
              <a:rPr lang="bg-BG" dirty="0" smtClean="0"/>
              <a:t>Числа на </a:t>
            </a:r>
            <a:r>
              <a:rPr lang="bg-BG" dirty="0" err="1" smtClean="0"/>
              <a:t>Фибоначи</a:t>
            </a:r>
            <a:endParaRPr lang="en-US" dirty="0" smtClean="0"/>
          </a:p>
          <a:p>
            <a:r>
              <a:rPr lang="bg-BG" dirty="0" smtClean="0"/>
              <a:t>Някои </a:t>
            </a:r>
            <a:r>
              <a:rPr lang="bg-BG" dirty="0" smtClean="0"/>
              <a:t>програмни езици </a:t>
            </a:r>
            <a:r>
              <a:rPr lang="bg-BG" dirty="0" smtClean="0"/>
              <a:t>оптимизират </a:t>
            </a:r>
            <a:r>
              <a:rPr lang="bg-BG" dirty="0" smtClean="0"/>
              <a:t>извикването на рекурсии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Съвети за рекурсията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0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Дизайн на методи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Няма едно-единствено </a:t>
            </a:r>
            <a:r>
              <a:rPr lang="bg-BG" dirty="0" smtClean="0"/>
              <a:t>решение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Има много компромиси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Избиране на най-добрия подход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Преценете изискванията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Изберете най-подходящото решение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Опитайте да сте гъвкави ако изискванията се променят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1946" lvl="1" indent="-457200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Подсигурете силна специализация и слаба зависимост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251761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01397" cy="1110780"/>
          </a:xfrm>
        </p:spPr>
        <p:txBody>
          <a:bodyPr>
            <a:normAutofit/>
          </a:bodyPr>
          <a:lstStyle/>
          <a:p>
            <a:r>
              <a:rPr lang="bg-BG" dirty="0"/>
              <a:t>Качествени 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3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Основният принцип за коректно използване на методи 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Методът трябва да върши </a:t>
            </a:r>
            <a:r>
              <a:rPr lang="ru-RU" dirty="0" smtClean="0"/>
              <a:t>точно онова,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което казва името му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 smtClean="0"/>
              <a:t>Нищо по-малко </a:t>
            </a:r>
            <a:r>
              <a:rPr lang="en-US" dirty="0" smtClean="0"/>
              <a:t>(</a:t>
            </a:r>
            <a:r>
              <a:rPr lang="bg-BG" dirty="0" smtClean="0"/>
              <a:t>т.е. да работи коректно при всички случаи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Нищо повече</a:t>
            </a:r>
            <a:r>
              <a:rPr lang="en-US" dirty="0" smtClean="0"/>
              <a:t> (</a:t>
            </a:r>
            <a:r>
              <a:rPr lang="bg-BG" dirty="0" smtClean="0"/>
              <a:t>т.е. без странични ефекти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В случай на некоректен вход или некоректни предпоставки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Трябва да върне грешка</a:t>
            </a:r>
            <a:r>
              <a:rPr lang="en-US" dirty="0" smtClean="0"/>
              <a:t> (</a:t>
            </a:r>
            <a:r>
              <a:rPr lang="bg-BG" dirty="0" smtClean="0"/>
              <a:t>например като хвърли изключение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/>
              <a:t>П</a:t>
            </a:r>
            <a:r>
              <a:rPr lang="bg-BG" dirty="0" smtClean="0"/>
              <a:t>олзване на методи</a:t>
            </a:r>
            <a:r>
              <a:rPr lang="en-US" dirty="0" smtClean="0"/>
              <a:t>: </a:t>
            </a:r>
            <a:r>
              <a:rPr lang="bg-BG" dirty="0" smtClean="0"/>
              <a:t>Основни положения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752600"/>
            <a:ext cx="10974387" cy="1566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Методът трябва да върши онова, което твърди името му или да сигнализира, че има грешка (като хвърли изключение).</a:t>
            </a:r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32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Всяко друго поведение е некоректно</a:t>
            </a:r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0602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Лоши методи -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407856"/>
            <a:ext cx="109439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Sum(int[] elements)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element in elements)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4" y="4433815"/>
            <a:ext cx="109439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Math.Sqrt(s * (s - a) * (s - b) * (s - c));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5240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4535273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21115" y="1026856"/>
            <a:ext cx="4367662" cy="953453"/>
          </a:xfrm>
          <a:prstGeom prst="wedgeRoundRectCallout">
            <a:avLst>
              <a:gd name="adj1" fmla="val -73784"/>
              <a:gd name="adj2" fmla="val 560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Какво ще стане, ако съберем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2,000,000,000 +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2,000,000,000?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180012" y="3802520"/>
            <a:ext cx="5282935" cy="527804"/>
          </a:xfrm>
          <a:prstGeom prst="wedgeRoundRectCallout">
            <a:avLst>
              <a:gd name="adj1" fmla="val -57841"/>
              <a:gd name="adj2" fmla="val 5211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Какво ще стане, ако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04465" y="2473237"/>
            <a:ext cx="3968625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Резултат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: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942899" y="5690298"/>
            <a:ext cx="5823513" cy="953453"/>
          </a:xfrm>
          <a:prstGeom prst="wedgeRoundRectCallout">
            <a:avLst>
              <a:gd name="adj1" fmla="val -57715"/>
              <a:gd name="adj2" fmla="val -5107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Същото, както ако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и двата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триъгълника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ще са с еднакво лице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.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методи -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3" y="1066800"/>
            <a:ext cx="109440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element in elements)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element;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>
              <a:lnSpc>
                <a:spcPct val="75000"/>
              </a:lnSpc>
            </a:pP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3733800"/>
            <a:ext cx="10944000" cy="27930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&lt;= 0 || b &lt;= 0 || c &lt;= 0)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throw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Sides should be positive.");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Math.Sqrt(s * (s - a) * (s - b) * (s - c));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>
              <a:lnSpc>
                <a:spcPct val="75000"/>
              </a:lnSpc>
            </a:pP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39117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0462" y="1219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Някои методи не дават коректна индикация за грешки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bg-BG" dirty="0" smtClean="0"/>
              <a:t>Ако името на свойството не съществува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bg-BG" dirty="0" smtClean="0"/>
              <a:t>Ще бъде хвърлено </a:t>
            </a:r>
            <a:r>
              <a:rPr lang="en-US" dirty="0" smtClean="0"/>
              <a:t>null </a:t>
            </a:r>
            <a:r>
              <a:rPr lang="en-US" dirty="0"/>
              <a:t>reference </a:t>
            </a:r>
            <a:r>
              <a:rPr lang="bg-BG" dirty="0" smtClean="0"/>
              <a:t>изключение</a:t>
            </a:r>
            <a:r>
              <a:rPr lang="en-US" dirty="0" smtClean="0"/>
              <a:t> (</a:t>
            </a:r>
            <a:r>
              <a:rPr lang="bg-BG" dirty="0" smtClean="0"/>
              <a:t>индиректно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bg-BG" dirty="0" smtClean="0">
                <a:sym typeface="Wingdings" panose="05000000000000000000" pitchFamily="2" charset="2"/>
              </a:rPr>
              <a:t>не е много говорящо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Съобщаване за грешки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1987040"/>
            <a:ext cx="10665222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2113349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bg-BG" dirty="0" smtClean="0"/>
              <a:t>По-добре е коректно да се обработят изключенията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Съобщаване за </a:t>
            </a:r>
            <a:r>
              <a:rPr lang="bg-BG" dirty="0" smtClean="0"/>
              <a:t>грешки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023258"/>
            <a:ext cx="1056364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name: "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20808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2967</Words>
  <Application>Microsoft Office PowerPoint</Application>
  <PresentationFormat>Custom</PresentationFormat>
  <Paragraphs>562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 16x9</vt:lpstr>
      <vt:lpstr>Качествени методи</vt:lpstr>
      <vt:lpstr>Съдържание</vt:lpstr>
      <vt:lpstr>Защо се нуждаем от методи?</vt:lpstr>
      <vt:lpstr>Защо се нуждаем от методи?(2)</vt:lpstr>
      <vt:lpstr>Ползване на методи: Основни положения</vt:lpstr>
      <vt:lpstr>Лоши методи - примери</vt:lpstr>
      <vt:lpstr>Добри методи - примери</vt:lpstr>
      <vt:lpstr>Съобщаване за грешки</vt:lpstr>
      <vt:lpstr>Съобщаване за грешки (2)</vt:lpstr>
      <vt:lpstr>Симптоми на сгрешени методи</vt:lpstr>
      <vt:lpstr>Сгрешени методи - пример</vt:lpstr>
      <vt:lpstr>Силна специализация (Strong Cohesion)</vt:lpstr>
      <vt:lpstr>Приемливи типове специализация</vt:lpstr>
      <vt:lpstr>Приемливи типове специализация (2)</vt:lpstr>
      <vt:lpstr>Приемливи типове специализация (3)</vt:lpstr>
      <vt:lpstr>Приемливи типове специализация (4)</vt:lpstr>
      <vt:lpstr>Неприемлива специализация</vt:lpstr>
      <vt:lpstr>Шаблон Strategy</vt:lpstr>
      <vt:lpstr>Шаблон Strategy – пример</vt:lpstr>
      <vt:lpstr>Неприемлива специализация</vt:lpstr>
      <vt:lpstr>Слаба зависимост (Loose Coupling)</vt:lpstr>
      <vt:lpstr>Слаба зависимост (2)</vt:lpstr>
      <vt:lpstr>Зависимост – пример</vt:lpstr>
      <vt:lpstr>Слаба зависимост – пример</vt:lpstr>
      <vt:lpstr>Силна зависимост – пример</vt:lpstr>
      <vt:lpstr>Силна зависимост в реално ползван код</vt:lpstr>
      <vt:lpstr>Проблеми със зависимостта в реално ползван код</vt:lpstr>
      <vt:lpstr>Слаба зависимост и OOP</vt:lpstr>
      <vt:lpstr>Допустима зависимост</vt:lpstr>
      <vt:lpstr>Недопустима зависимост</vt:lpstr>
      <vt:lpstr>Параметри на методи</vt:lpstr>
      <vt:lpstr>Параметри на методи (2)</vt:lpstr>
      <vt:lpstr>Параметри на методи(3)</vt:lpstr>
      <vt:lpstr>Подаване на цял обект като параметър или само на полетата му?</vt:lpstr>
      <vt:lpstr>Колко параметъра трябва да има един метод?</vt:lpstr>
      <vt:lpstr>Дължина на метода</vt:lpstr>
      <vt:lpstr>Псевдокод</vt:lpstr>
      <vt:lpstr>Дизайн чрез псевдокод</vt:lpstr>
      <vt:lpstr>Дизайн преди писане на кода</vt:lpstr>
      <vt:lpstr>Псевдокод - пример</vt:lpstr>
      <vt:lpstr>Public подпрограми в библиотеки</vt:lpstr>
      <vt:lpstr>Неизползваеми методи</vt:lpstr>
      <vt:lpstr>Вградени подпрограми</vt:lpstr>
      <vt:lpstr>Рекурсия</vt:lpstr>
      <vt:lpstr>Съвети за рекурсията</vt:lpstr>
      <vt:lpstr>Обобщение</vt:lpstr>
      <vt:lpstr>Качествени методи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Methods, Cohesion, Coupling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2019-01-20T22:13:23Z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