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563" r:id="rId3"/>
    <p:sldId id="564" r:id="rId4"/>
    <p:sldId id="508" r:id="rId5"/>
    <p:sldId id="510" r:id="rId6"/>
    <p:sldId id="511" r:id="rId7"/>
    <p:sldId id="513" r:id="rId8"/>
    <p:sldId id="514" r:id="rId9"/>
    <p:sldId id="515" r:id="rId10"/>
    <p:sldId id="517" r:id="rId11"/>
    <p:sldId id="518" r:id="rId12"/>
    <p:sldId id="519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62" r:id="rId29"/>
    <p:sldId id="536" r:id="rId30"/>
    <p:sldId id="537" r:id="rId31"/>
    <p:sldId id="538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552" r:id="rId45"/>
    <p:sldId id="553" r:id="rId46"/>
    <p:sldId id="554" r:id="rId47"/>
    <p:sldId id="555" r:id="rId48"/>
    <p:sldId id="565" r:id="rId49"/>
    <p:sldId id="566" r:id="rId50"/>
    <p:sldId id="567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D9577F9-854A-42F6-98EF-B5C1D0324640}">
          <p14:sldIdLst>
            <p14:sldId id="563"/>
            <p14:sldId id="564"/>
            <p14:sldId id="508"/>
            <p14:sldId id="510"/>
            <p14:sldId id="511"/>
            <p14:sldId id="513"/>
            <p14:sldId id="514"/>
            <p14:sldId id="515"/>
            <p14:sldId id="517"/>
            <p14:sldId id="518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62"/>
            <p14:sldId id="536"/>
            <p14:sldId id="537"/>
            <p14:sldId id="538"/>
          </p14:sldIdLst>
        </p14:section>
        <p14:section name="Типични грешки" id="{8B2EBD12-56BD-4C81-AC04-1C1A6959BEFD}">
          <p14:sldIdLst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65"/>
            <p14:sldId id="566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AAB"/>
    <a:srgbClr val="FB816D"/>
    <a:srgbClr val="663606"/>
    <a:srgbClr val="FB81B6"/>
    <a:srgbClr val="F9F0AB"/>
    <a:srgbClr val="F9E6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86446" autoAdjust="0"/>
  </p:normalViewPr>
  <p:slideViewPr>
    <p:cSldViewPr>
      <p:cViewPr varScale="1">
        <p:scale>
          <a:sx n="48" d="100"/>
          <a:sy n="48" d="100"/>
        </p:scale>
        <p:origin x="1070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2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932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8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9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1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dofactory.com/net/singleton-design-patter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3808412" y="507372"/>
            <a:ext cx="7772400" cy="1654780"/>
          </a:xfrm>
        </p:spPr>
        <p:txBody>
          <a:bodyPr>
            <a:normAutofit/>
          </a:bodyPr>
          <a:lstStyle/>
          <a:p>
            <a:r>
              <a:rPr lang="bg-BG" sz="4800" dirty="0"/>
              <a:t>Качествени </a:t>
            </a:r>
            <a:r>
              <a:rPr lang="bg-BG" sz="4800" dirty="0" smtClean="0"/>
              <a:t>класове и йерархии </a:t>
            </a:r>
            <a:r>
              <a:rPr lang="bg-BG" sz="4800" smtClean="0"/>
              <a:t>от класове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3117315" y="2209801"/>
            <a:ext cx="8539697" cy="685800"/>
          </a:xfrm>
        </p:spPr>
        <p:txBody>
          <a:bodyPr>
            <a:noAutofit/>
          </a:bodyPr>
          <a:lstStyle/>
          <a:p>
            <a:r>
              <a:rPr lang="bg-BG" sz="3600" dirty="0" smtClean="0"/>
              <a:t>Най-добри практики за </a:t>
            </a:r>
            <a:br>
              <a:rPr lang="bg-BG" sz="3600" dirty="0" smtClean="0"/>
            </a:br>
            <a:r>
              <a:rPr lang="bg-BG" sz="3600" dirty="0" smtClean="0"/>
              <a:t>обектно-ориентиран дизайн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387562" y="4076772"/>
            <a:ext cx="4193250" cy="2022437"/>
            <a:chOff x="6838884" y="3810000"/>
            <a:chExt cx="4741928" cy="2289209"/>
          </a:xfrm>
        </p:grpSpPr>
        <p:pic>
          <p:nvPicPr>
            <p:cNvPr id="17" name="Picture 2" descr="http://www.highrely.com/assets/Software_Test_Web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38884" y="3810000"/>
              <a:ext cx="4741928" cy="2289209"/>
            </a:xfrm>
            <a:prstGeom prst="roundRect">
              <a:avLst>
                <a:gd name="adj" fmla="val 1480"/>
              </a:avLst>
            </a:prstGeom>
            <a:solidFill>
              <a:srgbClr val="FFFFFF">
                <a:shade val="85000"/>
              </a:srgbClr>
            </a:solidFill>
            <a:ln w="3175">
              <a:solidFill>
                <a:schemeClr val="accent5">
                  <a:lumMod val="20000"/>
                  <a:lumOff val="80000"/>
                  <a:alpha val="25000"/>
                </a:schemeClr>
              </a:solidFill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7008812" y="3886200"/>
              <a:ext cx="419100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Student</a:t>
              </a:r>
            </a:p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private string name;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private int age;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59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В</a:t>
            </a:r>
            <a:r>
              <a:rPr lang="en-US" dirty="0" smtClean="0"/>
              <a:t> C# </a:t>
            </a:r>
            <a:r>
              <a:rPr lang="bg-BG" dirty="0" smtClean="0"/>
              <a:t>полиморфизмът се реализира чрез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Виртуални </a:t>
            </a:r>
            <a:r>
              <a:rPr lang="bg-BG" dirty="0" smtClean="0"/>
              <a:t>методи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Абстрактни </a:t>
            </a:r>
            <a:r>
              <a:rPr lang="bg-BG" dirty="0" smtClean="0"/>
              <a:t>методи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Интерфейси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презаписва виртуален метод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Полиморфизъм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Полиморфизъм -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5736" y="1079034"/>
            <a:ext cx="10157354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"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2700" y="1219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4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 </a:t>
            </a:r>
            <a:r>
              <a:rPr lang="en-US" dirty="0" smtClean="0"/>
              <a:t>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one thing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/>
          <a:lstStyle/>
          <a:p>
            <a:r>
              <a:rPr lang="bg-BG" sz="3700" dirty="0" smtClean="0"/>
              <a:t>Висококачествени класове</a:t>
            </a:r>
            <a:r>
              <a:rPr lang="en-US" sz="3700" dirty="0" smtClean="0"/>
              <a:t>: </a:t>
            </a:r>
            <a:r>
              <a:rPr lang="bg-BG" sz="3700" dirty="0" smtClean="0"/>
              <a:t>Абстракция (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995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Добра абстракция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66800"/>
            <a:ext cx="10563648" cy="5408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Font(string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0913" y="1295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Лоша абстракция -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248812"/>
            <a:ext cx="10969943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77612" y="1474304"/>
            <a:ext cx="5002999" cy="953453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Този клас наистина ли представя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„</a:t>
            </a: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програма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"? </a:t>
            </a: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Това име добро ли е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70812" y="4953000"/>
            <a:ext cx="3453580" cy="953453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Този клас дали има една-едничка цел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39070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if you need to calculate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by given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bg-BG" dirty="0" smtClean="0"/>
              <a:t>а </a:t>
            </a:r>
            <a:r>
              <a:rPr lang="en-US" dirty="0" smtClean="0"/>
              <a:t>static method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dirty="0" smtClean="0"/>
              <a:t> in a separate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Group related methods into a single class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Does the class name correspond to the class content?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Постигане на добра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at some time we add method for accessing the DB with 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Постигане на добра </a:t>
            </a:r>
            <a:r>
              <a:rPr lang="bg-BG" dirty="0" smtClean="0"/>
              <a:t>абстракция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723144"/>
            <a:ext cx="1056364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LastName; { get; set; }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SqlCommand FindByPrimaryKeySqlCommand(int id);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7024" y="3875544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Minimize visibility</a:t>
            </a:r>
            <a:r>
              <a:rPr lang="en-US" sz="3000" dirty="0" smtClean="0"/>
              <a:t>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n-US" sz="3000" dirty="0" smtClean="0"/>
              <a:t> their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Капсулиране</a:t>
            </a:r>
            <a:r>
              <a:rPr lang="en-US" sz="3800" dirty="0" smtClean="0"/>
              <a:t> </a:t>
            </a:r>
            <a:r>
              <a:rPr lang="bg-BG" sz="3800" dirty="0" smtClean="0"/>
              <a:t>(</a:t>
            </a:r>
            <a:r>
              <a:rPr lang="en-US" sz="3800" dirty="0" smtClean="0"/>
              <a:t>encapsulation)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58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Капсулиране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because you just called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you know both values are the same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Капсулиране</a:t>
            </a:r>
            <a:r>
              <a:rPr lang="en-US" dirty="0" smtClean="0"/>
              <a:t> </a:t>
            </a:r>
            <a:r>
              <a:rPr lang="en-US" dirty="0" smtClean="0"/>
              <a:t>(3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8261" y="321475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8260" y="480060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92500" lnSpcReduction="10000"/>
          </a:bodyPr>
          <a:lstStyle/>
          <a:p>
            <a:pPr marL="442913" indent="-442913">
              <a:buFontTx/>
              <a:buAutoNum type="arabicPeriod"/>
            </a:pPr>
            <a:r>
              <a:rPr lang="bg-BG" dirty="0" smtClean="0"/>
              <a:t>Основни принципи</a:t>
            </a:r>
            <a:endParaRPr lang="en-US" dirty="0"/>
          </a:p>
          <a:p>
            <a:pPr marL="804863" lvl="1" indent="-457200"/>
            <a:r>
              <a:rPr lang="bg-BG" dirty="0" smtClean="0"/>
              <a:t>Специализация, зависимост</a:t>
            </a:r>
            <a:endParaRPr lang="en-US" dirty="0"/>
          </a:p>
          <a:p>
            <a:pPr marL="804863" lvl="1" indent="-457200"/>
            <a:r>
              <a:rPr lang="bg-BG" dirty="0" smtClean="0"/>
              <a:t>Абстракция</a:t>
            </a:r>
            <a:r>
              <a:rPr lang="en-US" dirty="0" smtClean="0"/>
              <a:t>, </a:t>
            </a:r>
            <a:r>
              <a:rPr lang="bg-BG" dirty="0" smtClean="0"/>
              <a:t>капсулиране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наследяване</a:t>
            </a:r>
            <a:r>
              <a:rPr lang="en-US" dirty="0" smtClean="0"/>
              <a:t>, </a:t>
            </a:r>
            <a:r>
              <a:rPr lang="bg-BG" dirty="0" smtClean="0"/>
              <a:t>полиморфизъм</a:t>
            </a:r>
            <a:endParaRPr lang="en-US" dirty="0"/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bg-BG" dirty="0" smtClean="0"/>
              <a:t>Висококачествени класове</a:t>
            </a:r>
            <a:endParaRPr lang="en-US" dirty="0"/>
          </a:p>
          <a:p>
            <a:pPr marL="804863" lvl="1" indent="-457200"/>
            <a:r>
              <a:rPr lang="bg-BG" dirty="0" smtClean="0"/>
              <a:t>Коректна употреба на ООП</a:t>
            </a:r>
            <a:endParaRPr lang="en-US" dirty="0"/>
          </a:p>
          <a:p>
            <a:pPr marL="804863" lvl="1" indent="-457200"/>
            <a:r>
              <a:rPr lang="bg-BG" dirty="0" smtClean="0"/>
              <a:t>Клас методи</a:t>
            </a:r>
            <a:r>
              <a:rPr lang="en-US" dirty="0" smtClean="0"/>
              <a:t>, </a:t>
            </a:r>
            <a:r>
              <a:rPr lang="bg-BG" dirty="0" smtClean="0"/>
              <a:t>конструктори</a:t>
            </a:r>
            <a:r>
              <a:rPr lang="en-US" dirty="0" smtClean="0"/>
              <a:t>, </a:t>
            </a:r>
            <a:r>
              <a:rPr lang="bg-BG" dirty="0" smtClean="0"/>
              <a:t>данни</a:t>
            </a:r>
            <a:endParaRPr lang="en-US" dirty="0"/>
          </a:p>
          <a:p>
            <a:pPr marL="804863" lvl="1" indent="-457200"/>
            <a:r>
              <a:rPr lang="bg-BG" dirty="0" smtClean="0"/>
              <a:t>Добра причина за създаването на класа</a:t>
            </a:r>
            <a:endParaRPr lang="en-US" dirty="0"/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bg-BG" dirty="0" smtClean="0"/>
              <a:t>Типични грешки, които да избягвате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Включването е</a:t>
            </a:r>
            <a:r>
              <a:rPr lang="en-US" dirty="0" smtClean="0"/>
              <a:t> </a:t>
            </a:r>
            <a:r>
              <a:rPr lang="bg-BG" dirty="0" smtClean="0"/>
              <a:t>връзка тип </a:t>
            </a:r>
            <a:r>
              <a:rPr lang="en-US" dirty="0" smtClean="0"/>
              <a:t>„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той има</a:t>
            </a:r>
            <a:r>
              <a:rPr lang="en-US" dirty="0" smtClean="0"/>
              <a:t>"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Клавиатура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има множество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Клавиши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Наследяването е връзка тип</a:t>
            </a:r>
            <a:r>
              <a:rPr lang="en-US" dirty="0" smtClean="0"/>
              <a:t> „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той е</a:t>
            </a:r>
            <a:r>
              <a:rPr lang="en-US" dirty="0" smtClean="0"/>
              <a:t>"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Проектиран</a:t>
            </a:r>
            <a:r>
              <a:rPr lang="en-US" dirty="0" smtClean="0"/>
              <a:t> </a:t>
            </a:r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наследяване</a:t>
            </a:r>
            <a:r>
              <a:rPr lang="en-US" dirty="0" smtClean="0"/>
              <a:t>: </a:t>
            </a:r>
            <a:r>
              <a:rPr lang="bg-BG" dirty="0" smtClean="0"/>
              <a:t>направете класа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Забрана за наследяване</a:t>
            </a:r>
            <a:r>
              <a:rPr lang="en-US" dirty="0" smtClean="0"/>
              <a:t>: </a:t>
            </a:r>
            <a:r>
              <a:rPr lang="bg-BG" dirty="0" smtClean="0"/>
              <a:t>направете го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sealed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Подкласовете трябва да са </a:t>
            </a:r>
            <a:r>
              <a:rPr lang="bg-BG" dirty="0" err="1" smtClean="0"/>
              <a:t>ползваеми</a:t>
            </a:r>
            <a:r>
              <a:rPr lang="bg-BG" dirty="0" smtClean="0"/>
              <a:t> и през базовия клас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Без да се налага на потребителя да научава какви са разликите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Декларирайте инструменталните класове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5537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Наследяване или включване (</a:t>
            </a:r>
            <a:r>
              <a:rPr lang="en-US" dirty="0" smtClean="0"/>
              <a:t>containment)?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скривайте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методи в подклас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 </a:t>
            </a:r>
            <a:r>
              <a:rPr lang="bg-BG" dirty="0" smtClean="0"/>
              <a:t>ако класа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</a:t>
            </a:r>
            <a:r>
              <a:rPr lang="bg-BG" dirty="0" smtClean="0"/>
              <a:t>има </a:t>
            </a:r>
            <a:r>
              <a:rPr lang="en-US" dirty="0" smtClean="0"/>
              <a:t>public </a:t>
            </a:r>
            <a:r>
              <a:rPr lang="bg-BG" dirty="0" smtClean="0"/>
              <a:t>метод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bg-BG" dirty="0" smtClean="0"/>
              <a:t>не дефинирайте </a:t>
            </a:r>
            <a:r>
              <a:rPr lang="en-US" dirty="0" smtClean="0"/>
              <a:t>private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noProof="1" smtClean="0"/>
              <a:t>Преместете общите интерфейси, данни и поведение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толкова нагоре, колкото е възможно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 smtClean="0"/>
              <a:t>в дървото на наследяването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bg-BG" noProof="1" smtClean="0"/>
              <a:t>Това максимизира многократното използване на кода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bg-BG" noProof="1" smtClean="0"/>
              <a:t>Бъдете скептични към базови класове, които имат само един клас-наследник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bg-BG" noProof="1" smtClean="0"/>
              <a:t>Наистина ли е нужнмо още едно ниво на наследяване</a:t>
            </a:r>
            <a:r>
              <a:rPr lang="en-US" noProof="1" smtClean="0"/>
              <a:t>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 smtClean="0"/>
              <a:t>Бъдете подозрителни към класове, които презаписват процедура и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не правят нищо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3600" dirty="0" smtClean="0"/>
              <a:t>в нея</a:t>
            </a:r>
            <a:endParaRPr lang="en-US" sz="3600" dirty="0" smtClean="0"/>
          </a:p>
          <a:p>
            <a:pPr lvl="1">
              <a:lnSpc>
                <a:spcPct val="100000"/>
              </a:lnSpc>
            </a:pPr>
            <a:r>
              <a:rPr lang="bg-BG" sz="3600" dirty="0" smtClean="0"/>
              <a:t>Дали коректно е ползвана тази процедура</a:t>
            </a:r>
            <a:r>
              <a:rPr lang="en-US" sz="3600" dirty="0" smtClean="0"/>
              <a:t>?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bg-BG" sz="3600" dirty="0" smtClean="0"/>
              <a:t>Избягвайте прекалено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многократното наследяване</a:t>
            </a:r>
            <a:endParaRPr lang="en-US" sz="3600" dirty="0" smtClean="0"/>
          </a:p>
          <a:p>
            <a:pPr lvl="1">
              <a:lnSpc>
                <a:spcPct val="100000"/>
              </a:lnSpc>
            </a:pPr>
            <a:r>
              <a:rPr lang="bg-BG" sz="3600" dirty="0" smtClean="0"/>
              <a:t>Не създавайте повече от</a:t>
            </a:r>
            <a:r>
              <a:rPr lang="en-US" sz="3600" dirty="0" smtClean="0"/>
              <a:t> </a:t>
            </a:r>
            <a:r>
              <a:rPr lang="en-US" sz="3600" dirty="0" smtClean="0"/>
              <a:t>6 </a:t>
            </a:r>
            <a:r>
              <a:rPr lang="bg-BG" sz="3600" dirty="0" smtClean="0"/>
              <a:t>нива на наследяване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bg-BG" sz="3600" dirty="0" smtClean="0"/>
              <a:t>Избягвайте ползването на </a:t>
            </a:r>
            <a:r>
              <a:rPr lang="en-US" sz="3600" dirty="0" smtClean="0"/>
              <a:t>protected </a:t>
            </a:r>
            <a:r>
              <a:rPr lang="bg-BG" sz="3600" dirty="0" smtClean="0"/>
              <a:t>полетата за данни в наследения клас</a:t>
            </a:r>
            <a:endParaRPr lang="en-US" sz="3600" dirty="0" smtClean="0"/>
          </a:p>
          <a:p>
            <a:pPr lvl="1">
              <a:lnSpc>
                <a:spcPct val="100000"/>
              </a:lnSpc>
            </a:pPr>
            <a:r>
              <a:rPr lang="bg-BG" sz="3600" dirty="0" smtClean="0"/>
              <a:t>По-добре </a:t>
            </a:r>
            <a:r>
              <a:rPr lang="bg-BG" sz="3600" dirty="0"/>
              <a:t>добавете наследен </a:t>
            </a:r>
            <a:r>
              <a:rPr lang="en-US" sz="3600" dirty="0" smtClean="0"/>
              <a:t>protected </a:t>
            </a:r>
            <a:r>
              <a:rPr lang="bg-BG" sz="3600" dirty="0" smtClean="0"/>
              <a:t>метод / свойства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Предпочитайте пред многократна проверка на типа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Помислете за наследяване на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</a:t>
            </a:r>
            <a:r>
              <a:rPr lang="bg-BG" dirty="0" smtClean="0"/>
              <a:t>и презаписване на метода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 </a:t>
            </a:r>
            <a:r>
              <a:rPr lang="en-US" dirty="0" smtClean="0"/>
              <a:t>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1933813"/>
            <a:ext cx="10258928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Shape.Circle: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((Circle) shape).DrawCircle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Shape.Square: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((Square) shape).DrawSquare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  <a:endParaRPr lang="en-US" sz="21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1135" y="21030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2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Дръжте броят на методите в клас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възможно най-малък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ym typeface="Wingdings" pitchFamily="2" charset="2"/>
              </a:rPr>
              <a:t>намалява се сложността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Намалете директното извикване на методи на други класове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Намалете </a:t>
            </a:r>
            <a:r>
              <a:rPr lang="bg-BG" dirty="0" smtClean="0"/>
              <a:t>индиректното извикване </a:t>
            </a:r>
            <a:r>
              <a:rPr lang="bg-BG" dirty="0"/>
              <a:t>на методи на други класове</a:t>
            </a:r>
            <a:endParaRPr lang="en-US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По-малк</a:t>
            </a:r>
            <a:r>
              <a:rPr lang="bg-BG" dirty="0" smtClean="0"/>
              <a:t>о викания </a:t>
            </a:r>
            <a:r>
              <a:rPr lang="bg-BG" dirty="0" smtClean="0"/>
              <a:t>на външни методи</a:t>
            </a:r>
            <a:r>
              <a:rPr lang="en-US" dirty="0" smtClean="0"/>
              <a:t> </a:t>
            </a:r>
            <a:r>
              <a:rPr lang="en-US" dirty="0" smtClean="0"/>
              <a:t>==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по-малка зависимост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Известно също като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Минимизирайте степента на взаимодействие на класа с </a:t>
            </a:r>
            <a:br>
              <a:rPr lang="bg-BG" dirty="0" smtClean="0"/>
            </a:br>
            <a:r>
              <a:rPr lang="bg-BG" dirty="0" smtClean="0"/>
              <a:t>други</a:t>
            </a:r>
            <a:r>
              <a:rPr lang="en-US" dirty="0" smtClean="0"/>
              <a:t> </a:t>
            </a:r>
            <a:r>
              <a:rPr lang="bg-BG" dirty="0" smtClean="0"/>
              <a:t>класове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ym typeface="Wingdings" pitchFamily="2" charset="2"/>
              </a:rPr>
              <a:t>Намалява се зависимостта между класовете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Клас-методи и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Инициализирайте всички членове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данни във всички конструктори, ако е възможно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err="1" smtClean="0"/>
              <a:t>Неинициализираните</a:t>
            </a:r>
            <a:r>
              <a:rPr lang="bg-BG" dirty="0" smtClean="0"/>
              <a:t> данни са предпоставка за грешки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Частично инициализираните са дори още по-лоши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Некоректен пример</a:t>
            </a:r>
            <a:r>
              <a:rPr lang="en-US" dirty="0" smtClean="0"/>
              <a:t>: </a:t>
            </a:r>
            <a:r>
              <a:rPr lang="bg-BG" dirty="0" smtClean="0"/>
              <a:t>присвоява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</a:t>
            </a:r>
            <a:r>
              <a:rPr lang="bg-BG" dirty="0" smtClean="0"/>
              <a:t>в класа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</a:t>
            </a:r>
            <a:r>
              <a:rPr lang="bg-BG" dirty="0" smtClean="0"/>
              <a:t>но оставя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</a:t>
            </a:r>
            <a:r>
              <a:rPr lang="bg-BG" dirty="0" smtClean="0"/>
              <a:t>празно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Инициализирайте всички членове-данни в същия ред, в който са декларирани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Предпочитайте </a:t>
            </a:r>
            <a:r>
              <a:rPr lang="en-US" dirty="0" smtClean="0"/>
              <a:t>deep </a:t>
            </a:r>
            <a:r>
              <a:rPr lang="en-US" dirty="0" smtClean="0"/>
              <a:t>copies </a:t>
            </a:r>
            <a:r>
              <a:rPr lang="bg-BG" dirty="0" smtClean="0"/>
              <a:t>пред </a:t>
            </a:r>
            <a:r>
              <a:rPr lang="en-US" dirty="0" smtClean="0"/>
              <a:t>shallow </a:t>
            </a:r>
            <a:r>
              <a:rPr lang="en-US" dirty="0" smtClean="0"/>
              <a:t>copies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ще направи</a:t>
            </a:r>
            <a:r>
              <a:rPr lang="en-US" dirty="0" smtClean="0"/>
              <a:t> </a:t>
            </a:r>
            <a:r>
              <a:rPr lang="en-US" dirty="0" smtClean="0"/>
              <a:t>deep copy)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Конструктори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Използвайте </a:t>
            </a:r>
            <a:r>
              <a:rPr lang="en-US" dirty="0" smtClean="0"/>
              <a:t>private </a:t>
            </a:r>
            <a:r>
              <a:rPr lang="bg-BG" dirty="0" smtClean="0"/>
              <a:t>конструктори, за да забраните директното създаване на инстанции на класа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шаблони в дизайна за класическите случаи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 при създаването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</a:t>
            </a:r>
            <a:r>
              <a:rPr lang="en-US" dirty="0" smtClean="0"/>
              <a:t> </a:t>
            </a:r>
            <a:r>
              <a:rPr lang="en-US" dirty="0" smtClean="0"/>
              <a:t>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 в структурата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</a:t>
            </a:r>
            <a:r>
              <a:rPr lang="en-US" dirty="0" smtClean="0"/>
              <a:t> Adapter</a:t>
            </a:r>
            <a:r>
              <a:rPr lang="en-US" dirty="0" smtClean="0"/>
              <a:t>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 в поведението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</a:t>
            </a:r>
            <a:r>
              <a:rPr lang="en-US" dirty="0" smtClean="0"/>
              <a:t> </a:t>
            </a:r>
            <a:r>
              <a:rPr lang="en-US" dirty="0" smtClean="0"/>
              <a:t>Command, Iterator, Observer, Strategy, Template Method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Използвайте шаблони в дизайна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 smtClean="0"/>
              <a:t>клас е такъв клас, който трябва да има само един-единствен екземпляр</a:t>
            </a:r>
            <a:endParaRPr lang="bg-BG" dirty="0"/>
          </a:p>
          <a:p>
            <a:r>
              <a:rPr lang="bg-BG" dirty="0" smtClean="0"/>
              <a:t>Понякога</a:t>
            </a:r>
            <a:r>
              <a:rPr lang="en-US" dirty="0" smtClean="0"/>
              <a:t> </a:t>
            </a:r>
            <a:r>
              <a:rPr lang="en-US" dirty="0"/>
              <a:t>Singleton </a:t>
            </a:r>
            <a:r>
              <a:rPr lang="bg-BG" dirty="0" smtClean="0"/>
              <a:t>погрешно е смятан за глобална променлива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не е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bg-BG" dirty="0" smtClean="0"/>
              <a:t>Възможни употреби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Късно зареждане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www.dofactory.com/net/singleton-design-pattern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r>
              <a:rPr lang="bg-BG" dirty="0" smtClean="0"/>
              <a:t> шаблон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2383" y="3657600"/>
            <a:ext cx="6972227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251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Моделиране на обекти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реалния свят</a:t>
            </a:r>
            <a:r>
              <a:rPr lang="en-US" dirty="0" smtClean="0"/>
              <a:t> </a:t>
            </a:r>
            <a:r>
              <a:rPr lang="bg-BG" dirty="0" smtClean="0"/>
              <a:t>чрез ООП класове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Моделиране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абстрактни</a:t>
            </a:r>
            <a:r>
              <a:rPr lang="en-US" dirty="0" smtClean="0"/>
              <a:t> </a:t>
            </a:r>
            <a:r>
              <a:rPr lang="bg-BG" dirty="0" smtClean="0"/>
              <a:t>обекти, процеси и </a:t>
            </a:r>
            <a:r>
              <a:rPr lang="bg-BG" dirty="0" err="1" smtClean="0"/>
              <a:t>т.н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Намаляване на сложността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Работа на по-високо ниво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Изолиране на сложността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Скрива я в клас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Скрива детайлите по реализацията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капсулиране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Намалява ефекта на промените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Промените засягат само съответния клас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причини да създадете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Скрива </a:t>
            </a:r>
            <a:r>
              <a:rPr lang="bg-BG" dirty="0" smtClean="0"/>
              <a:t>глобалните данни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Работи чрез методи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Групира </a:t>
            </a:r>
            <a:r>
              <a:rPr lang="bg-BG" dirty="0" smtClean="0"/>
              <a:t>променливи, които се ползват заедно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Създава централизирани точки за контрол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Една задача трябва да се изпълнява от едно място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Избягване на дублирането на код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Улеснява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многократната употреба на кода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С ползването на йерархии от </a:t>
            </a:r>
            <a:r>
              <a:rPr lang="bg-BG" dirty="0" smtClean="0"/>
              <a:t>класове и виртуални методи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Пакетира свързаните операции на едно място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причини да създадете </a:t>
            </a:r>
            <a:r>
              <a:rPr lang="bg-BG" dirty="0" smtClean="0"/>
              <a:t>клас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Специализация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Специализацията </a:t>
            </a:r>
            <a:r>
              <a:rPr lang="bg-BG" dirty="0" smtClean="0"/>
              <a:t>показва доколко близки са всички процедури в клас или модул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Специализацията трябва да 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висока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Класовете трябва да съдържат силно взаимосвързана функционалност и да се стремят да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една-едничка цел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Силната специализация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е</a:t>
            </a:r>
            <a:r>
              <a:rPr lang="en-US" dirty="0" smtClean="0"/>
              <a:t> </a:t>
            </a:r>
            <a:r>
              <a:rPr lang="bg-BG" dirty="0" smtClean="0"/>
              <a:t>полезен инструмент за справяне със сложността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Добре дефинираните абстракции водят до силна специализация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Лошите абстракции са с малка специализация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Групирайте свързаните класове в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пространства от имена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 smtClean="0"/>
              <a:t>Следвайте една и съща конвенция в именуването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Пространства от имена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73203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GenericDAO&lt;Key, Entity&gt;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EmployeeDAO&lt;int, Employee&gt;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AddressDAO&lt;int, Address&gt;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2649403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Никога не ползвайте 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м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ножествено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число в името на класа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Освен ако не са някакъв вид колекция</a:t>
            </a:r>
            <a:r>
              <a:rPr lang="en-US" sz="2800" dirty="0" smtClean="0"/>
              <a:t>!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Лош пример</a:t>
            </a:r>
            <a:r>
              <a:rPr lang="en-US" sz="3000" dirty="0" smtClean="0"/>
              <a:t>: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000" dirty="0" smtClean="0"/>
              <a:t>Добър пример</a:t>
            </a:r>
            <a:r>
              <a:rPr lang="en-US" sz="3000" dirty="0" smtClean="0"/>
              <a:t>: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Множествено число в името на класа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652" y="2677886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List&lt;ICourse&gt; Courses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652" y="4856670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 = 100;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3268" y="5211783"/>
            <a:ext cx="1044755" cy="101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4590" y="2971800"/>
            <a:ext cx="1052671" cy="102253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8689" y="2209800"/>
            <a:ext cx="3903522" cy="953453"/>
          </a:xfrm>
          <a:prstGeom prst="wedgeRoundRectCallout">
            <a:avLst>
              <a:gd name="adj1" fmla="val -64003"/>
              <a:gd name="adj2" fmla="val 1963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Единствено число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един учител, не няколко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Не хвърляйте изключения без параметри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Хвърляне на изключения без параметри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133600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3456259"/>
            <a:ext cx="2667000" cy="953453"/>
          </a:xfrm>
          <a:prstGeom prst="wedgeRoundRectCallout">
            <a:avLst>
              <a:gd name="adj1" fmla="val -75580"/>
              <a:gd name="adj2" fmla="val 6227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Кой параметър е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тук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2017" y="2312091"/>
            <a:ext cx="1040709" cy="1040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 smtClean="0"/>
              <a:t>Проверка за невалидни данни да е в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bg-BG" dirty="0" smtClean="0"/>
              <a:t>-и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конструктори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 smtClean="0"/>
              <a:t>Не в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dirty="0" smtClean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Параметри, проверявани в </a:t>
            </a:r>
            <a:r>
              <a:rPr lang="en-US" dirty="0" smtClean="0"/>
              <a:t>g</a:t>
            </a:r>
            <a:r>
              <a:rPr lang="en-US" dirty="0" smtClean="0"/>
              <a:t>etter</a:t>
            </a:r>
            <a:r>
              <a:rPr lang="bg-BG" dirty="0" smtClean="0"/>
              <a:t>-а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383572"/>
            <a:ext cx="104620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get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set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this.town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978277"/>
            <a:ext cx="4586400" cy="527804"/>
          </a:xfrm>
          <a:prstGeom prst="wedgeRoundRectCallout">
            <a:avLst>
              <a:gd name="adj1" fmla="val -59367"/>
              <a:gd name="adj2" fmla="val 556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Преместете проверката в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setter!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2463" y="2514600"/>
            <a:ext cx="1021149" cy="10211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Винаги ползвайте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bg-BG" dirty="0" smtClean="0"/>
              <a:t>вместо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достъп до членовете на клас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StyleCop</a:t>
            </a:r>
            <a:r>
              <a:rPr lang="en-US" dirty="0" smtClean="0"/>
              <a:t> </a:t>
            </a:r>
            <a:r>
              <a:rPr lang="bg-BG" dirty="0" smtClean="0"/>
              <a:t>проверява за</a:t>
            </a:r>
            <a:r>
              <a:rPr lang="en-US" dirty="0" smtClean="0"/>
              <a:t> </a:t>
            </a:r>
            <a:r>
              <a:rPr lang="en-US" dirty="0" smtClean="0"/>
              <a:t>this </a:t>
            </a:r>
            <a:r>
              <a:rPr lang="bg-BG" dirty="0" smtClean="0"/>
              <a:t>и извежда предупреждение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Липсващ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bg-BG" dirty="0" smtClean="0"/>
              <a:t>за локалните членове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471678"/>
            <a:ext cx="104620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70833" y="4763462"/>
            <a:ext cx="3221991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Ползвайте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endParaRPr lang="en-US" sz="24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62162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Използвайте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когато липсва стойност</a:t>
            </a:r>
            <a:r>
              <a:rPr lang="en-US" dirty="0" smtClean="0"/>
              <a:t>, </a:t>
            </a:r>
            <a:r>
              <a:rPr lang="bg-BG" dirty="0" smtClean="0"/>
              <a:t>не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Направете поле</a:t>
            </a:r>
            <a:r>
              <a:rPr lang="en-US" dirty="0" smtClean="0"/>
              <a:t> / </a:t>
            </a:r>
            <a:r>
              <a:rPr lang="bg-BG" dirty="0" smtClean="0"/>
              <a:t>свойство </a:t>
            </a:r>
            <a:r>
              <a:rPr lang="en-US" noProof="1" smtClean="0"/>
              <a:t>nullable</a:t>
            </a:r>
            <a:r>
              <a:rPr lang="bg-BG" noProof="1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за да можете да ползвате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dirty="0" smtClean="0"/>
              <a:t>стойности или забранете липсата на стойности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Лош пример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Коректни алтернативи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Празен низ за липсваща стойност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3732084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8" y="5027966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5643443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8907" y="553748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8907" y="3663844"/>
            <a:ext cx="583188" cy="5831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5286" y="491856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8757" y="2992315"/>
            <a:ext cx="6212066" cy="527804"/>
          </a:xfrm>
          <a:prstGeom prst="wedgeRoundRectCallout">
            <a:avLst>
              <a:gd name="adj1" fmla="val -48293"/>
              <a:gd name="adj2" fmla="val 12155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Празното име е лоша идея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 </a:t>
            </a: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Ползвайте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886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Не използвайте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„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мистериозни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/>
              <a:t> </a:t>
            </a:r>
            <a:r>
              <a:rPr lang="bg-BG" dirty="0" smtClean="0"/>
              <a:t>числа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Особено ако класът има членове, свързани с тези числа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Мистериозни числа в класовете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651879"/>
            <a:ext cx="1046207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TryEatAnimal(Animal animal)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(animal.Size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58103" y="4267018"/>
            <a:ext cx="5408309" cy="1702594"/>
          </a:xfrm>
          <a:prstGeom prst="wedgeRoundRectCallout">
            <a:avLst>
              <a:gd name="adj1" fmla="val -60884"/>
              <a:gd name="adj2" fmla="val -307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Това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условие е грешно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е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размера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на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който има свойство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наследено от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Защо не ползваме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вместо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79261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Извикайте базовия конструктор</a:t>
            </a:r>
            <a:r>
              <a:rPr lang="en-US" sz="3200" dirty="0" smtClean="0"/>
              <a:t> </a:t>
            </a:r>
            <a:r>
              <a:rPr lang="bg-BG" sz="3200" dirty="0" smtClean="0"/>
              <a:t>за да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се възползвате </a:t>
            </a:r>
            <a:r>
              <a:rPr lang="bg-BG" sz="3200" dirty="0" smtClean="0"/>
              <a:t>от инициализацията на състоянието на обекта</a:t>
            </a:r>
            <a:r>
              <a:rPr lang="en-US" sz="3200" dirty="0" smtClean="0"/>
              <a:t>: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 се вика базовия конструктор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467" y="2155168"/>
            <a:ext cx="1046207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LocalCourse : Course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76164" y="4203652"/>
            <a:ext cx="3047206" cy="501627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613" y="5347837"/>
            <a:ext cx="3631399" cy="953453"/>
          </a:xfrm>
          <a:prstGeom prst="wedgeRoundRectCallout">
            <a:avLst>
              <a:gd name="adj1" fmla="val -63920"/>
              <a:gd name="adj2" fmla="val -5674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Извикайте вместо това базовия конструктор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5980" y="2498332"/>
            <a:ext cx="929675" cy="92967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Никога не копирайте</a:t>
            </a:r>
            <a:r>
              <a:rPr lang="en-US" dirty="0" smtClean="0"/>
              <a:t> </a:t>
            </a:r>
            <a:r>
              <a:rPr lang="bg-BG" dirty="0" smtClean="0"/>
              <a:t>код от базовия в наследения клас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Повтаряне на код в базовия и дъщерните класове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247" y="2057400"/>
            <a:ext cx="10462075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LocalCourse : Course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6412" y="3470431"/>
            <a:ext cx="4546547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Защо тези полета са дублирани, вместо да са наследени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0384" y="2205204"/>
            <a:ext cx="1043228" cy="10432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Погрижете се полетата да са добре капсулирани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Лошо капсулиране чрез конструктор без параметри</a:t>
            </a:r>
            <a:endParaRPr 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986566"/>
            <a:ext cx="10868369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ArgumentNullException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this.Teacher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2451" y="5181600"/>
            <a:ext cx="4367662" cy="953453"/>
          </a:xfrm>
          <a:prstGeom prst="wedgeRoundRectCallout">
            <a:avLst>
              <a:gd name="adj1" fmla="val -90800"/>
              <a:gd name="adj2" fmla="val 500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Нарушава капсулирането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&amp;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ще са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2626" y="5386658"/>
            <a:ext cx="1052671" cy="99455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31299" y="3056279"/>
            <a:ext cx="3467662" cy="527804"/>
          </a:xfrm>
          <a:prstGeom prst="wedgeRoundRectCallout">
            <a:avLst>
              <a:gd name="adj1" fmla="val -62008"/>
              <a:gd name="adj2" fmla="val 9742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Валидация в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setter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-а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Пример за силна специализация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Класът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Силна специализация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1711" y="4461808"/>
            <a:ext cx="1036050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Math.Pow(sideA, 2) + Math.Pow(sideB, 2) -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</a:t>
            </a:r>
          </a:p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Math.Sqrt(sideA) +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2961" y="462367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Базовият клас не трябва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никога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да знае за наследниците си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3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Зависимост на базовия клас от наследниците му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7" y="2008464"/>
            <a:ext cx="10462075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</a:t>
            </a:r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9761" y="2133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1"/>
            <a:ext cx="11804822" cy="5334000"/>
          </a:xfrm>
        </p:spPr>
        <p:txBody>
          <a:bodyPr/>
          <a:lstStyle/>
          <a:p>
            <a:r>
              <a:rPr lang="bg-BG" sz="3000" dirty="0" smtClean="0"/>
              <a:t>Не дефинирайте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</a:t>
            </a:r>
            <a:r>
              <a:rPr lang="en-US" sz="3000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</a:t>
            </a:r>
            <a:r>
              <a:rPr lang="bg-BG" sz="3000" dirty="0" smtClean="0"/>
              <a:t>полета, които после ще ползвате като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нарушена абстракция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11377597" cy="1255059"/>
          </a:xfrm>
        </p:spPr>
        <p:txBody>
          <a:bodyPr>
            <a:normAutofit/>
          </a:bodyPr>
          <a:lstStyle/>
          <a:p>
            <a:r>
              <a:rPr lang="bg-BG" dirty="0" smtClean="0"/>
              <a:t>Скрито третиране на базов клас като наследник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38400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Container()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this.Items = new List&lt;T&gt;();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AddItem (T item)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this.Items as List&lt;T&gt;).Add(item);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28508" y="4342965"/>
            <a:ext cx="3402714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Лоша практика: скрит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3" y="2554474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2959"/>
            <a:ext cx="11804822" cy="5276441"/>
          </a:xfrm>
        </p:spPr>
        <p:txBody>
          <a:bodyPr/>
          <a:lstStyle/>
          <a:p>
            <a:r>
              <a:rPr lang="bg-BG" sz="3000" dirty="0" smtClean="0"/>
              <a:t>Използвайте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</a:t>
            </a:r>
            <a:r>
              <a:rPr lang="bg-BG" sz="3000" dirty="0" smtClean="0"/>
              <a:t>за полето и върнете него там, където се изисква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11377597" cy="1255059"/>
          </a:xfrm>
        </p:spPr>
        <p:txBody>
          <a:bodyPr>
            <a:normAutofit/>
          </a:bodyPr>
          <a:lstStyle/>
          <a:p>
            <a:r>
              <a:rPr lang="bg-BG" sz="3600" dirty="0"/>
              <a:t>Скрито третиране на базов клас като </a:t>
            </a:r>
            <a:r>
              <a:rPr lang="bg-BG" sz="3600" dirty="0" smtClean="0"/>
              <a:t>наследник </a:t>
            </a:r>
            <a:r>
              <a:rPr lang="en-US" sz="3800" dirty="0" smtClean="0"/>
              <a:t>(2</a:t>
            </a:r>
            <a:r>
              <a:rPr lang="en-US" sz="3800" dirty="0" smtClean="0"/>
              <a:t>)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76162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List&lt;T&gt;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this.items;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AddItem (T item)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this.items.Add(item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69705" y="4141566"/>
            <a:ext cx="4134839" cy="2043113"/>
          </a:xfrm>
          <a:prstGeom prst="wedgeRoundRectCallout">
            <a:avLst>
              <a:gd name="adj1" fmla="val -72410"/>
              <a:gd name="adj2" fmla="val -4197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Това частично нарушава капсулацията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Помислете за </a:t>
            </a:r>
            <a:r>
              <a:rPr lang="bg-BG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клониране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bg-BG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за да избегнете опасност от промяна на елементите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11377597" cy="1300639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Повтарящ се код не е преместен нагоре в йерархията</a:t>
            </a:r>
            <a:endParaRPr 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376398"/>
            <a:ext cx="10766795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7490" y="6148450"/>
            <a:ext cx="33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</a:t>
            </a:r>
            <a:r>
              <a:rPr lang="bg-BG" sz="1800" i="1" dirty="0"/>
              <a:t>Продължава на другия слайд</a:t>
            </a:r>
            <a:endParaRPr lang="en-US" sz="18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2099" y="4419600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27457" y="3371756"/>
            <a:ext cx="2844059" cy="503330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Повтаряне на код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3260" y="1524000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276759"/>
            <a:ext cx="11804822" cy="5248243"/>
          </a:xfrm>
        </p:spPr>
        <p:txBody>
          <a:bodyPr/>
          <a:lstStyle/>
          <a:p>
            <a:r>
              <a:rPr lang="bg-BG" sz="2800" dirty="0" smtClean="0"/>
              <a:t>При презаписване (</a:t>
            </a:r>
            <a:r>
              <a:rPr lang="en-US" sz="2800" dirty="0" smtClean="0"/>
              <a:t>overriding</a:t>
            </a:r>
            <a:r>
              <a:rPr lang="bg-BG" sz="2800" dirty="0" smtClean="0"/>
              <a:t>) на методи, извикайте базовия метод ако ви трябва функционалността му, не я копирайте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11806419" cy="1255059"/>
          </a:xfrm>
        </p:spPr>
        <p:txBody>
          <a:bodyPr>
            <a:normAutofit/>
          </a:bodyPr>
          <a:lstStyle/>
          <a:p>
            <a:r>
              <a:rPr lang="bg-BG" sz="3600" dirty="0"/>
              <a:t>Повтарящ се код не е преместен нагоре в йерархията</a:t>
            </a:r>
            <a:r>
              <a:rPr lang="en-US" sz="3600" dirty="0" smtClean="0"/>
              <a:t>(2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362200"/>
            <a:ext cx="10868369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5389" y="3929162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44741" y="4008310"/>
            <a:ext cx="2844059" cy="503330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Повтаряне на код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1296" y="2524006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108420"/>
            <a:ext cx="11290296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Преместване на повтарящ </a:t>
            </a:r>
            <a:r>
              <a:rPr lang="bg-BG" dirty="0"/>
              <a:t>се код </a:t>
            </a:r>
            <a:r>
              <a:rPr lang="bg-BG" dirty="0" smtClean="0"/>
              <a:t>нагоре </a:t>
            </a:r>
            <a:r>
              <a:rPr lang="bg-BG" dirty="0"/>
              <a:t>в йерархията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615620"/>
            <a:ext cx="1107151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5281" y="5954486"/>
            <a:ext cx="30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800" i="1" dirty="0" smtClean="0"/>
              <a:t>Продължава на другия слайд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676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6419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Преместване на повтарящ се код нагоре в </a:t>
            </a:r>
            <a:r>
              <a:rPr lang="bg-BG" dirty="0" smtClean="0"/>
              <a:t>йерархията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461730"/>
            <a:ext cx="11071516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53793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Проектиране на класове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/>
              <a:t>Използвайте коректно принципите на ООП</a:t>
            </a:r>
            <a:endParaRPr lang="en-US" sz="3000" dirty="0"/>
          </a:p>
          <a:p>
            <a:pPr marL="1066693" lvl="2" indent="-457200">
              <a:lnSpc>
                <a:spcPct val="10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Абстракция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bg-BG" sz="2800" dirty="0" smtClean="0"/>
              <a:t>използвайте сходно ниво на</a:t>
            </a:r>
            <a:br>
              <a:rPr lang="bg-BG" sz="2800" dirty="0" smtClean="0"/>
            </a:br>
            <a:r>
              <a:rPr lang="bg-BG" sz="2800" dirty="0" smtClean="0"/>
              <a:t>абстракция в целия проект</a:t>
            </a:r>
            <a:endParaRPr lang="en-US" sz="2800" dirty="0"/>
          </a:p>
          <a:p>
            <a:pPr marL="1066693" lvl="2" indent="-457200">
              <a:lnSpc>
                <a:spcPct val="10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Наследяване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bg-BG" sz="2800" dirty="0" smtClean="0"/>
              <a:t>не повтаряйте код</a:t>
            </a:r>
            <a:endParaRPr lang="en-US" sz="2800" dirty="0"/>
          </a:p>
          <a:p>
            <a:pPr marL="1066693" lvl="2" indent="-457200">
              <a:lnSpc>
                <a:spcPct val="10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Капсулиране </a:t>
            </a:r>
            <a:r>
              <a:rPr lang="en-US" sz="2800" dirty="0" smtClean="0"/>
              <a:t>– </a:t>
            </a:r>
            <a:r>
              <a:rPr lang="bg-BG" sz="2800" dirty="0" smtClean="0"/>
              <a:t>подсигурете винаги валидно състояние на обектите</a:t>
            </a:r>
            <a:endParaRPr lang="en-US" sz="2800" dirty="0"/>
          </a:p>
          <a:p>
            <a:pPr marL="1066693" lvl="2" indent="-457200">
              <a:lnSpc>
                <a:spcPct val="100000"/>
              </a:lnSpc>
            </a:pP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Полиморфизъм </a:t>
            </a:r>
            <a:r>
              <a:rPr lang="en-US" sz="2800" dirty="0" smtClean="0"/>
              <a:t>– </a:t>
            </a:r>
            <a:r>
              <a:rPr lang="bg-BG" sz="2800" dirty="0" smtClean="0"/>
              <a:t>показвайте ясно логическата структура на кода</a:t>
            </a:r>
            <a:endParaRPr lang="en-US" sz="2800" dirty="0"/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Осигурете силна специализация и слаба зависимост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/>
              <a:t>Използвайте шаблони в дизайна ако е нужно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41" y="1151118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Качествени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9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8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Зависимостта </a:t>
            </a:r>
            <a:r>
              <a:rPr lang="bg-BG" dirty="0" smtClean="0"/>
              <a:t>описва доколко здраво клас или процедура е свързана с други класове или процедури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Зависимостта трябва да бъде държана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Модулите би трябвало да зависят малко един от друг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Всички класове и процедури трябва да имат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Малки, преки, явни и гъвкави връзки с други класове / процедури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Един модул трябва лесно да може да бъде ползван в други модули, без сложни зависимости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Зависимост (</a:t>
            </a:r>
            <a:r>
              <a:rPr lang="en-US" dirty="0" smtClean="0"/>
              <a:t>Coupling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Слаба зависимост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42511"/>
            <a:ext cx="10563648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Report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 = new Report();      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myReport.LoadFromFile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("C:\\DailyReport.rep");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Printer.Print(myReport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11871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Силна зависимост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74777"/>
            <a:ext cx="10563648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MathParams.result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1209699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Наследяването </a:t>
            </a:r>
            <a:r>
              <a:rPr lang="bg-BG" dirty="0" smtClean="0"/>
              <a:t>е способност на класа неявно да получи всички членове на друг-клас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Наследяването е основна концепция в ООП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Класът, чийто методи се наследяват, се нарича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базов </a:t>
            </a:r>
            <a:r>
              <a:rPr lang="en-US" dirty="0" smtClean="0"/>
              <a:t>(</a:t>
            </a:r>
            <a:r>
              <a:rPr lang="bg-BG" dirty="0" smtClean="0"/>
              <a:t>родителски</a:t>
            </a:r>
            <a:r>
              <a:rPr lang="en-US" dirty="0" smtClean="0"/>
              <a:t>) </a:t>
            </a:r>
            <a:r>
              <a:rPr lang="bg-BG" dirty="0" smtClean="0"/>
              <a:t>клас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Класът, който получава нова функционалност, се нарича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производен </a:t>
            </a:r>
            <a:r>
              <a:rPr lang="en-US" dirty="0" smtClean="0"/>
              <a:t>(</a:t>
            </a:r>
            <a:r>
              <a:rPr lang="bg-BG" dirty="0" smtClean="0"/>
              <a:t>дъщерен</a:t>
            </a:r>
            <a:r>
              <a:rPr lang="en-US" dirty="0" smtClean="0"/>
              <a:t>) </a:t>
            </a:r>
            <a:r>
              <a:rPr lang="bg-BG" dirty="0" smtClean="0"/>
              <a:t>клас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наследяването за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Многократна употреба на повтарящ се код</a:t>
            </a:r>
            <a:r>
              <a:rPr lang="en-US" dirty="0" smtClean="0"/>
              <a:t>: </a:t>
            </a:r>
            <a:r>
              <a:rPr lang="bg-BG" dirty="0" smtClean="0"/>
              <a:t>данни и логика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/>
              <a:t>О</a:t>
            </a:r>
            <a:r>
              <a:rPr lang="bg-BG" dirty="0" smtClean="0"/>
              <a:t>простяване поддръжката на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 </a:t>
            </a:r>
            <a:r>
              <a:rPr lang="bg-BG" dirty="0" smtClean="0"/>
              <a:t>(</a:t>
            </a:r>
            <a:r>
              <a:rPr lang="en-US" dirty="0" smtClean="0"/>
              <a:t>inheritance)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Полиморфизмът </a:t>
            </a:r>
            <a:r>
              <a:rPr lang="bg-BG" dirty="0" smtClean="0"/>
              <a:t>е основна концепция в ООП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Способността да работим с обекти от даден клас както с екземпляри от неговия базов клас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За извикване на функционалност, скрита зад абстракция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Полиморфизмът позволява да създадем йерархии с по-стойностна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логическа структура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Полиморфизмът е подход, позволяващ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многократната употреба на кода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Общата логика се изнася в базовия клас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Специфичната логика се реализира в производния клас в презаписан метод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3370</Words>
  <Application>Microsoft Office PowerPoint</Application>
  <PresentationFormat>Custom</PresentationFormat>
  <Paragraphs>652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Качествени класове и йерархии от класове</vt:lpstr>
      <vt:lpstr>Съдържание</vt:lpstr>
      <vt:lpstr>Специализация (cohesion)</vt:lpstr>
      <vt:lpstr>Силна специализация</vt:lpstr>
      <vt:lpstr>Зависимост (Coupling)</vt:lpstr>
      <vt:lpstr>Слаба зависимост – пример</vt:lpstr>
      <vt:lpstr>Силна зависимост – пример</vt:lpstr>
      <vt:lpstr>Наследяване (inheritance)</vt:lpstr>
      <vt:lpstr>Полиморфизъм (polymorphism)</vt:lpstr>
      <vt:lpstr>Полиморфизъм</vt:lpstr>
      <vt:lpstr>Полиморфизъм - пример</vt:lpstr>
      <vt:lpstr>Висококачествени класове: Абстракция (abstraction)</vt:lpstr>
      <vt:lpstr>Добра абстракция – пример</vt:lpstr>
      <vt:lpstr>Лоша абстракция - пример</vt:lpstr>
      <vt:lpstr>Постигане на добра абстракция</vt:lpstr>
      <vt:lpstr>Постигане на добра абстракция (2)</vt:lpstr>
      <vt:lpstr>Капсулиране (encapsulation)</vt:lpstr>
      <vt:lpstr>Капсулиране (2)</vt:lpstr>
      <vt:lpstr>Капсулиране (3)</vt:lpstr>
      <vt:lpstr>Наследяване или включване (containment)?</vt:lpstr>
      <vt:lpstr>Наследяване</vt:lpstr>
      <vt:lpstr>Наследяване (2)</vt:lpstr>
      <vt:lpstr>Наследяване (3)</vt:lpstr>
      <vt:lpstr>Клас-методи и данни</vt:lpstr>
      <vt:lpstr>Конструктори на класа</vt:lpstr>
      <vt:lpstr>Използвайте шаблони в дизайна</vt:lpstr>
      <vt:lpstr>Singleton шаблон</vt:lpstr>
      <vt:lpstr>Основни причини да създадете клас</vt:lpstr>
      <vt:lpstr>Основни причини да създадете клас (2)</vt:lpstr>
      <vt:lpstr>Пространства от имена</vt:lpstr>
      <vt:lpstr>Множествено число в името на класа</vt:lpstr>
      <vt:lpstr>Хвърляне на изключения без параметри</vt:lpstr>
      <vt:lpstr>Параметри, проверявани в getter-а</vt:lpstr>
      <vt:lpstr>Липсващ this за локалните членове</vt:lpstr>
      <vt:lpstr>Празен низ за липсваща стойност</vt:lpstr>
      <vt:lpstr>Мистериозни числа в класовете</vt:lpstr>
      <vt:lpstr>Не се вика базовия конструктор</vt:lpstr>
      <vt:lpstr>Повтаряне на код в базовия и дъщерните класове</vt:lpstr>
      <vt:lpstr>Лошо капсулиране чрез конструктор без параметри</vt:lpstr>
      <vt:lpstr>Зависимост на базовия клас от наследниците му</vt:lpstr>
      <vt:lpstr>Скрито третиране на базов клас като наследник</vt:lpstr>
      <vt:lpstr>Скрито третиране на базов клас като наследник (2)</vt:lpstr>
      <vt:lpstr>Повтарящ се код не е преместен нагоре в йерархията</vt:lpstr>
      <vt:lpstr>Повтарящ се код не е преместен нагоре в йерархията(2)</vt:lpstr>
      <vt:lpstr>Преместване на повтарящ се код нагоре в йерархията</vt:lpstr>
      <vt:lpstr>Преместване на повтарящ се код нагоре в йерархията (2)</vt:lpstr>
      <vt:lpstr>Обобщение</vt:lpstr>
      <vt:lpstr>Качествени класове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Classes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2019-01-21T09:45:25Z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