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588" r:id="rId3"/>
    <p:sldId id="589" r:id="rId4"/>
    <p:sldId id="544" r:id="rId5"/>
    <p:sldId id="545" r:id="rId6"/>
    <p:sldId id="546" r:id="rId7"/>
    <p:sldId id="547" r:id="rId8"/>
    <p:sldId id="548" r:id="rId9"/>
    <p:sldId id="549" r:id="rId10"/>
    <p:sldId id="550" r:id="rId11"/>
    <p:sldId id="551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90" r:id="rId20"/>
    <p:sldId id="591" r:id="rId21"/>
    <p:sldId id="593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802"/>
    <a:srgbClr val="FB816D"/>
    <a:srgbClr val="663606"/>
    <a:srgbClr val="FB81B6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86446" autoAdjust="0"/>
  </p:normalViewPr>
  <p:slideViewPr>
    <p:cSldViewPr>
      <p:cViewPr varScale="1">
        <p:scale>
          <a:sx n="48" d="100"/>
          <a:sy n="48" d="100"/>
        </p:scale>
        <p:origin x="1092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0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127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8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165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7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1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making.com/refactoring/smel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84618/what-is-the-best-comment-in-source-code-you-have-ever-encountered?answertab=vot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518271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Лош програмен код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200842"/>
            <a:ext cx="5828565" cy="2948513"/>
            <a:chOff x="745783" y="3200842"/>
            <a:chExt cx="5828565" cy="2948513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1323314">
              <a:off x="3713116" y="3200842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3" name="Picture 2" descr="http://cdn.slidesharecdn.com/ss_thumbnails/code-smells-130917082754-phpapp01-thumbnail-4.jpg?cb=137942476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239" y="3397377"/>
            <a:ext cx="4525072" cy="2626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5"/>
          <p:cNvSpPr>
            <a:spLocks noGrp="1"/>
          </p:cNvSpPr>
          <p:nvPr>
            <p:ph type="subTitle" idx="1"/>
          </p:nvPr>
        </p:nvSpPr>
        <p:spPr>
          <a:xfrm>
            <a:off x="3750919" y="1614924"/>
            <a:ext cx="7828177" cy="685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bg-BG" sz="3600" dirty="0" smtClean="0"/>
              <a:t>Или кога е </a:t>
            </a:r>
            <a:r>
              <a:rPr lang="bg-BG" sz="3600" dirty="0"/>
              <a:t>наложителна </a:t>
            </a:r>
            <a:r>
              <a:rPr lang="bg-BG" sz="3600" dirty="0" smtClean="0"/>
              <a:t>преработка на кода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124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Многократна промяна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715963" lvl="1" indent="-338138"/>
            <a:r>
              <a:rPr lang="bg-BG" dirty="0" smtClean="0"/>
              <a:t>Клас, който често се променя по различни начини / причини</a:t>
            </a:r>
            <a:endParaRPr lang="en-US" dirty="0" smtClean="0"/>
          </a:p>
          <a:p>
            <a:pPr marL="715963" lvl="1" indent="-338138"/>
            <a:r>
              <a:rPr lang="bg-BG" dirty="0" smtClean="0"/>
              <a:t>Нарушава</a:t>
            </a:r>
            <a:r>
              <a:rPr lang="en-US" dirty="0" smtClean="0"/>
              <a:t> SRP </a:t>
            </a:r>
            <a:r>
              <a:rPr lang="bg-BG" dirty="0" smtClean="0"/>
              <a:t>принципа </a:t>
            </a:r>
            <a:r>
              <a:rPr lang="en-US" dirty="0" smtClean="0"/>
              <a:t>(single responsibility principle)</a:t>
            </a:r>
          </a:p>
          <a:p>
            <a:pPr marL="715963" lvl="1" indent="-338138"/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да се отдели класа</a:t>
            </a:r>
            <a:endParaRPr lang="en-US" dirty="0" smtClean="0"/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Принудителни промени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715963" lvl="1" indent="-338138"/>
            <a:r>
              <a:rPr lang="bg-BG" dirty="0" smtClean="0"/>
              <a:t>Една промяна налага промени в много класове</a:t>
            </a:r>
            <a:endParaRPr lang="en-US" dirty="0" smtClean="0"/>
          </a:p>
          <a:p>
            <a:pPr marL="981075" lvl="2" indent="-298450"/>
            <a:r>
              <a:rPr lang="bg-BG" dirty="0" smtClean="0"/>
              <a:t>Трудно е да бъдат намерени, лесно е да се пропусне някой</a:t>
            </a:r>
            <a:endParaRPr lang="en-US" dirty="0" smtClean="0"/>
          </a:p>
          <a:p>
            <a:pPr marL="715963" lvl="1" indent="-338138"/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местене на методи и полета, подреждане на кода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5443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Лош код</a:t>
            </a:r>
            <a:r>
              <a:rPr lang="en-US" dirty="0" smtClean="0"/>
              <a:t>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Блокажи за промени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(change preventers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7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Сложност на условията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noProof="1" smtClean="0"/>
              <a:t>Увеличава общата сложност (</a:t>
            </a:r>
            <a:r>
              <a:rPr lang="en-US" noProof="1" smtClean="0"/>
              <a:t>Cyclomatic</a:t>
            </a:r>
            <a:r>
              <a:rPr lang="en-US" dirty="0" smtClean="0"/>
              <a:t> complexity</a:t>
            </a:r>
            <a:r>
              <a:rPr lang="bg-BG" dirty="0" smtClean="0"/>
              <a:t>, броят на различните пътища, по които може да бъде изпълнен кода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bg-BG" dirty="0" smtClean="0"/>
              <a:t>Симптоми</a:t>
            </a:r>
            <a:r>
              <a:rPr lang="en-US" dirty="0" smtClean="0"/>
              <a:t>: </a:t>
            </a:r>
            <a:r>
              <a:rPr lang="bg-BG" dirty="0" smtClean="0"/>
              <a:t>много влагания </a:t>
            </a:r>
            <a:r>
              <a:rPr lang="en-US" dirty="0" smtClean="0"/>
              <a:t>(arrow code) </a:t>
            </a:r>
            <a:r>
              <a:rPr lang="bg-BG" dirty="0" smtClean="0"/>
              <a:t>и </a:t>
            </a:r>
            <a:r>
              <a:rPr lang="bg-BG" dirty="0" err="1" smtClean="0"/>
              <a:t>бъгливи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bg-BG" dirty="0" err="1" smtClean="0"/>
              <a:t>ове</a:t>
            </a:r>
            <a:endParaRPr lang="en-US" dirty="0" smtClean="0"/>
          </a:p>
          <a:p>
            <a:pPr lvl="1"/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отделяне на метод</a:t>
            </a:r>
            <a:r>
              <a:rPr lang="en-US" dirty="0" smtClean="0"/>
              <a:t>, </a:t>
            </a:r>
            <a:r>
              <a:rPr lang="bg-BG" dirty="0" smtClean="0"/>
              <a:t>шаблон „</a:t>
            </a:r>
            <a:r>
              <a:rPr lang="en-US" dirty="0" smtClean="0"/>
              <a:t>Strategy</a:t>
            </a:r>
            <a:r>
              <a:rPr lang="bg-BG" dirty="0" smtClean="0"/>
              <a:t>“</a:t>
            </a:r>
            <a:r>
              <a:rPr lang="en-US" dirty="0" smtClean="0"/>
              <a:t>, </a:t>
            </a:r>
            <a:r>
              <a:rPr lang="bg-BG" dirty="0" smtClean="0"/>
              <a:t>„</a:t>
            </a:r>
            <a:r>
              <a:rPr lang="en-US" dirty="0" smtClean="0"/>
              <a:t>State</a:t>
            </a:r>
            <a:r>
              <a:rPr lang="bg-BG" dirty="0" smtClean="0"/>
              <a:t>“ или</a:t>
            </a:r>
            <a:r>
              <a:rPr lang="en-US" dirty="0" smtClean="0"/>
              <a:t> </a:t>
            </a:r>
            <a:r>
              <a:rPr lang="bg-BG" dirty="0" smtClean="0"/>
              <a:t>„</a:t>
            </a:r>
            <a:r>
              <a:rPr lang="en-US" dirty="0" smtClean="0"/>
              <a:t>Decorator</a:t>
            </a:r>
            <a:r>
              <a:rPr lang="bg-BG" dirty="0" smtClean="0"/>
              <a:t>“</a:t>
            </a:r>
            <a:endParaRPr lang="en-US" dirty="0" smtClean="0"/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Зле написани тестове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Лошо написаните тестове може да възпрепятстват промените</a:t>
            </a:r>
            <a:endParaRPr lang="en-US" dirty="0" smtClean="0"/>
          </a:p>
          <a:p>
            <a:pPr lvl="1"/>
            <a:r>
              <a:rPr lang="bg-BG" dirty="0" smtClean="0"/>
              <a:t>Много </a:t>
            </a:r>
            <a:r>
              <a:rPr lang="bg-BG" dirty="0" smtClean="0"/>
              <a:t>силни зависимости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Блокажи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промени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9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Мързеливи класове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Класове, които не правят достатъчно, за да оправдаят своето съществуване трябва да бъдат премахнати</a:t>
            </a:r>
            <a:endParaRPr lang="en-US" dirty="0" smtClean="0"/>
          </a:p>
          <a:p>
            <a:pPr lvl="1"/>
            <a:r>
              <a:rPr lang="bg-BG" dirty="0" smtClean="0"/>
              <a:t>Всеки клас иска време и усилие да бъда разбран и поддържан</a:t>
            </a:r>
            <a:endParaRPr lang="en-US" dirty="0"/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Класове с данни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Класове само с полета и свойства</a:t>
            </a:r>
            <a:endParaRPr lang="en-US" dirty="0" smtClean="0"/>
          </a:p>
          <a:p>
            <a:pPr lvl="1"/>
            <a:r>
              <a:rPr lang="bg-BG" dirty="0" smtClean="0"/>
              <a:t>Липсващо валидиране</a:t>
            </a:r>
            <a:r>
              <a:rPr lang="en-US" dirty="0" smtClean="0"/>
              <a:t>? </a:t>
            </a:r>
            <a:r>
              <a:rPr lang="bg-BG" dirty="0" smtClean="0"/>
              <a:t>Програмният код е в други класове</a:t>
            </a:r>
            <a:r>
              <a:rPr lang="en-US" dirty="0" smtClean="0"/>
              <a:t>?</a:t>
            </a:r>
          </a:p>
          <a:p>
            <a:pPr lvl="1"/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да се премести свързаната с данните логика в класа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Лош код</a:t>
            </a:r>
            <a:r>
              <a:rPr lang="en-US" dirty="0" smtClean="0"/>
              <a:t>: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Излишества (</a:t>
            </a:r>
            <a:r>
              <a:rPr lang="en-US" noProof="1" smtClean="0"/>
              <a:t>Dispensables</a:t>
            </a:r>
            <a:r>
              <a:rPr lang="bg-BG" noProof="1" smtClean="0"/>
              <a:t>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2858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Повторения на код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Нарушава </a:t>
            </a:r>
            <a:r>
              <a:rPr lang="en-US" dirty="0" smtClean="0"/>
              <a:t>DRY </a:t>
            </a:r>
            <a:r>
              <a:rPr lang="bg-BG" dirty="0" smtClean="0"/>
              <a:t>принципа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Резултат е от </a:t>
            </a:r>
            <a:r>
              <a:rPr lang="en-US" dirty="0" smtClean="0"/>
              <a:t>copy-pasted </a:t>
            </a:r>
            <a:r>
              <a:rPr lang="bg-BG" dirty="0" smtClean="0"/>
              <a:t>код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отделяне на метод</a:t>
            </a:r>
            <a:r>
              <a:rPr lang="en-US" dirty="0" smtClean="0"/>
              <a:t>, </a:t>
            </a:r>
            <a:r>
              <a:rPr lang="bg-BG" dirty="0" smtClean="0"/>
              <a:t>клас</a:t>
            </a:r>
            <a:r>
              <a:rPr lang="en-US" dirty="0" smtClean="0"/>
              <a:t>, pull-up </a:t>
            </a:r>
            <a:r>
              <a:rPr lang="bg-BG" dirty="0" smtClean="0"/>
              <a:t>метод</a:t>
            </a:r>
            <a:r>
              <a:rPr lang="en-US" dirty="0" smtClean="0"/>
              <a:t>, </a:t>
            </a:r>
            <a:r>
              <a:rPr lang="bg-BG" dirty="0" smtClean="0"/>
              <a:t>шаблон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Template Method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Ненужен код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такъв, който никога не се ползва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Обикновено се открива от инструментите за статистически анализ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Спекулативни обобщения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„</a:t>
            </a:r>
            <a:r>
              <a:rPr lang="bg-BG" dirty="0" smtClean="0"/>
              <a:t>Някой ден може да ни потрябва</a:t>
            </a:r>
            <a:r>
              <a:rPr lang="en-US" dirty="0" smtClean="0"/>
              <a:t> …"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YAGNI</a:t>
            </a:r>
            <a:r>
              <a:rPr lang="bg-BG" dirty="0" smtClean="0"/>
              <a:t> принципа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Излишества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3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Завист за чужди екстри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Feature envy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Метод, който изглежда по-заинтересуван от друг клас, различен от този, в който е метода</a:t>
            </a:r>
            <a:endParaRPr lang="en-US" dirty="0"/>
          </a:p>
          <a:p>
            <a:pPr lvl="1"/>
            <a:r>
              <a:rPr lang="bg-BG" dirty="0" smtClean="0"/>
              <a:t>Дръжте заедно </a:t>
            </a:r>
            <a:r>
              <a:rPr lang="bg-BG" dirty="0" smtClean="0"/>
              <a:t>нещата, </a:t>
            </a:r>
            <a:r>
              <a:rPr lang="bg-BG" dirty="0" smtClean="0"/>
              <a:t>които взаимно се променят</a:t>
            </a:r>
            <a:endParaRPr lang="en-US" dirty="0" smtClean="0"/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Неуместно интимничене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Inappropriate intimacy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Класове, които знаят твърде много един за друг</a:t>
            </a:r>
            <a:endParaRPr lang="en-US" dirty="0" smtClean="0"/>
          </a:p>
          <a:p>
            <a:pPr lvl="1"/>
            <a:r>
              <a:rPr lang="bg-BG" dirty="0" smtClean="0"/>
              <a:t>Проблеми</a:t>
            </a:r>
            <a:r>
              <a:rPr lang="en-US" dirty="0" smtClean="0"/>
              <a:t>: </a:t>
            </a:r>
            <a:r>
              <a:rPr lang="bg-BG" dirty="0" smtClean="0"/>
              <a:t>при наследяване</a:t>
            </a:r>
            <a:r>
              <a:rPr lang="en-US" dirty="0" smtClean="0"/>
              <a:t>, </a:t>
            </a:r>
            <a:r>
              <a:rPr lang="bg-BG" dirty="0" smtClean="0"/>
              <a:t>двупосочна връзка</a:t>
            </a:r>
            <a:endParaRPr lang="en-US" dirty="0" smtClean="0"/>
          </a:p>
          <a:p>
            <a:pPr lvl="1"/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местете на методи </a:t>
            </a:r>
            <a:r>
              <a:rPr lang="en-US" dirty="0" smtClean="0"/>
              <a:t>/ </a:t>
            </a:r>
            <a:r>
              <a:rPr lang="bg-BG" dirty="0" smtClean="0"/>
              <a:t>полета</a:t>
            </a:r>
            <a:r>
              <a:rPr lang="en-US" dirty="0" smtClean="0"/>
              <a:t>, </a:t>
            </a:r>
            <a:r>
              <a:rPr lang="bg-BG" dirty="0" smtClean="0"/>
              <a:t>извличане на клас</a:t>
            </a:r>
            <a:r>
              <a:rPr lang="en-US" dirty="0" smtClean="0"/>
              <a:t>, </a:t>
            </a:r>
            <a:r>
              <a:rPr lang="bg-BG" dirty="0" smtClean="0"/>
              <a:t>промяна на връзката в еднопосочна</a:t>
            </a:r>
            <a:r>
              <a:rPr lang="en-US" dirty="0" smtClean="0"/>
              <a:t>, </a:t>
            </a:r>
            <a:r>
              <a:rPr lang="bg-BG" dirty="0" smtClean="0"/>
              <a:t>делегиране вместо наследяване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Сглобки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couplers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5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Законът на Деметра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Law of Demeter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LoD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bg-BG" dirty="0" smtClean="0"/>
              <a:t>Даден обект трябва да очаква възможно най-малко определена структура на свойства или каквото и да е</a:t>
            </a:r>
            <a:endParaRPr lang="en-US" dirty="0" smtClean="0"/>
          </a:p>
          <a:p>
            <a:pPr lvl="1"/>
            <a:r>
              <a:rPr lang="bg-BG" dirty="0" smtClean="0"/>
              <a:t>Лош пример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customer.Wallet.RemoveMoney()</a:t>
            </a:r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Индиректно разкриване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Indecent exposure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Някои класове или членове </a:t>
            </a:r>
            <a:r>
              <a:rPr lang="bg-BG" dirty="0" smtClean="0"/>
              <a:t>са </a:t>
            </a:r>
            <a:r>
              <a:rPr lang="en-US" dirty="0" smtClean="0"/>
              <a:t>public </a:t>
            </a:r>
            <a:r>
              <a:rPr lang="bg-BG" dirty="0" smtClean="0"/>
              <a:t>без да е нужно</a:t>
            </a:r>
            <a:endParaRPr lang="en-US" dirty="0" smtClean="0"/>
          </a:p>
          <a:p>
            <a:pPr lvl="1"/>
            <a:r>
              <a:rPr lang="bg-BG" dirty="0" smtClean="0"/>
              <a:t>Нарушава капсулирането</a:t>
            </a:r>
          </a:p>
          <a:p>
            <a:pPr lvl="1"/>
            <a:r>
              <a:rPr lang="bg-BG" dirty="0" smtClean="0"/>
              <a:t>Може да доведе до </a:t>
            </a:r>
            <a:r>
              <a:rPr lang="bg-BG" dirty="0"/>
              <a:t>неуместно интимничене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Сглобки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2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Верижни съобщения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Something.Another.SomeOther.Other.YetAnother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Тясна зависимост между клиент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и структурата за достъп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Посредник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Делегиране, отишло твърде далеч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Понякога може да го премахнем или вградим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Скитащи данни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Да се предават данни само защото са нужни на някой друг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Премахваме посредническите данни</a:t>
            </a:r>
            <a:r>
              <a:rPr lang="en-US" dirty="0" smtClean="0"/>
              <a:t>, </a:t>
            </a:r>
            <a:r>
              <a:rPr lang="bg-BG" dirty="0" smtClean="0"/>
              <a:t>извличаме клас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Сглобки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1026" name="Picture 2" descr="graphics/07fig05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43" y="2402305"/>
            <a:ext cx="4138180" cy="1676400"/>
          </a:xfrm>
          <a:prstGeom prst="roundRect">
            <a:avLst>
              <a:gd name="adj" fmla="val 2438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21471" y="4277567"/>
            <a:ext cx="2235352" cy="11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Изкуствени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зависимост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Artificial coupling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bg-BG" dirty="0" smtClean="0"/>
              <a:t>Неща, които не зависят едно от </a:t>
            </a:r>
            <a:r>
              <a:rPr lang="bg-BG" dirty="0" smtClean="0"/>
              <a:t>друго, </a:t>
            </a:r>
            <a:r>
              <a:rPr lang="bg-BG" dirty="0" smtClean="0"/>
              <a:t>няма нужда изкуствено да се обвързват в зависимост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Скрита временна зависимост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Hidden temporal coupling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bg-BG" dirty="0" smtClean="0"/>
              <a:t>Не трябва да предполагаме реда на операциите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bg-BG" dirty="0" smtClean="0"/>
              <a:t>Например</a:t>
            </a:r>
            <a:r>
              <a:rPr lang="en-US" dirty="0" smtClean="0"/>
              <a:t> </a:t>
            </a:r>
            <a:r>
              <a:rPr lang="bg-BG" dirty="0"/>
              <a:t>к</a:t>
            </a:r>
            <a:r>
              <a:rPr lang="bg-BG" dirty="0" smtClean="0"/>
              <a:t>ласът </a:t>
            </a:r>
            <a:r>
              <a:rPr lang="en-US" dirty="0" smtClean="0"/>
              <a:t>pizza </a:t>
            </a:r>
            <a:r>
              <a:rPr lang="bg-BG" dirty="0" smtClean="0"/>
              <a:t>не трябва да знае стъпките за правене на пица</a:t>
            </a:r>
            <a:r>
              <a:rPr lang="en-US" dirty="0" smtClean="0"/>
              <a:t> -&gt;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Template Method</a:t>
            </a:r>
            <a:r>
              <a:rPr lang="en-US" dirty="0" smtClean="0"/>
              <a:t> </a:t>
            </a:r>
            <a:r>
              <a:rPr lang="bg-BG" dirty="0" smtClean="0"/>
              <a:t>шаблон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Скрити зависимости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Hidden dependencies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bg-BG" dirty="0" smtClean="0"/>
              <a:t>Класовете трябва да обявяват своите зависимости още в конструктора си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</a:t>
            </a:r>
            <a:r>
              <a:rPr lang="bg-BG" dirty="0" smtClean="0"/>
              <a:t>е връзката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bg-BG" dirty="0" smtClean="0"/>
              <a:t>принципа на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Dependency Inversion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Сглобки </a:t>
            </a:r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Видове лош програмен код</a:t>
            </a:r>
            <a:r>
              <a:rPr lang="en-US" dirty="0"/>
              <a:t>:</a:t>
            </a: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Разводняване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bloaters</a:t>
            </a:r>
            <a:r>
              <a:rPr lang="bg-BG" dirty="0"/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Неясноти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obfuscators</a:t>
            </a:r>
            <a:r>
              <a:rPr lang="bg-BG" dirty="0"/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Злоупотреби на ООП </a:t>
            </a:r>
            <a:r>
              <a:rPr lang="bg-BG" dirty="0"/>
              <a:t>(</a:t>
            </a:r>
            <a:r>
              <a:rPr lang="en-US" dirty="0"/>
              <a:t>OO abusers</a:t>
            </a:r>
            <a:r>
              <a:rPr lang="bg-BG" dirty="0"/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Блокажи за промени </a:t>
            </a:r>
            <a:r>
              <a:rPr lang="bg-BG" dirty="0"/>
              <a:t>(</a:t>
            </a:r>
            <a:r>
              <a:rPr lang="en-US" dirty="0"/>
              <a:t>change preventers</a:t>
            </a:r>
            <a:r>
              <a:rPr lang="bg-BG" dirty="0"/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Излишества </a:t>
            </a:r>
            <a:r>
              <a:rPr lang="bg-BG" noProof="1"/>
              <a:t>(</a:t>
            </a:r>
            <a:r>
              <a:rPr lang="en-US" noProof="1"/>
              <a:t>dispensables)</a:t>
            </a: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Сглобки </a:t>
            </a:r>
            <a:r>
              <a:rPr lang="bg-BG" dirty="0"/>
              <a:t>(</a:t>
            </a:r>
            <a:r>
              <a:rPr lang="en-US" dirty="0"/>
              <a:t>couplers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428" y="2517613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9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Лош програмен код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93180" y="3198168"/>
            <a:ext cx="802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err="1"/>
              <a:t>case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800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Видове </a:t>
            </a:r>
            <a:r>
              <a:rPr lang="bg-BG" dirty="0"/>
              <a:t>лош програмен код</a:t>
            </a:r>
            <a:r>
              <a:rPr lang="en-US" dirty="0"/>
              <a:t>:</a:t>
            </a: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Разводняване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bloaters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Неясноти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obfuscators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Злоупотреби на ООП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OO abusers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Блокажи за промени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change preventers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Излишества 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dispensables)</a:t>
            </a:r>
          </a:p>
          <a:p>
            <a:pPr lvl="2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Сглобки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couplers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1922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Лош програмен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код </a:t>
            </a:r>
            <a:r>
              <a:rPr lang="en-US" dirty="0" smtClean="0"/>
              <a:t>== </a:t>
            </a:r>
            <a:r>
              <a:rPr lang="bg-BG" dirty="0" smtClean="0"/>
              <a:t>определени структури в кода, които подсказват, че е наложителна преработка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Видове лош програмен код</a:t>
            </a:r>
            <a:r>
              <a:rPr lang="en-US" dirty="0" smtClean="0"/>
              <a:t>:</a:t>
            </a:r>
          </a:p>
          <a:p>
            <a:pPr lvl="2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Разводняване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bloaters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Неясноти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obfuscators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Злоупотреби на ООП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OO abusers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Блокажи за промени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hange preventers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Излишества (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dispensables)</a:t>
            </a:r>
          </a:p>
          <a:p>
            <a:pPr lvl="2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Сглобки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couplers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програмен </a:t>
            </a:r>
            <a:r>
              <a:rPr lang="bg-BG" dirty="0" smtClean="0"/>
              <a:t>код (</a:t>
            </a:r>
            <a:r>
              <a:rPr lang="en-US" dirty="0"/>
              <a:t>code </a:t>
            </a:r>
            <a:r>
              <a:rPr lang="en-US" dirty="0" smtClean="0"/>
              <a:t>smells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2" descr="http://us.123rf.com/400wm/400/400/dragon_fang/dragon_fang0909/dragon_fang090900066/5582009-a-young-man-holding-his-nose-because-of-a-bad-smell-isolated-against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394" y="2303786"/>
            <a:ext cx="2887018" cy="32650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83290" y="5988851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/>
              </a:rPr>
              <a:t>https://sourcemaking.com/refactoring/smells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656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Дълги методи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По-добре е методите да са по-къси</a:t>
            </a:r>
            <a:r>
              <a:rPr lang="en-US" dirty="0" smtClean="0"/>
              <a:t> (</a:t>
            </a:r>
            <a:r>
              <a:rPr lang="bg-BG" dirty="0" smtClean="0"/>
              <a:t>по-лесно именуване, по-разбираеми са</a:t>
            </a:r>
            <a:r>
              <a:rPr lang="en-US" dirty="0" smtClean="0"/>
              <a:t>, </a:t>
            </a:r>
            <a:r>
              <a:rPr lang="bg-BG" dirty="0" smtClean="0"/>
              <a:t>по-малко повторения на код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Големи класове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Твърде много променливи в екземплярите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Нарушават принципа </a:t>
            </a:r>
            <a:r>
              <a:rPr lang="en-US" dirty="0" smtClean="0"/>
              <a:t>„</a:t>
            </a:r>
            <a:r>
              <a:rPr lang="bg-BG" dirty="0" smtClean="0"/>
              <a:t>Една-едничка цел</a:t>
            </a:r>
            <a:r>
              <a:rPr lang="en-US" dirty="0" smtClean="0"/>
              <a:t>" </a:t>
            </a:r>
            <a:r>
              <a:rPr lang="bg-BG" dirty="0" smtClean="0"/>
              <a:t>(</a:t>
            </a:r>
            <a:r>
              <a:rPr lang="en-US" dirty="0"/>
              <a:t>Single </a:t>
            </a:r>
            <a:r>
              <a:rPr lang="en-US" dirty="0" smtClean="0"/>
              <a:t>Responsibility</a:t>
            </a:r>
            <a:r>
              <a:rPr lang="bg-BG" dirty="0" smtClean="0"/>
              <a:t>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Мания за прости данни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за прекаленото им използване</a:t>
            </a:r>
            <a:r>
              <a:rPr lang="en-US" sz="32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Прекаляване с прости типове</a:t>
            </a:r>
            <a:r>
              <a:rPr lang="en-US" dirty="0" smtClean="0"/>
              <a:t>, </a:t>
            </a:r>
            <a:r>
              <a:rPr lang="bg-BG" dirty="0" smtClean="0"/>
              <a:t>вместо добра абстракция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Може да бъдат обособени в свой клас с вградено валидиране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Лош код</a:t>
            </a:r>
            <a:r>
              <a:rPr lang="en-US" dirty="0" smtClean="0"/>
              <a:t>: </a:t>
            </a:r>
            <a:r>
              <a:rPr lang="bg-BG" dirty="0"/>
              <a:t>Разводнявания </a:t>
            </a:r>
            <a:r>
              <a:rPr lang="bg-BG" dirty="0" smtClean="0"/>
              <a:t>(</a:t>
            </a:r>
            <a:r>
              <a:rPr lang="en-US" dirty="0" smtClean="0"/>
              <a:t>Bloaters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2" descr="http://www.temaiken.org.ar/files/items/imagenes/Hipopotamo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339" y="2347278"/>
            <a:ext cx="2877296" cy="172718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Дълъг списък с параметри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dirty="0" smtClean="0"/>
              <a:t>)</a:t>
            </a:r>
          </a:p>
          <a:p>
            <a:pPr lvl="1">
              <a:spcAft>
                <a:spcPts val="0"/>
              </a:spcAft>
            </a:pPr>
            <a:r>
              <a:rPr lang="bg-BG" dirty="0" smtClean="0"/>
              <a:t>Може да подсказва процедурно вместо ОО програмиране</a:t>
            </a: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bg-BG" dirty="0" smtClean="0"/>
              <a:t>Може би методът върши твърде много неща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Групички от данни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0"/>
              </a:spcAft>
            </a:pPr>
            <a:r>
              <a:rPr lang="bg-BG" dirty="0" smtClean="0"/>
              <a:t>Набор от данни, винаги използвани заедно без да са групирани</a:t>
            </a:r>
          </a:p>
          <a:p>
            <a:pPr lvl="1">
              <a:spcAft>
                <a:spcPts val="0"/>
              </a:spcAft>
            </a:pPr>
            <a:r>
              <a:rPr lang="bg-BG" dirty="0" smtClean="0"/>
              <a:t>Например полетата на кредитна карта в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dirty="0" smtClean="0"/>
              <a:t> </a:t>
            </a:r>
            <a:r>
              <a:rPr lang="bg-BG" dirty="0" smtClean="0"/>
              <a:t>класа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Избухване в комбинации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0"/>
              </a:spcAft>
            </a:pPr>
            <a:r>
              <a:rPr lang="bg-BG" dirty="0" smtClean="0"/>
              <a:t>Напр.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ListCars()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ListByRegion()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ListByManufacturer()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ListByManufacturerAndRegion()</a:t>
            </a:r>
            <a:r>
              <a:rPr lang="bg-BG" noProof="1"/>
              <a:t> </a:t>
            </a:r>
            <a:r>
              <a:rPr lang="bg-BG" noProof="1" smtClean="0"/>
              <a:t>и т.н.</a:t>
            </a: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bg-BG" dirty="0" smtClean="0"/>
              <a:t>Решение може да е шаблона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Interpreter</a:t>
            </a:r>
            <a:r>
              <a:rPr lang="en-US" dirty="0" smtClean="0"/>
              <a:t> (LINQ)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dirty="0" smtClean="0"/>
              <a:t>Разводнявания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5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Чудати решения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Странни решения на често срещани проблеми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Непоследователност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З</a:t>
            </a:r>
            <a:r>
              <a:rPr lang="bg-BG" dirty="0" smtClean="0"/>
              <a:t>аменете алгоритъма или използвайте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Adapter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Клас, който нищо не прави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Слейте го с друг клас или го премахнете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Задължителен начален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завършващ програмен код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Изисква винаги няколко реда код, преди да се ползва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параметър-обект</a:t>
            </a:r>
            <a:r>
              <a:rPr lang="en-US" dirty="0" smtClean="0"/>
              <a:t>, factory </a:t>
            </a:r>
            <a:r>
              <a:rPr lang="bg-BG" dirty="0" smtClean="0"/>
              <a:t>метод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IDisposable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dirty="0" smtClean="0"/>
              <a:t>Разводнявания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4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Обхват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Целта на кода е неясна и се нуждае от коментар</a:t>
            </a:r>
            <a:r>
              <a:rPr lang="en-US" dirty="0" smtClean="0"/>
              <a:t> (</a:t>
            </a:r>
            <a:r>
              <a:rPr lang="bg-BG" dirty="0" smtClean="0"/>
              <a:t>лошо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Програмният код е твърде дълъг, за да е обозрим </a:t>
            </a:r>
            <a:r>
              <a:rPr lang="en-US" dirty="0" smtClean="0"/>
              <a:t>(</a:t>
            </a:r>
            <a:r>
              <a:rPr lang="bg-BG" dirty="0" smtClean="0"/>
              <a:t>лошо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частичен клас</a:t>
            </a:r>
            <a:r>
              <a:rPr lang="en-US" dirty="0" smtClean="0"/>
              <a:t>, </a:t>
            </a:r>
            <a:r>
              <a:rPr lang="bg-BG" dirty="0" smtClean="0"/>
              <a:t>нов клас</a:t>
            </a:r>
            <a:r>
              <a:rPr lang="en-US" dirty="0" smtClean="0"/>
              <a:t>, </a:t>
            </a:r>
            <a:r>
              <a:rPr lang="bg-BG" dirty="0" smtClean="0"/>
              <a:t>подреждане на кода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Коментари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Трябва да обясняват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ЗАЩО</a:t>
            </a:r>
            <a:r>
              <a:rPr lang="en-US" dirty="0" smtClean="0"/>
              <a:t>, </a:t>
            </a:r>
            <a:r>
              <a:rPr lang="bg-BG" dirty="0" smtClean="0"/>
              <a:t>а не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КАКВО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КАК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Добрите коментари</a:t>
            </a:r>
            <a:r>
              <a:rPr lang="en-US" dirty="0" smtClean="0"/>
              <a:t>: </a:t>
            </a:r>
            <a:r>
              <a:rPr lang="bg-BG" dirty="0" smtClean="0"/>
              <a:t>дават повече информация</a:t>
            </a:r>
            <a:r>
              <a:rPr lang="en-US" dirty="0" smtClean="0"/>
              <a:t>, </a:t>
            </a:r>
            <a:r>
              <a:rPr lang="bg-BG" dirty="0" smtClean="0"/>
              <a:t>препратки към ресурси</a:t>
            </a:r>
            <a:r>
              <a:rPr lang="en-US" dirty="0" smtClean="0"/>
              <a:t>,</a:t>
            </a:r>
            <a:r>
              <a:rPr lang="bg-BG" dirty="0" smtClean="0"/>
              <a:t> обясняват алгоритъм, причини или контекст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Препратка</a:t>
            </a:r>
            <a:r>
              <a:rPr lang="en-US" dirty="0" smtClean="0"/>
              <a:t>: </a:t>
            </a:r>
            <a:r>
              <a:rPr lang="bg-BG" dirty="0" smtClean="0">
                <a:hlinkClick r:id="rId2"/>
              </a:rPr>
              <a:t>Смехотворни коментари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Лош код</a:t>
            </a:r>
            <a:r>
              <a:rPr lang="en-US" dirty="0" smtClean="0"/>
              <a:t>: </a:t>
            </a:r>
            <a:r>
              <a:rPr lang="bg-BG" dirty="0" smtClean="0"/>
              <a:t>Неясноти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en-US" dirty="0" smtClean="0"/>
              <a:t>Obfuscators</a:t>
            </a:r>
            <a:r>
              <a:rPr lang="bg-B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8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30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Къси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неподходящи имена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300"/>
              </a:spcAft>
            </a:pPr>
            <a:r>
              <a:rPr lang="bg-BG" dirty="0" smtClean="0"/>
              <a:t>Трябва да са подходящи, говорвящи и еднотипно</a:t>
            </a:r>
            <a:r>
              <a:rPr lang="en-US" dirty="0" smtClean="0"/>
              <a:t> </a:t>
            </a:r>
            <a:r>
              <a:rPr lang="bg-BG" dirty="0" smtClean="0"/>
              <a:t>използвани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Вертикално отделяне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300"/>
              </a:spcAft>
            </a:pPr>
            <a:r>
              <a:rPr lang="bg-BG" dirty="0" smtClean="0"/>
              <a:t>Трябва да </a:t>
            </a:r>
            <a:r>
              <a:rPr lang="bg-BG" dirty="0" smtClean="0"/>
              <a:t>декларирате </a:t>
            </a:r>
            <a:r>
              <a:rPr lang="bg-BG" dirty="0" smtClean="0"/>
              <a:t>променливите точно преди първата им употреба, за да се избегне </a:t>
            </a:r>
            <a:r>
              <a:rPr lang="bg-BG" dirty="0" err="1" smtClean="0"/>
              <a:t>скролирането</a:t>
            </a:r>
            <a:endParaRPr lang="en-US" dirty="0" smtClean="0"/>
          </a:p>
          <a:p>
            <a:pPr lvl="1">
              <a:spcAft>
                <a:spcPts val="300"/>
              </a:spcAft>
            </a:pPr>
            <a:r>
              <a:rPr lang="bg-BG" dirty="0" smtClean="0"/>
              <a:t>Или използвайте малки функции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Непоследователност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300"/>
              </a:spcAft>
            </a:pPr>
            <a:r>
              <a:rPr lang="bg-BG" dirty="0" smtClean="0"/>
              <a:t>Следвайте</a:t>
            </a:r>
            <a:r>
              <a:rPr lang="en-US" dirty="0" smtClean="0"/>
              <a:t> </a:t>
            </a:r>
            <a:r>
              <a:rPr lang="en-US" dirty="0"/>
              <a:t>POLA </a:t>
            </a:r>
            <a:r>
              <a:rPr lang="en-US" dirty="0" smtClean="0"/>
              <a:t>(</a:t>
            </a:r>
            <a:r>
              <a:rPr lang="bg-BG" dirty="0" smtClean="0"/>
              <a:t>Принципа на най-малкото чудене</a:t>
            </a:r>
            <a:r>
              <a:rPr lang="en-US" dirty="0" smtClean="0"/>
              <a:t>)</a:t>
            </a:r>
          </a:p>
          <a:p>
            <a:pPr lvl="1">
              <a:spcAft>
                <a:spcPts val="300"/>
              </a:spcAft>
            </a:pPr>
            <a:r>
              <a:rPr lang="bg-BG" dirty="0" smtClean="0"/>
              <a:t>Непоследователността е объркваща и разсейваща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Неясни намерения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300"/>
              </a:spcAft>
            </a:pPr>
            <a:r>
              <a:rPr lang="bg-BG" dirty="0" smtClean="0"/>
              <a:t>Кодът трябва да е толкова обяснителен, колкото е възможно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Лош код</a:t>
            </a:r>
            <a:r>
              <a:rPr lang="en-US" dirty="0" smtClean="0"/>
              <a:t>: </a:t>
            </a:r>
            <a:r>
              <a:rPr lang="bg-BG" dirty="0" smtClean="0"/>
              <a:t>Неясноти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Използване на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switch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израз с обекти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0"/>
              </a:spcAft>
            </a:pPr>
            <a:r>
              <a:rPr lang="bg-BG" dirty="0" smtClean="0"/>
              <a:t>Може да бъде заменено с полиморфизъм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Временни полета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0"/>
              </a:spcAft>
            </a:pPr>
            <a:r>
              <a:rPr lang="bg-BG" dirty="0" smtClean="0"/>
              <a:t>Когато се предават данни между методи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Клас, зависещ от подклас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0"/>
              </a:spcAft>
            </a:pPr>
            <a:r>
              <a:rPr lang="bg-BG" dirty="0" smtClean="0"/>
              <a:t>Класовете не могат да бъдат разделени</a:t>
            </a:r>
            <a:r>
              <a:rPr lang="en-US" dirty="0" smtClean="0"/>
              <a:t> (</a:t>
            </a:r>
            <a:r>
              <a:rPr lang="bg-BG" dirty="0" err="1" smtClean="0"/>
              <a:t>взаимозависими</a:t>
            </a:r>
            <a:r>
              <a:rPr lang="bg-BG" dirty="0" smtClean="0"/>
              <a:t> са</a:t>
            </a:r>
            <a:r>
              <a:rPr lang="en-US" dirty="0" smtClean="0"/>
              <a:t>)</a:t>
            </a:r>
          </a:p>
          <a:p>
            <a:pPr lvl="1">
              <a:spcAft>
                <a:spcPts val="0"/>
              </a:spcAft>
            </a:pPr>
            <a:r>
              <a:rPr lang="bg-BG" dirty="0" smtClean="0"/>
              <a:t>Може да </a:t>
            </a:r>
            <a:r>
              <a:rPr lang="bg-BG" dirty="0" smtClean="0"/>
              <a:t>наруши </a:t>
            </a:r>
            <a:r>
              <a:rPr lang="bg-BG" dirty="0" smtClean="0"/>
              <a:t>принципа за заместване на </a:t>
            </a:r>
            <a:r>
              <a:rPr lang="bg-BG" dirty="0" err="1" smtClean="0"/>
              <a:t>Лисков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Неподходящо статично поле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0"/>
              </a:spcAft>
            </a:pPr>
            <a:r>
              <a:rPr lang="bg-BG" dirty="0" smtClean="0"/>
              <a:t>Силно </a:t>
            </a:r>
            <a:r>
              <a:rPr lang="bg-BG" dirty="0" err="1" smtClean="0"/>
              <a:t>сдвояване</a:t>
            </a:r>
            <a:r>
              <a:rPr lang="bg-BG" dirty="0" smtClean="0"/>
              <a:t> между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dirty="0" smtClean="0"/>
              <a:t> </a:t>
            </a:r>
            <a:r>
              <a:rPr lang="bg-BG" dirty="0" smtClean="0"/>
              <a:t>и викащия го</a:t>
            </a: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bg-BG" dirty="0" smtClean="0"/>
              <a:t>Което е </a:t>
            </a:r>
            <a:r>
              <a:rPr lang="en-US" dirty="0" smtClean="0"/>
              <a:t>static, </a:t>
            </a:r>
            <a:r>
              <a:rPr lang="bg-BG" dirty="0" smtClean="0"/>
              <a:t>не може да се подмени или използва за друго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6419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Лош код</a:t>
            </a:r>
            <a:r>
              <a:rPr lang="en-US" dirty="0" smtClean="0"/>
              <a:t>: </a:t>
            </a:r>
            <a:r>
              <a:rPr lang="bg-BG" dirty="0" smtClean="0"/>
              <a:t>Злоупотреби на ООП </a:t>
            </a:r>
            <a:r>
              <a:rPr lang="en-US" dirty="0"/>
              <a:t>(OO abusers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1195</Words>
  <Application>Microsoft Office PowerPoint</Application>
  <PresentationFormat>Custom</PresentationFormat>
  <Paragraphs>198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Лош програмен код (code smells)</vt:lpstr>
      <vt:lpstr>Лош код: Разводнявания (Bloaters)</vt:lpstr>
      <vt:lpstr>Лош код: Разводнявания (2)</vt:lpstr>
      <vt:lpstr>Лош код: Разводнявания (3)</vt:lpstr>
      <vt:lpstr>Лош код: Неясноти (Obfuscators)</vt:lpstr>
      <vt:lpstr>Лош код: Неясноти (2)</vt:lpstr>
      <vt:lpstr>Лош код: Злоупотреби на ООП (OO abusers)</vt:lpstr>
      <vt:lpstr>Лош код: Блокажи за промени (change preventers)</vt:lpstr>
      <vt:lpstr>Лош код: Блокажи за промени (2)</vt:lpstr>
      <vt:lpstr>Лош код: Излишества (Dispensables)</vt:lpstr>
      <vt:lpstr>Лош код: Излишества (2)</vt:lpstr>
      <vt:lpstr>Лош код: Сглобки (couplers) </vt:lpstr>
      <vt:lpstr>Лош код: Сглобки (2)</vt:lpstr>
      <vt:lpstr>Лош код: Сглобки (3)</vt:lpstr>
      <vt:lpstr>Лош код: Сглобки (4)</vt:lpstr>
      <vt:lpstr>Обобщение</vt:lpstr>
      <vt:lpstr>Лош програмен код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</dc:title>
  <dc:subject>C# Basics Course</dc:subject>
  <dc:creator/>
  <cp:keywords>refactoring, 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2019-01-19T18:03:22Z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