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588" r:id="rId3"/>
    <p:sldId id="589" r:id="rId4"/>
    <p:sldId id="570" r:id="rId5"/>
    <p:sldId id="571" r:id="rId6"/>
    <p:sldId id="572" r:id="rId7"/>
    <p:sldId id="573" r:id="rId8"/>
    <p:sldId id="574" r:id="rId9"/>
    <p:sldId id="582" r:id="rId10"/>
    <p:sldId id="583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90" r:id="rId21"/>
    <p:sldId id="591" r:id="rId22"/>
    <p:sldId id="593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5" autoAdjust="0"/>
    <p:restoredTop sz="86446" autoAdjust="0"/>
  </p:normalViewPr>
  <p:slideViewPr>
    <p:cSldViewPr>
      <p:cViewPr varScale="1">
        <p:scale>
          <a:sx n="48" d="100"/>
          <a:sy n="48" d="100"/>
        </p:scale>
        <p:origin x="1070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0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127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8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024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6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6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8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facade-design-patter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jczeus.com/refac_cpp%20Files/refac_bi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57942" y="2776672"/>
            <a:ext cx="2945633" cy="3216537"/>
          </a:xfrm>
          <a:prstGeom prst="rect">
            <a:avLst/>
          </a:prstGeom>
          <a:noFill/>
        </p:spPr>
      </p:pic>
      <p:sp>
        <p:nvSpPr>
          <p:cNvPr id="21" name="Title 4"/>
          <p:cNvSpPr txBox="1">
            <a:spLocks/>
          </p:cNvSpPr>
          <p:nvPr/>
        </p:nvSpPr>
        <p:spPr>
          <a:xfrm>
            <a:off x="2436812" y="762000"/>
            <a:ext cx="91294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Шаблони за преработка</a:t>
            </a:r>
            <a:r>
              <a:rPr lang="en-US" dirty="0" smtClean="0"/>
              <a:t> </a:t>
            </a:r>
            <a:r>
              <a:rPr lang="bg-BG" dirty="0" smtClean="0"/>
              <a:t>на кода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4" descr="http://4.bp.blogspot.com/-SZJ5t1D3O1g/UCHSudz-F-I/AAAAAAAAA10/-mVNXT7EiPA/s1600/Vintage-Square-Pattern1.jpe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60356" y="3461937"/>
            <a:ext cx="1650942" cy="124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us.123rf.com/400wm/400/400/studiom1/studiom11211/studiom1121106179/16507712-seamless-patter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010" y="4867499"/>
            <a:ext cx="1885288" cy="141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4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bg-BG" dirty="0" smtClean="0"/>
              <a:t>Нива на преработка</a:t>
            </a:r>
            <a:endParaRPr lang="en-US" dirty="0"/>
          </a:p>
        </p:txBody>
      </p:sp>
      <p:pic>
        <p:nvPicPr>
          <p:cNvPr id="1028" name="Picture 4" descr="http://1.bp.blogspot.com/-T-M0YiWD3WU/TuX1LapwtJI/AAAAAAAAAIE/HsWduTnU1_4/s1600/refactoring_iron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914400"/>
            <a:ext cx="6301528" cy="4378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</a:pPr>
            <a:r>
              <a:rPr lang="bg-BG" sz="3100" dirty="0" smtClean="0"/>
              <a:t>Замяна на магически числа с именувани константи</a:t>
            </a:r>
            <a:endParaRPr lang="en-US" sz="3100" dirty="0" smtClean="0"/>
          </a:p>
          <a:p>
            <a:pPr>
              <a:spcBef>
                <a:spcPts val="300"/>
              </a:spcBef>
            </a:pPr>
            <a:r>
              <a:rPr lang="bg-BG" sz="3100" dirty="0" smtClean="0"/>
              <a:t>Преименуване на променлива с по-описателно име</a:t>
            </a:r>
          </a:p>
          <a:p>
            <a:pPr>
              <a:spcBef>
                <a:spcPts val="300"/>
              </a:spcBef>
            </a:pPr>
            <a:r>
              <a:rPr lang="bg-BG" sz="3100" dirty="0" smtClean="0"/>
              <a:t>Замяна на израз с метод</a:t>
            </a:r>
            <a:endParaRPr lang="en-US" sz="3100" dirty="0" smtClean="0"/>
          </a:p>
          <a:p>
            <a:pPr lvl="1">
              <a:spcBef>
                <a:spcPts val="300"/>
              </a:spcBef>
            </a:pPr>
            <a:r>
              <a:rPr lang="bg-BG" sz="2900" dirty="0" smtClean="0"/>
              <a:t>За опростяване или за да се избегнат повторения</a:t>
            </a:r>
          </a:p>
          <a:p>
            <a:pPr>
              <a:spcBef>
                <a:spcPts val="300"/>
              </a:spcBef>
            </a:pPr>
            <a:r>
              <a:rPr lang="bg-BG" sz="3100" dirty="0" smtClean="0"/>
              <a:t>Преместване на израз да е</a:t>
            </a:r>
            <a:r>
              <a:rPr lang="en-US" sz="3100" dirty="0" smtClean="0"/>
              <a:t> inline</a:t>
            </a:r>
          </a:p>
          <a:p>
            <a:pPr>
              <a:spcBef>
                <a:spcPts val="300"/>
              </a:spcBef>
            </a:pPr>
            <a:r>
              <a:rPr lang="bg-BG" sz="3100" dirty="0" smtClean="0"/>
              <a:t>Добавяне на междинна променлива</a:t>
            </a:r>
            <a:endParaRPr lang="en-US" sz="3100" dirty="0" smtClean="0"/>
          </a:p>
          <a:p>
            <a:pPr lvl="1">
              <a:spcBef>
                <a:spcPts val="300"/>
              </a:spcBef>
            </a:pPr>
            <a:r>
              <a:rPr lang="bg-BG" sz="2900" dirty="0" smtClean="0"/>
              <a:t>Въвежда поясняваща променлива</a:t>
            </a:r>
            <a:endParaRPr lang="en-US" sz="2900" dirty="0" smtClean="0"/>
          </a:p>
          <a:p>
            <a:pPr>
              <a:spcBef>
                <a:spcPts val="300"/>
              </a:spcBef>
            </a:pPr>
            <a:r>
              <a:rPr lang="bg-BG" sz="3100" dirty="0" smtClean="0"/>
              <a:t>Замяна на променлива с много употреби в множество променливи, ползвани за едно нещо</a:t>
            </a:r>
            <a:endParaRPr lang="en-US" sz="3100" dirty="0" smtClean="0"/>
          </a:p>
          <a:p>
            <a:pPr lvl="1">
              <a:spcBef>
                <a:spcPts val="300"/>
              </a:spcBef>
            </a:pPr>
            <a:r>
              <a:rPr lang="bg-BG" sz="2900" dirty="0" smtClean="0"/>
              <a:t>Създава се отделна променлива за всяка употреба</a:t>
            </a:r>
            <a:endParaRPr lang="en-US" sz="29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Преработка на ниво данни</a:t>
            </a:r>
            <a:r>
              <a:rPr lang="en-US" dirty="0" smtClean="0"/>
              <a:t> </a:t>
            </a:r>
            <a:endParaRPr lang="bg-BG" dirty="0"/>
          </a:p>
        </p:txBody>
      </p:sp>
      <p:pic>
        <p:nvPicPr>
          <p:cNvPr id="5122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94" y="3414936"/>
            <a:ext cx="223461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4.iconfinder.com/data/icons/free-large-business-icons/256/Card_file_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5152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Създава локална променлива за локалните обработки вместо да ползва параметър за целта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Преобразуване на прости данни в клас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Предлага и логика за </a:t>
            </a:r>
            <a:r>
              <a:rPr lang="bg-BG" dirty="0" smtClean="0"/>
              <a:t>валидиране</a:t>
            </a:r>
            <a:r>
              <a:rPr lang="en-US" dirty="0" smtClean="0"/>
              <a:t> </a:t>
            </a:r>
            <a:r>
              <a:rPr lang="en-US" dirty="0" smtClean="0"/>
              <a:t>(money)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Преобразува набор от </a:t>
            </a:r>
            <a:r>
              <a:rPr lang="bg-BG" dirty="0" smtClean="0"/>
              <a:t>кодове на типове (константи)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Преобразува набор от кодове на типове </a:t>
            </a:r>
            <a:r>
              <a:rPr lang="bg-BG" dirty="0" smtClean="0"/>
              <a:t>в клас с подкласове с различно поведение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Смяна на масив с обект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Когато се използва </a:t>
            </a:r>
            <a:r>
              <a:rPr lang="bg-BG" dirty="0"/>
              <a:t>м</a:t>
            </a:r>
            <a:r>
              <a:rPr lang="bg-BG" dirty="0" smtClean="0"/>
              <a:t>асив с различни типове в него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Капсулиране на колекция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 на ниво данни</a:t>
            </a:r>
            <a:r>
              <a:rPr lang="en-US"/>
              <a:t> (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5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068" y="4800600"/>
            <a:ext cx="1980684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Разделяне на части на булев израз</a:t>
            </a: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bg-BG" sz="3200" dirty="0" smtClean="0"/>
              <a:t>Местене на сложен булев израз в ясно именувана булева функция</a:t>
            </a:r>
          </a:p>
          <a:p>
            <a:pPr>
              <a:lnSpc>
                <a:spcPct val="110000"/>
              </a:lnSpc>
            </a:pPr>
            <a:r>
              <a:rPr lang="bg-BG" sz="3200" dirty="0" smtClean="0"/>
              <a:t>Използване на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3200" dirty="0" smtClean="0"/>
              <a:t> </a:t>
            </a:r>
            <a:r>
              <a:rPr lang="bg-BG" sz="3200" dirty="0" smtClean="0"/>
              <a:t>или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 smtClean="0"/>
              <a:t> </a:t>
            </a:r>
            <a:r>
              <a:rPr lang="bg-BG" sz="3200" dirty="0" smtClean="0"/>
              <a:t>вместо управляващата променлива на цикъл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 smtClean="0"/>
              <a:t>Връщане на резултат веднага щом е ясен отговора вместо да се  присвоява връщаната стойност</a:t>
            </a: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bg-BG" sz="3200" dirty="0" smtClean="0"/>
              <a:t>Обединяване на дублирания код в условни команди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 smtClean="0"/>
              <a:t>Замяна на условните команди с полиморфизъм</a:t>
            </a: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bg-BG" sz="3200" dirty="0" smtClean="0"/>
              <a:t>Използване на </a:t>
            </a:r>
            <a:r>
              <a:rPr lang="en-US" sz="3200" dirty="0" smtClean="0"/>
              <a:t>null</a:t>
            </a:r>
            <a:r>
              <a:rPr lang="bg-BG" sz="3200" dirty="0" smtClean="0"/>
              <a:t>-</a:t>
            </a:r>
            <a:r>
              <a:rPr lang="en-US" sz="3200" dirty="0" smtClean="0"/>
              <a:t>object </a:t>
            </a:r>
            <a:r>
              <a:rPr lang="bg-BG" sz="3200" dirty="0" smtClean="0"/>
              <a:t>шаблона вместо проверки за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Преработка на ниво израз</a:t>
            </a:r>
            <a:endParaRPr lang="bg-BG" dirty="0"/>
          </a:p>
        </p:txBody>
      </p:sp>
      <p:pic>
        <p:nvPicPr>
          <p:cNvPr id="6146" name="Picture 2" descr="http://mlab.cs.pu.edu.tw/pu_qb/img/refres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792796" y="3918649"/>
            <a:ext cx="1869371" cy="223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sz="3100" dirty="0" smtClean="0"/>
              <a:t>Извличане </a:t>
            </a:r>
            <a:r>
              <a:rPr lang="en-US" sz="3100" dirty="0" smtClean="0"/>
              <a:t>/ </a:t>
            </a:r>
            <a:r>
              <a:rPr lang="bg-BG" sz="3100" dirty="0" smtClean="0"/>
              <a:t>вграждане на метод</a:t>
            </a:r>
            <a:endParaRPr lang="en-US" sz="3100" dirty="0" smtClean="0"/>
          </a:p>
          <a:p>
            <a:pPr>
              <a:spcAft>
                <a:spcPts val="0"/>
              </a:spcAft>
            </a:pPr>
            <a:r>
              <a:rPr lang="bg-BG" sz="3100" dirty="0" smtClean="0"/>
              <a:t>Преименуване на метод</a:t>
            </a:r>
            <a:endParaRPr lang="en-US" sz="3100" dirty="0" smtClean="0"/>
          </a:p>
          <a:p>
            <a:pPr>
              <a:spcAft>
                <a:spcPts val="0"/>
              </a:spcAft>
            </a:pPr>
            <a:r>
              <a:rPr lang="bg-BG" sz="3100" dirty="0" smtClean="0"/>
              <a:t>Превръщане на дълга процедура в клас</a:t>
            </a:r>
            <a:endParaRPr lang="en-US" sz="3100" dirty="0" smtClean="0"/>
          </a:p>
          <a:p>
            <a:pPr>
              <a:spcAft>
                <a:spcPts val="0"/>
              </a:spcAft>
            </a:pPr>
            <a:r>
              <a:rPr lang="bg-BG" sz="3100" dirty="0" smtClean="0"/>
              <a:t>Добавяне / махане на параметри</a:t>
            </a:r>
            <a:endParaRPr lang="en-US" sz="3100" dirty="0" smtClean="0"/>
          </a:p>
          <a:p>
            <a:pPr>
              <a:spcAft>
                <a:spcPts val="0"/>
              </a:spcAft>
            </a:pPr>
            <a:r>
              <a:rPr lang="bg-BG" sz="3100" dirty="0" smtClean="0"/>
              <a:t>Комбиниране на подобни методи чрез </a:t>
            </a:r>
            <a:r>
              <a:rPr lang="bg-BG" sz="3100" dirty="0" err="1" smtClean="0"/>
              <a:t>параметризиране</a:t>
            </a:r>
            <a:endParaRPr lang="en-US" sz="3100" dirty="0" smtClean="0"/>
          </a:p>
          <a:p>
            <a:pPr>
              <a:spcAft>
                <a:spcPts val="0"/>
              </a:spcAft>
            </a:pPr>
            <a:r>
              <a:rPr lang="bg-BG" sz="3100" dirty="0" smtClean="0"/>
              <a:t>Замяна на сложен алгоритъм с по-прост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bg-BG" sz="3100" dirty="0" smtClean="0"/>
              <a:t>Разделяна на методи, чието поведение зависи от подадените параметри</a:t>
            </a:r>
            <a:r>
              <a:rPr lang="en-US" sz="3100" dirty="0" smtClean="0"/>
              <a:t> (</a:t>
            </a:r>
            <a:r>
              <a:rPr lang="bg-BG" sz="3100" dirty="0" smtClean="0"/>
              <a:t>създаване на нови методи</a:t>
            </a:r>
            <a:r>
              <a:rPr lang="en-US" sz="3100" dirty="0" smtClean="0"/>
              <a:t>)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bg-BG" sz="3100" dirty="0" smtClean="0"/>
              <a:t>Подаване на целия обект вместо само негови отделни полета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bg-BG" sz="3100" dirty="0" smtClean="0"/>
              <a:t>Капсулиране надолу </a:t>
            </a:r>
            <a:r>
              <a:rPr lang="en-US" sz="3100" dirty="0" smtClean="0"/>
              <a:t>/ </a:t>
            </a:r>
            <a:r>
              <a:rPr lang="bg-BG" sz="3100" dirty="0" smtClean="0"/>
              <a:t>връщане на интерфейсни типове</a:t>
            </a:r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Преработка на ниво метод</a:t>
            </a:r>
            <a:endParaRPr lang="bg-BG" dirty="0"/>
          </a:p>
        </p:txBody>
      </p:sp>
      <p:pic>
        <p:nvPicPr>
          <p:cNvPr id="7170" name="Picture 2" descr="http://www.phenomenex.com/Content/Images/big_spe_icon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948" y="1447800"/>
            <a:ext cx="24377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Промяна на структура в клас или обратно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Местене на членове нагоре</a:t>
            </a:r>
            <a:r>
              <a:rPr lang="en-US" dirty="0" smtClean="0"/>
              <a:t> / </a:t>
            </a:r>
            <a:r>
              <a:rPr lang="bg-BG" dirty="0" smtClean="0"/>
              <a:t>надолу по йерархията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Извличане на специализирания код в подклас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Комбиниране на подобния код в </a:t>
            </a:r>
            <a:br>
              <a:rPr lang="bg-BG" dirty="0" smtClean="0"/>
            </a:br>
            <a:r>
              <a:rPr lang="bg-BG" dirty="0" smtClean="0"/>
              <a:t>общ родителски клас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Свиване на йерархията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Замяна на наследяване с делегиране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Замяна на делегиране с наследяване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Преработка на ниво клас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6059" y="3505200"/>
            <a:ext cx="3580705" cy="25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4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bg-BG" sz="3200" dirty="0" smtClean="0"/>
              <a:t>Извличане на интерфейс(и)</a:t>
            </a:r>
            <a:r>
              <a:rPr lang="en-US" sz="3200" dirty="0" smtClean="0"/>
              <a:t> / </a:t>
            </a:r>
            <a:r>
              <a:rPr lang="bg-BG" sz="3200" dirty="0" smtClean="0"/>
              <a:t>запазване на изолацията им</a:t>
            </a:r>
            <a:endParaRPr lang="en-US" sz="3200" dirty="0" smtClean="0"/>
          </a:p>
          <a:p>
            <a:pPr>
              <a:spcAft>
                <a:spcPts val="300"/>
              </a:spcAft>
            </a:pPr>
            <a:r>
              <a:rPr lang="bg-BG" sz="3200" dirty="0" smtClean="0"/>
              <a:t>Преместване на метод в друг клас</a:t>
            </a:r>
            <a:endParaRPr lang="en-US" sz="3200" dirty="0" smtClean="0"/>
          </a:p>
          <a:p>
            <a:pPr>
              <a:spcAft>
                <a:spcPts val="300"/>
              </a:spcAft>
            </a:pPr>
            <a:r>
              <a:rPr lang="bg-BG" sz="3200" dirty="0" smtClean="0"/>
              <a:t>Разцепване на клас</a:t>
            </a:r>
            <a:r>
              <a:rPr lang="en-US" sz="3200" dirty="0" smtClean="0"/>
              <a:t> / </a:t>
            </a:r>
            <a:r>
              <a:rPr lang="bg-BG" sz="3200" dirty="0" smtClean="0"/>
              <a:t>сливане на класове</a:t>
            </a:r>
            <a:r>
              <a:rPr lang="en-US" sz="3200" dirty="0" smtClean="0"/>
              <a:t> / </a:t>
            </a:r>
            <a:r>
              <a:rPr lang="bg-BG" sz="3200" dirty="0" smtClean="0"/>
              <a:t>изтриване на клас</a:t>
            </a:r>
            <a:endParaRPr lang="en-US" sz="3200" dirty="0" smtClean="0"/>
          </a:p>
          <a:p>
            <a:pPr>
              <a:spcAft>
                <a:spcPts val="300"/>
              </a:spcAft>
            </a:pPr>
            <a:r>
              <a:rPr lang="bg-BG" sz="3200" dirty="0" smtClean="0"/>
              <a:t>Скриване на делегиращ клас</a:t>
            </a:r>
            <a:endParaRPr lang="en-US" sz="3200" dirty="0" smtClean="0"/>
          </a:p>
          <a:p>
            <a:pPr lvl="1">
              <a:spcAft>
                <a:spcPts val="300"/>
              </a:spcAft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000" dirty="0" smtClean="0"/>
              <a:t> </a:t>
            </a:r>
            <a:r>
              <a:rPr lang="bg-BG" sz="3000" dirty="0" smtClean="0"/>
              <a:t>вика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000" dirty="0" smtClean="0"/>
              <a:t> </a:t>
            </a:r>
            <a:r>
              <a:rPr lang="bg-BG" sz="3000" dirty="0" smtClean="0"/>
              <a:t>когато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000" dirty="0" smtClean="0"/>
              <a:t> </a:t>
            </a:r>
            <a:r>
              <a:rPr lang="bg-BG" sz="3000" dirty="0" smtClean="0"/>
              <a:t>трябва да извиква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000" dirty="0" smtClean="0"/>
              <a:t> </a:t>
            </a:r>
            <a:r>
              <a:rPr lang="bg-BG" sz="3000" dirty="0" smtClean="0"/>
              <a:t>да извиква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>
              <a:spcAft>
                <a:spcPts val="300"/>
              </a:spcAft>
            </a:pPr>
            <a:r>
              <a:rPr lang="bg-BG" sz="3200" dirty="0" smtClean="0"/>
              <a:t>Премахване на посредника</a:t>
            </a:r>
            <a:endParaRPr lang="en-US" sz="3200" dirty="0"/>
          </a:p>
          <a:p>
            <a:pPr>
              <a:spcAft>
                <a:spcPts val="300"/>
              </a:spcAft>
            </a:pPr>
            <a:r>
              <a:rPr lang="bg-BG" sz="3200" dirty="0" smtClean="0"/>
              <a:t>Въвеждане </a:t>
            </a:r>
            <a:r>
              <a:rPr lang="en-US" sz="3200" dirty="0" smtClean="0"/>
              <a:t>(</a:t>
            </a:r>
            <a:r>
              <a:rPr lang="bg-BG" sz="3200" dirty="0" smtClean="0"/>
              <a:t>и използване</a:t>
            </a:r>
            <a:r>
              <a:rPr lang="en-US" sz="3200" dirty="0" smtClean="0"/>
              <a:t>) </a:t>
            </a:r>
            <a:r>
              <a:rPr lang="bg-BG" sz="3200" dirty="0" smtClean="0"/>
              <a:t>на клас за разширение</a:t>
            </a:r>
            <a:endParaRPr lang="en-US" sz="3200" dirty="0" smtClean="0"/>
          </a:p>
          <a:p>
            <a:pPr lvl="1">
              <a:spcAft>
                <a:spcPts val="300"/>
              </a:spcAft>
            </a:pPr>
            <a:r>
              <a:rPr lang="bg-BG" sz="3000" dirty="0" smtClean="0"/>
              <a:t>Когато няма достъп до оригиналния клас</a:t>
            </a:r>
            <a:endParaRPr lang="en-US" sz="3000" dirty="0" smtClean="0"/>
          </a:p>
          <a:p>
            <a:pPr lvl="1">
              <a:spcAft>
                <a:spcPts val="300"/>
              </a:spcAft>
            </a:pPr>
            <a:r>
              <a:rPr lang="bg-BG" sz="3000" dirty="0" smtClean="0"/>
              <a:t>Или като алтернатива да се ползва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Decorator</a:t>
            </a:r>
            <a:r>
              <a:rPr lang="en-US" sz="3000" dirty="0" smtClean="0"/>
              <a:t> </a:t>
            </a:r>
            <a:r>
              <a:rPr lang="bg-BG" sz="3000" dirty="0" smtClean="0"/>
              <a:t>шаблона</a:t>
            </a:r>
            <a:endParaRPr lang="en-US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 на ниво </a:t>
            </a:r>
            <a:r>
              <a:rPr lang="bg-BG" dirty="0" smtClean="0"/>
              <a:t>интерфейс на класа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28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1"/>
            <a:ext cx="12152399" cy="5570355"/>
          </a:xfrm>
        </p:spPr>
        <p:txBody>
          <a:bodyPr>
            <a:normAutofit fontScale="92500"/>
          </a:bodyPr>
          <a:lstStyle/>
          <a:p>
            <a:pPr>
              <a:spcAft>
                <a:spcPts val="0"/>
              </a:spcAft>
            </a:pPr>
            <a:r>
              <a:rPr lang="bg-BG" dirty="0" smtClean="0"/>
              <a:t>Капсулиране на член-променлива, до която има достъп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bg-BG" dirty="0" smtClean="0"/>
              <a:t>Винаги ползвайте свойства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bg-BG" dirty="0" smtClean="0"/>
              <a:t>Подсигурете подходящ достъп до </a:t>
            </a:r>
            <a:r>
              <a:rPr lang="en-US" dirty="0" smtClean="0"/>
              <a:t>getters </a:t>
            </a:r>
            <a:r>
              <a:rPr lang="bg-BG" dirty="0" smtClean="0"/>
              <a:t>и </a:t>
            </a:r>
            <a:r>
              <a:rPr lang="en-US" dirty="0" smtClean="0"/>
              <a:t>setters</a:t>
            </a:r>
          </a:p>
          <a:p>
            <a:pPr lvl="2">
              <a:spcAft>
                <a:spcPts val="0"/>
              </a:spcAft>
            </a:pPr>
            <a:r>
              <a:rPr lang="bg-BG" dirty="0" smtClean="0"/>
              <a:t>Премахнете </a:t>
            </a:r>
            <a:r>
              <a:rPr lang="en-US" dirty="0" smtClean="0"/>
              <a:t>setter</a:t>
            </a:r>
            <a:r>
              <a:rPr lang="bg-BG" dirty="0" smtClean="0"/>
              <a:t>-</a:t>
            </a:r>
            <a:r>
              <a:rPr lang="bg-BG" dirty="0" err="1" smtClean="0"/>
              <a:t>ите</a:t>
            </a:r>
            <a:r>
              <a:rPr lang="en-US" dirty="0" smtClean="0"/>
              <a:t> </a:t>
            </a:r>
            <a:r>
              <a:rPr lang="bg-BG" dirty="0" smtClean="0"/>
              <a:t>на данните само за четене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bg-BG" dirty="0" smtClean="0"/>
              <a:t>Скриване на данни и процедури, които не са предназначени да бъдат ползвани извън класа / йерархията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en-US" dirty="0" smtClean="0"/>
              <a:t>private -&gt; protected -&gt; internal -&gt; public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 smtClean="0"/>
              <a:t>Ползване на стратегия за избягване на голяма йерархия от класове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bg-BG" dirty="0" smtClean="0"/>
              <a:t>Прилагане на други шаблони в проектирането за често срещани казуси с класове и йерархии от класове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Façade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 smtClean="0"/>
              <a:t>, </a:t>
            </a:r>
            <a:r>
              <a:rPr lang="bg-BG" dirty="0" err="1" smtClean="0"/>
              <a:t>т.н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Преработка на ниво интерфейс на </a:t>
            </a:r>
            <a:r>
              <a:rPr lang="bg-BG" dirty="0" smtClean="0"/>
              <a:t>класа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8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Преместване на клас (или няколко класа</a:t>
            </a:r>
            <a:r>
              <a:rPr lang="en-US" sz="3600" dirty="0" smtClean="0"/>
              <a:t>) </a:t>
            </a:r>
            <a:r>
              <a:rPr lang="bg-BG" sz="3600" dirty="0" smtClean="0"/>
              <a:t>в друго пространство от имена или </a:t>
            </a:r>
            <a:r>
              <a:rPr lang="bg-BG" sz="3600" dirty="0" err="1" smtClean="0"/>
              <a:t>асембли</a:t>
            </a:r>
            <a:endParaRPr lang="en-US" sz="3600" dirty="0" smtClean="0"/>
          </a:p>
          <a:p>
            <a:r>
              <a:rPr lang="bg-BG" sz="3600" dirty="0" smtClean="0"/>
              <a:t>Предоставяне на </a:t>
            </a:r>
            <a:r>
              <a:rPr lang="en-US" sz="3600" dirty="0" smtClean="0"/>
              <a:t>factory </a:t>
            </a:r>
            <a:r>
              <a:rPr lang="bg-BG" sz="3600" dirty="0" smtClean="0"/>
              <a:t>метод вместо прост конструктор</a:t>
            </a:r>
            <a:r>
              <a:rPr lang="en-US" sz="3600" dirty="0" smtClean="0"/>
              <a:t> / </a:t>
            </a:r>
            <a:r>
              <a:rPr lang="bg-BG" sz="3600" dirty="0" smtClean="0"/>
              <a:t>използване на </a:t>
            </a:r>
            <a:r>
              <a:rPr lang="en-US" sz="3600" dirty="0" smtClean="0"/>
              <a:t>fluent API</a:t>
            </a:r>
          </a:p>
          <a:p>
            <a:r>
              <a:rPr lang="bg-BG" sz="3600" dirty="0" smtClean="0"/>
              <a:t>Смяна на код за грешки с изключения</a:t>
            </a:r>
            <a:endParaRPr lang="en-US" sz="3600" dirty="0" smtClean="0"/>
          </a:p>
          <a:p>
            <a:r>
              <a:rPr lang="bg-BG" sz="3600" dirty="0" smtClean="0"/>
              <a:t>Изнасяне на низове в ресурсни файлове</a:t>
            </a:r>
            <a:endParaRPr lang="en-US" sz="3600" dirty="0" smtClean="0"/>
          </a:p>
          <a:p>
            <a:r>
              <a:rPr lang="bg-BG" sz="3600" dirty="0" smtClean="0"/>
              <a:t>Ползване на </a:t>
            </a:r>
            <a:r>
              <a:rPr lang="en-US" sz="3600" dirty="0" smtClean="0"/>
              <a:t>dependency injection</a:t>
            </a:r>
          </a:p>
          <a:p>
            <a:r>
              <a:rPr lang="bg-BG" sz="3600" dirty="0" smtClean="0"/>
              <a:t>Прилагане на архитектурни шаблони</a:t>
            </a:r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Преработка на системно ниво</a:t>
            </a:r>
            <a:endParaRPr lang="bg-BG" dirty="0"/>
          </a:p>
        </p:txBody>
      </p:sp>
      <p:pic>
        <p:nvPicPr>
          <p:cNvPr id="8194" name="Picture 2" descr="http://www.webopedia.com/FIG/OPER-SY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90" y="3200400"/>
            <a:ext cx="3545244" cy="300975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Шаблони за преработка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Видове преработка</a:t>
            </a:r>
            <a:endParaRPr lang="en-US" dirty="0"/>
          </a:p>
          <a:p>
            <a:pPr marL="819096" lvl="1" indent="-514350"/>
            <a:r>
              <a:rPr lang="bg-BG" dirty="0" smtClean="0"/>
              <a:t>На ниво данни</a:t>
            </a:r>
            <a:endParaRPr lang="en-US" dirty="0"/>
          </a:p>
          <a:p>
            <a:pPr marL="819096" lvl="1" indent="-514350"/>
            <a:r>
              <a:rPr lang="bg-BG" dirty="0" smtClean="0"/>
              <a:t>На ниво изрази</a:t>
            </a:r>
            <a:endParaRPr lang="en-US" dirty="0"/>
          </a:p>
          <a:p>
            <a:pPr marL="819096" lvl="1" indent="-514350"/>
            <a:r>
              <a:rPr lang="bg-BG" dirty="0" smtClean="0"/>
              <a:t>На ниво метод</a:t>
            </a:r>
            <a:endParaRPr lang="en-US" dirty="0"/>
          </a:p>
          <a:p>
            <a:pPr marL="819096" lvl="1" indent="-514350"/>
            <a:r>
              <a:rPr lang="bg-BG" dirty="0" smtClean="0"/>
              <a:t>На ниво клас</a:t>
            </a:r>
            <a:endParaRPr lang="en-US" dirty="0"/>
          </a:p>
          <a:p>
            <a:pPr marL="819096" lvl="1" indent="-514350"/>
            <a:r>
              <a:rPr lang="bg-BG" dirty="0" smtClean="0"/>
              <a:t>На системно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28" y="2517613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Шаблони за преработка</a:t>
            </a:r>
            <a:endParaRPr lang="en-US" sz="3200" dirty="0"/>
          </a:p>
          <a:p>
            <a:pPr lvl="1"/>
            <a:r>
              <a:rPr lang="en-US" sz="3000" dirty="0" smtClean="0"/>
              <a:t>Fa</a:t>
            </a:r>
            <a:r>
              <a:rPr lang="en-US" sz="2800" dirty="0" smtClean="0"/>
              <a:t>ç</a:t>
            </a:r>
            <a:r>
              <a:rPr lang="en-US" sz="3000" dirty="0" smtClean="0"/>
              <a:t>ade</a:t>
            </a:r>
            <a:r>
              <a:rPr lang="bg-BG" sz="3000" dirty="0" smtClean="0"/>
              <a:t> шаблон</a:t>
            </a:r>
            <a:endParaRPr lang="en-US" sz="3000" dirty="0"/>
          </a:p>
          <a:p>
            <a:r>
              <a:rPr lang="bg-BG" sz="3200" dirty="0" smtClean="0"/>
              <a:t>Нива на преработка</a:t>
            </a:r>
            <a:endParaRPr lang="en-US" sz="3200" dirty="0"/>
          </a:p>
          <a:p>
            <a:pPr lvl="1"/>
            <a:r>
              <a:rPr lang="bg-BG" sz="3000" dirty="0" smtClean="0"/>
              <a:t>На ниво данни</a:t>
            </a:r>
          </a:p>
          <a:p>
            <a:pPr lvl="1"/>
            <a:r>
              <a:rPr lang="bg-BG" sz="3000" dirty="0" smtClean="0"/>
              <a:t>На ниво изрази</a:t>
            </a:r>
            <a:r>
              <a:rPr lang="en-US" sz="3000" dirty="0" smtClean="0"/>
              <a:t> </a:t>
            </a:r>
          </a:p>
          <a:p>
            <a:pPr lvl="1"/>
            <a:r>
              <a:rPr lang="bg-BG" sz="3000" dirty="0" smtClean="0"/>
              <a:t>На ниво методи</a:t>
            </a:r>
            <a:endParaRPr lang="en-US" sz="3000" dirty="0" smtClean="0"/>
          </a:p>
          <a:p>
            <a:pPr lvl="1"/>
            <a:r>
              <a:rPr lang="bg-BG" sz="3000" dirty="0" smtClean="0"/>
              <a:t>На ниво клас</a:t>
            </a:r>
            <a:endParaRPr lang="en-US" sz="3000" dirty="0" smtClean="0"/>
          </a:p>
          <a:p>
            <a:pPr lvl="1"/>
            <a:r>
              <a:rPr lang="bg-BG" sz="3000" dirty="0" smtClean="0"/>
              <a:t>На системно ниво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1922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за преработка</a:t>
            </a:r>
            <a:r>
              <a:rPr lang="en-US" dirty="0"/>
              <a:t> </a:t>
            </a:r>
            <a:r>
              <a:rPr lang="bg-BG" dirty="0"/>
              <a:t>на кода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0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9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Кога </a:t>
            </a:r>
            <a:r>
              <a:rPr lang="bg-BG" dirty="0" smtClean="0"/>
              <a:t>се налага преработка на кода</a:t>
            </a:r>
            <a:r>
              <a:rPr lang="en-US" dirty="0" smtClean="0"/>
              <a:t>?</a:t>
            </a: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Неприятното усещане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в кода подсказва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нуждата от преработка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Компонентните тестове</a:t>
            </a:r>
            <a:r>
              <a:rPr lang="en-US" dirty="0" smtClean="0"/>
              <a:t> </a:t>
            </a:r>
            <a:r>
              <a:rPr lang="bg-BG" dirty="0" smtClean="0"/>
              <a:t>гарантират, че при преработката ще се запази поведението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Шаблони за преработка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Големи повтарящи се фрагменти</a:t>
            </a:r>
            <a:r>
              <a:rPr lang="en-US" dirty="0" smtClean="0"/>
              <a:t> </a:t>
            </a:r>
            <a:r>
              <a:rPr lang="bg-BG" dirty="0" smtClean="0"/>
              <a:t>код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bg-BG" dirty="0" smtClean="0">
                <a:sym typeface="Wingdings" pitchFamily="2" charset="2"/>
              </a:rPr>
              <a:t>извличане на дублирания код в метод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Големи методи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bg-BG" dirty="0" smtClean="0">
                <a:sym typeface="Wingdings" pitchFamily="2" charset="2"/>
              </a:rPr>
              <a:t>разделяме ги локално на части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Голямо тяло на цикъл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дълбоко влагане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bg-BG" dirty="0" smtClean="0">
                <a:sym typeface="Wingdings" pitchFamily="2" charset="2"/>
              </a:rPr>
              <a:t> отива в метод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Шаблони за преработка на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Клас или метод има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слаба свързаност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bg-BG" sz="3200" dirty="0" smtClean="0">
                <a:sym typeface="Wingdings" pitchFamily="2" charset="2"/>
              </a:rPr>
              <a:t>разделя се на няколко класа</a:t>
            </a:r>
            <a:r>
              <a:rPr lang="en-US" sz="3200" dirty="0" smtClean="0">
                <a:sym typeface="Wingdings" pitchFamily="2" charset="2"/>
              </a:rPr>
              <a:t> / </a:t>
            </a:r>
            <a:r>
              <a:rPr lang="bg-BG" sz="3200" dirty="0" smtClean="0">
                <a:sym typeface="Wingdings" pitchFamily="2" charset="2"/>
              </a:rPr>
              <a:t>метода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Една промяна се разпространява в няколко класа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bg-BG" sz="3200" dirty="0" smtClean="0">
                <a:sym typeface="Wingdings" pitchFamily="2" charset="2"/>
              </a:rPr>
              <a:t>класовете имат силна зависимост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bg-BG" sz="3200" dirty="0" smtClean="0"/>
              <a:t>плаче за преработка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Свързани данни винаги се ползват заедно, но не са част от един клас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bg-BG" sz="3200" dirty="0" smtClean="0">
                <a:sym typeface="Wingdings" pitchFamily="2" charset="2"/>
              </a:rPr>
              <a:t>да се групират в клас</a:t>
            </a:r>
            <a:endParaRPr lang="en-US" sz="3200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200" dirty="0" smtClean="0">
                <a:sym typeface="Wingdings" pitchFamily="2" charset="2"/>
              </a:rPr>
              <a:t>Метод има 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твърде много параметри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bg-BG" sz="3200" dirty="0" smtClean="0">
                <a:sym typeface="Wingdings" pitchFamily="2" charset="2"/>
              </a:rPr>
              <a:t>създаване на клас, който да обедини параметрите</a:t>
            </a:r>
            <a:endParaRPr lang="en-US" sz="3200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200" dirty="0" smtClean="0">
                <a:sym typeface="Wingdings" pitchFamily="2" charset="2"/>
              </a:rPr>
              <a:t>Метод вика повече методи от чужд </a:t>
            </a:r>
            <a:r>
              <a:rPr lang="bg-BG" sz="3200" dirty="0" smtClean="0">
                <a:sym typeface="Wingdings" pitchFamily="2" charset="2"/>
              </a:rPr>
              <a:t>клас, </a:t>
            </a:r>
            <a:r>
              <a:rPr lang="bg-BG" sz="3200" dirty="0" smtClean="0">
                <a:sym typeface="Wingdings" pitchFamily="2" charset="2"/>
              </a:rPr>
              <a:t>вместо от своя</a:t>
            </a:r>
            <a:r>
              <a:rPr lang="en-US" sz="3200" dirty="0" smtClean="0">
                <a:sym typeface="Wingdings" pitchFamily="2" charset="2"/>
              </a:rPr>
              <a:t>  </a:t>
            </a:r>
            <a:r>
              <a:rPr lang="bg-BG" sz="3200" dirty="0" smtClean="0">
                <a:sym typeface="Wingdings" pitchFamily="2" charset="2"/>
              </a:rPr>
              <a:t>местим го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Шаблони за преработка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Два класа са силно зависими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bg-BG" dirty="0" smtClean="0">
                <a:sym typeface="Wingdings" pitchFamily="2" charset="2"/>
              </a:rPr>
              <a:t>сливат се или се </a:t>
            </a:r>
            <a:r>
              <a:rPr lang="bg-BG" dirty="0" smtClean="0">
                <a:sym typeface="Wingdings" pitchFamily="2" charset="2"/>
              </a:rPr>
              <a:t/>
            </a:r>
            <a:br>
              <a:rPr lang="bg-BG" dirty="0" smtClean="0">
                <a:sym typeface="Wingdings" pitchFamily="2" charset="2"/>
              </a:rPr>
            </a:br>
            <a:r>
              <a:rPr lang="bg-BG" dirty="0" smtClean="0">
                <a:sym typeface="Wingdings" pitchFamily="2" charset="2"/>
              </a:rPr>
              <a:t>преработват</a:t>
            </a:r>
            <a:r>
              <a:rPr lang="bg-BG" dirty="0" smtClean="0">
                <a:sym typeface="Wingdings" pitchFamily="2" charset="2"/>
              </a:rPr>
              <a:t>, за да си разделят отговорностите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Public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полета, които не са константни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bg-BG" dirty="0" smtClean="0">
                <a:sym typeface="Wingdings" pitchFamily="2" charset="2"/>
              </a:rPr>
              <a:t>стават</a:t>
            </a:r>
            <a:r>
              <a:rPr lang="en-US" dirty="0" smtClean="0">
                <a:sym typeface="Wingdings" pitchFamily="2" charset="2"/>
              </a:rPr>
              <a:t> private </a:t>
            </a:r>
            <a:r>
              <a:rPr lang="bg-BG" dirty="0" smtClean="0">
                <a:sym typeface="Wingdings" pitchFamily="2" charset="2"/>
              </a:rPr>
              <a:t>и се дефинират свойства за достъп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Мистериозни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числа в кода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bg-BG" dirty="0" smtClean="0">
                <a:sym typeface="Wingdings" pitchFamily="2" charset="2"/>
              </a:rPr>
              <a:t>дали да не станат </a:t>
            </a:r>
            <a:r>
              <a:rPr lang="bg-BG" dirty="0" smtClean="0">
                <a:sym typeface="Wingdings" pitchFamily="2" charset="2"/>
              </a:rPr>
              <a:t>константи</a:t>
            </a:r>
            <a:r>
              <a:rPr lang="bg-BG" dirty="0" smtClean="0">
                <a:sym typeface="Wingdings" pitchFamily="2" charset="2"/>
              </a:rPr>
              <a:t>?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Лошо именуван клас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/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метод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/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променлива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bg-BG" dirty="0" smtClean="0">
                <a:sym typeface="Wingdings" pitchFamily="2" charset="2"/>
              </a:rPr>
              <a:t>преименува се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Много сложно булево условие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bg-BG" dirty="0" smtClean="0">
                <a:sym typeface="Wingdings" pitchFamily="2" charset="2"/>
              </a:rPr>
              <a:t>разделя се на няколко израза или извиквания на методи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за </a:t>
            </a:r>
            <a:r>
              <a:rPr lang="bg-BG" dirty="0" smtClean="0"/>
              <a:t>преработка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Сложен израз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bg-BG" dirty="0" smtClean="0">
                <a:sym typeface="Wingdings" pitchFamily="2" charset="2"/>
              </a:rPr>
              <a:t>разделя се на няколко прости части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Няколко константи, ползвани като изброим тип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bg-BG" dirty="0" smtClean="0">
                <a:sym typeface="Wingdings" pitchFamily="2" charset="2"/>
              </a:rPr>
              <a:t>преобразуват се в изброим тип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Твърде сложна логика в метода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bg-BG" dirty="0" smtClean="0">
                <a:sym typeface="Wingdings" pitchFamily="2" charset="2"/>
              </a:rPr>
              <a:t>разделя се на </a:t>
            </a:r>
            <a:r>
              <a:rPr lang="bg-BG" dirty="0" smtClean="0">
                <a:sym typeface="Wingdings" pitchFamily="2" charset="2"/>
              </a:rPr>
              <a:t>няколко</a:t>
            </a:r>
            <a:br>
              <a:rPr lang="bg-BG" dirty="0" smtClean="0">
                <a:sym typeface="Wingdings" pitchFamily="2" charset="2"/>
              </a:rPr>
            </a:br>
            <a:r>
              <a:rPr lang="bg-BG" dirty="0" smtClean="0">
                <a:sym typeface="Wingdings" pitchFamily="2" charset="2"/>
              </a:rPr>
              <a:t>по-прости </a:t>
            </a:r>
            <a:r>
              <a:rPr lang="bg-BG" dirty="0" smtClean="0">
                <a:sym typeface="Wingdings" pitchFamily="2" charset="2"/>
              </a:rPr>
              <a:t>метода или дори се създава нов клас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Неизползвани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bg-BG" dirty="0" smtClean="0">
                <a:sym typeface="Wingdings" pitchFamily="2" charset="2"/>
              </a:rPr>
              <a:t>класове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bg-BG" dirty="0" smtClean="0">
                <a:sym typeface="Wingdings" pitchFamily="2" charset="2"/>
              </a:rPr>
              <a:t>методи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bg-BG" dirty="0" smtClean="0">
                <a:sym typeface="Wingdings" pitchFamily="2" charset="2"/>
              </a:rPr>
              <a:t>параметри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bg-BG" dirty="0" smtClean="0">
                <a:sym typeface="Wingdings" pitchFamily="2" charset="2"/>
              </a:rPr>
              <a:t>променливи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bg-BG" dirty="0" smtClean="0">
                <a:sym typeface="Wingdings" pitchFamily="2" charset="2"/>
              </a:rPr>
              <a:t>махат се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Голямо количество данни, предавани по стойност </a:t>
            </a:r>
            <a:r>
              <a:rPr lang="bg-BG" dirty="0" smtClean="0">
                <a:sym typeface="Wingdings" pitchFamily="2" charset="2"/>
              </a:rPr>
              <a:t>без особено добра причина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bg-BG" dirty="0" smtClean="0">
                <a:sym typeface="Wingdings" pitchFamily="2" charset="2"/>
              </a:rPr>
              <a:t>да се предават по адрес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за </a:t>
            </a:r>
            <a:r>
              <a:rPr lang="bg-BG" dirty="0" smtClean="0"/>
              <a:t>преработка </a:t>
            </a:r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6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Няколко класа, споделящи</a:t>
            </a:r>
            <a:r>
              <a:rPr lang="en-US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една и съща функционалност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>
                <a:sym typeface="Wingdings" pitchFamily="2" charset="2"/>
              </a:rPr>
              <a:t> </a:t>
            </a:r>
            <a:r>
              <a:rPr lang="bg-BG" sz="3000" dirty="0" smtClean="0">
                <a:sym typeface="Wingdings" pitchFamily="2" charset="2"/>
              </a:rPr>
              <a:t>извлича се общ родителски клас и се слага в него общия код</a:t>
            </a:r>
            <a:endParaRPr lang="en-US" sz="3000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Различни класове </a:t>
            </a:r>
            <a:r>
              <a:rPr lang="bg-BG" sz="3000" dirty="0" smtClean="0">
                <a:sym typeface="Wingdings" pitchFamily="2" charset="2"/>
              </a:rPr>
              <a:t>биват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създавани в зависимост от някаква настройка</a:t>
            </a:r>
            <a:r>
              <a:rPr lang="bg-BG" sz="3000" dirty="0" smtClean="0">
                <a:sym typeface="Wingdings" pitchFamily="2" charset="2"/>
              </a:rPr>
              <a:t> в конфигурацията</a:t>
            </a:r>
            <a:r>
              <a:rPr lang="en-US" sz="3000" dirty="0" smtClean="0">
                <a:sym typeface="Wingdings" pitchFamily="2" charset="2"/>
              </a:rPr>
              <a:t>  </a:t>
            </a:r>
            <a:r>
              <a:rPr lang="bg-BG" sz="3000" dirty="0" smtClean="0">
                <a:sym typeface="Wingdings" pitchFamily="2" charset="2"/>
              </a:rPr>
              <a:t>използва се </a:t>
            </a:r>
            <a:r>
              <a:rPr lang="en-US" sz="3000" dirty="0" smtClean="0">
                <a:sym typeface="Wingdings" pitchFamily="2" charset="2"/>
              </a:rPr>
              <a:t>factory</a:t>
            </a:r>
            <a:r>
              <a:rPr lang="bg-BG" sz="3000" dirty="0" smtClean="0">
                <a:sym typeface="Wingdings" pitchFamily="2" charset="2"/>
              </a:rPr>
              <a:t> шаблона</a:t>
            </a:r>
            <a:endParaRPr lang="en-US" sz="3000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Кодът не е добре форматиран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000" dirty="0" smtClean="0">
                <a:sym typeface="Wingdings" pitchFamily="2" charset="2"/>
              </a:rPr>
              <a:t> </a:t>
            </a:r>
            <a:r>
              <a:rPr lang="bg-BG" sz="3000" dirty="0" smtClean="0">
                <a:sym typeface="Wingdings" pitchFamily="2" charset="2"/>
              </a:rPr>
              <a:t>преподреждане</a:t>
            </a:r>
            <a:endParaRPr lang="en-US" sz="3000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000" dirty="0" smtClean="0">
                <a:sym typeface="Wingdings" pitchFamily="2" charset="2"/>
              </a:rPr>
              <a:t>Твърде много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класове</a:t>
            </a:r>
            <a:r>
              <a:rPr lang="bg-BG" sz="3000" dirty="0" smtClean="0">
                <a:sym typeface="Wingdings" pitchFamily="2" charset="2"/>
              </a:rPr>
              <a:t> в едно пространство от имена</a:t>
            </a:r>
            <a:r>
              <a:rPr lang="en-US" sz="3000" dirty="0" smtClean="0">
                <a:sym typeface="Wingdings" pitchFamily="2" charset="2"/>
              </a:rPr>
              <a:t>  </a:t>
            </a:r>
            <a:r>
              <a:rPr lang="bg-BG" sz="3000" dirty="0" smtClean="0">
                <a:sym typeface="Wingdings" pitchFamily="2" charset="2"/>
              </a:rPr>
              <a:t>разделят се класовете смислово в няколко пространства от имена</a:t>
            </a:r>
            <a:endParaRPr lang="en-US" sz="3000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Неизползвани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дефиниции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000" dirty="0" smtClean="0">
                <a:sym typeface="Wingdings" pitchFamily="2" charset="2"/>
              </a:rPr>
              <a:t> </a:t>
            </a:r>
            <a:r>
              <a:rPr lang="bg-BG" sz="3000" dirty="0" smtClean="0">
                <a:sym typeface="Wingdings" pitchFamily="2" charset="2"/>
              </a:rPr>
              <a:t>махат се</a:t>
            </a:r>
            <a:endParaRPr lang="en-US" sz="3000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Неописателни съобщения за грешки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000" dirty="0" smtClean="0">
                <a:sym typeface="Wingdings" pitchFamily="2" charset="2"/>
              </a:rPr>
              <a:t> </a:t>
            </a:r>
            <a:r>
              <a:rPr lang="bg-BG" sz="3000" dirty="0" smtClean="0">
                <a:sym typeface="Wingdings" pitchFamily="2" charset="2"/>
              </a:rPr>
              <a:t>оправят се</a:t>
            </a:r>
            <a:endParaRPr lang="en-US" sz="3000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Липса на защитно програмиране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000" dirty="0" smtClean="0">
                <a:sym typeface="Wingdings" pitchFamily="2" charset="2"/>
              </a:rPr>
              <a:t> </a:t>
            </a:r>
            <a:r>
              <a:rPr lang="bg-BG" sz="3000" dirty="0" smtClean="0">
                <a:sym typeface="Wingdings" pitchFamily="2" charset="2"/>
              </a:rPr>
              <a:t>добавя се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за </a:t>
            </a:r>
            <a:r>
              <a:rPr lang="bg-BG" dirty="0" smtClean="0"/>
              <a:t>преработка </a:t>
            </a:r>
            <a:r>
              <a:rPr lang="en-US" dirty="0" smtClean="0"/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2"/>
            <a:ext cx="11804822" cy="5333634"/>
          </a:xfrm>
          <a:ln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bg-BG" dirty="0" smtClean="0"/>
              <a:t>За предоставяне на удобен интерфейс от високо ниво към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множество подсистеми или една сложна подсистема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Използван в много</a:t>
            </a:r>
            <a:r>
              <a:rPr lang="en-US" dirty="0" smtClean="0"/>
              <a:t> </a:t>
            </a:r>
            <a:r>
              <a:rPr lang="en-US" dirty="0"/>
              <a:t>Win32 API </a:t>
            </a:r>
            <a:r>
              <a:rPr lang="bg-BG" dirty="0" smtClean="0"/>
              <a:t>базови класове, за да се скрие сложността на </a:t>
            </a:r>
            <a:r>
              <a:rPr lang="en-US" dirty="0" smtClean="0"/>
              <a:t>Win32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www.dofactory.com/net/facade-design-pattern</a:t>
            </a:r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bg-BG" dirty="0" smtClean="0"/>
              <a:t>Шаблон </a:t>
            </a:r>
            <a:r>
              <a:rPr lang="en-US" dirty="0" smtClean="0"/>
              <a:t>Façade</a:t>
            </a:r>
            <a:endParaRPr lang="bg-BG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900" y="3200400"/>
            <a:ext cx="6750923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0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 сложния начин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bg-BG" dirty="0" smtClean="0"/>
              <a:t>С </a:t>
            </a:r>
            <a:r>
              <a:rPr lang="en-US" dirty="0" smtClean="0"/>
              <a:t>Façade: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</a:t>
            </a:r>
            <a:r>
              <a:rPr lang="en-US" dirty="0" smtClean="0"/>
              <a:t>Façade</a:t>
            </a:r>
            <a:r>
              <a:rPr lang="bg-BG" dirty="0" smtClean="0"/>
              <a:t> </a:t>
            </a:r>
            <a:r>
              <a:rPr lang="en-US" dirty="0" smtClean="0"/>
              <a:t>– </a:t>
            </a:r>
            <a:r>
              <a:rPr lang="bg-BG" dirty="0"/>
              <a:t>п</a:t>
            </a:r>
            <a:r>
              <a:rPr lang="bg-BG" dirty="0" smtClean="0"/>
              <a:t>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3280" y="1791831"/>
            <a:ext cx="1063273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speakers.On();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speakers.SetSurroundSound(true);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speakers.SetVolume(25/100);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speakers.SetOptions(SoundOptions.BlueRay);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environment.DimLights();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projector.On();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projector.SetMode(Modes.WideScreen);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dvd.On();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dvd.Play(movieName);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280" y="5467290"/>
            <a:ext cx="1063273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homeTheater.WatchMovie(movieName)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1073</Words>
  <Application>Microsoft Office PowerPoint</Application>
  <PresentationFormat>Custom</PresentationFormat>
  <Paragraphs>190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Шаблони за преработка на кода</vt:lpstr>
      <vt:lpstr>Шаблони за преработка (2)</vt:lpstr>
      <vt:lpstr>Шаблони за преработка (3)</vt:lpstr>
      <vt:lpstr>Шаблони за преработка (4)</vt:lpstr>
      <vt:lpstr>Шаблони за преработка (5)</vt:lpstr>
      <vt:lpstr>Шаблон Façade</vt:lpstr>
      <vt:lpstr>Шаблон Façade – пример</vt:lpstr>
      <vt:lpstr>Нива на преработка</vt:lpstr>
      <vt:lpstr>Преработка на ниво данни </vt:lpstr>
      <vt:lpstr>Преработка на ниво данни (2)</vt:lpstr>
      <vt:lpstr>Преработка на ниво израз</vt:lpstr>
      <vt:lpstr>Преработка на ниво метод</vt:lpstr>
      <vt:lpstr>Преработка на ниво клас</vt:lpstr>
      <vt:lpstr>Преработка на ниво интерфейс на класа</vt:lpstr>
      <vt:lpstr>Преработка на ниво интерфейс на класа (2)</vt:lpstr>
      <vt:lpstr>Преработка на системно ниво</vt:lpstr>
      <vt:lpstr>Обобщение</vt:lpstr>
      <vt:lpstr>Шаблони за преработка на кода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</dc:title>
  <dc:subject>C# Basics Course</dc:subject>
  <dc:creator/>
  <cp:keywords>refactoring,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2019-01-19T18:15:46Z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