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394" r:id="rId3"/>
    <p:sldId id="571" r:id="rId4"/>
    <p:sldId id="637" r:id="rId5"/>
    <p:sldId id="638" r:id="rId6"/>
    <p:sldId id="639" r:id="rId7"/>
    <p:sldId id="625" r:id="rId8"/>
    <p:sldId id="626" r:id="rId9"/>
    <p:sldId id="640" r:id="rId10"/>
    <p:sldId id="641" r:id="rId11"/>
    <p:sldId id="642" r:id="rId12"/>
    <p:sldId id="627" r:id="rId13"/>
    <p:sldId id="643" r:id="rId14"/>
    <p:sldId id="644" r:id="rId15"/>
    <p:sldId id="645" r:id="rId16"/>
    <p:sldId id="646" r:id="rId17"/>
    <p:sldId id="594" r:id="rId18"/>
    <p:sldId id="636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D7E5960-A9BC-43C4-BCE0-8E99BC3BA6A9}">
          <p14:sldIdLst>
            <p14:sldId id="394"/>
            <p14:sldId id="571"/>
            <p14:sldId id="637"/>
            <p14:sldId id="638"/>
            <p14:sldId id="639"/>
            <p14:sldId id="625"/>
            <p14:sldId id="626"/>
            <p14:sldId id="640"/>
            <p14:sldId id="641"/>
            <p14:sldId id="642"/>
            <p14:sldId id="627"/>
            <p14:sldId id="643"/>
            <p14:sldId id="644"/>
            <p14:sldId id="645"/>
            <p14:sldId id="646"/>
          </p14:sldIdLst>
        </p14:section>
        <p14:section name="Заключение" id="{3E23A7B0-228F-4458-953E-A0823B82CFF0}">
          <p14:sldIdLst>
            <p14:sldId id="594"/>
            <p14:sldId id="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9E6AB"/>
    <a:srgbClr val="D2A010"/>
    <a:srgbClr val="F6D18E"/>
    <a:srgbClr val="FFFFFF"/>
    <a:srgbClr val="C6C0AA"/>
    <a:srgbClr val="F9F0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32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26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32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0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52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05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8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68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11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4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Техники за продуктивно използване на </a:t>
            </a:r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502824"/>
            <a:ext cx="5968924" cy="2646531"/>
            <a:chOff x="745783" y="3502824"/>
            <a:chExt cx="5968924" cy="264653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64137" y="3502824"/>
              <a:ext cx="18505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</a:t>
              </a:r>
              <a:b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</a:b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4" name="Picture 2" descr="hardware, server, settings, tool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3907385"/>
            <a:ext cx="2667000" cy="219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dmin, tools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742" y="4459608"/>
            <a:ext cx="1885343" cy="188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Навигиране в кода 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Peek Definition/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Клавишна комбинация: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Alt+F12 </a:t>
            </a:r>
            <a:r>
              <a:rPr lang="bg-BG" dirty="0" smtClean="0"/>
              <a:t>или десен бутон и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Peek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Действие: </a:t>
            </a:r>
            <a:r>
              <a:rPr lang="bg-BG" dirty="0" smtClean="0"/>
              <a:t>показва ви прозорче с дефиницията под реда, на който сте селектирали</a:t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Навигиране в кода </a:t>
            </a:r>
            <a:r>
              <a:rPr lang="en-US" dirty="0" smtClean="0"/>
              <a:t>(</a:t>
            </a:r>
            <a:r>
              <a:rPr lang="bg-BG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4252023"/>
            <a:ext cx="10170768" cy="23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5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Кодови фрагменти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/Code snippets/</a:t>
            </a:r>
            <a:r>
              <a:rPr lang="bg-BG" dirty="0"/>
              <a:t> </a:t>
            </a:r>
            <a:r>
              <a:rPr lang="en-US" dirty="0" smtClean="0"/>
              <a:t>- </a:t>
            </a:r>
            <a:r>
              <a:rPr lang="bg-BG" dirty="0" smtClean="0"/>
              <a:t>парченца код, които се появяват при написване на дадена дума и натискане на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TAB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Пример: При създаване на клас и изписване на фразата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ctor</a:t>
            </a:r>
            <a:r>
              <a:rPr lang="en-US" dirty="0" smtClean="0"/>
              <a:t>,</a:t>
            </a:r>
            <a:r>
              <a:rPr lang="bg-BG" dirty="0"/>
              <a:t> </a:t>
            </a:r>
            <a:r>
              <a:rPr lang="bg-BG" dirty="0" smtClean="0"/>
              <a:t>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</a:t>
            </a:r>
            <a:r>
              <a:rPr lang="en-US" dirty="0" smtClean="0"/>
              <a:t> – Visual Studio </a:t>
            </a:r>
            <a:r>
              <a:rPr lang="bg-BG" dirty="0" smtClean="0"/>
              <a:t>ще генерира празен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конструктор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Кодови фрагменти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576165"/>
              </p:ext>
            </p:extLst>
          </p:nvPr>
        </p:nvGraphicFramePr>
        <p:xfrm>
          <a:off x="379412" y="1143000"/>
          <a:ext cx="108204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358"/>
                <a:gridCol w="8116042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Кодова</a:t>
                      </a:r>
                      <a:r>
                        <a:rPr lang="bg-BG" baseline="0" dirty="0" smtClean="0"/>
                        <a:t> дума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Действие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Създава</a:t>
                      </a:r>
                      <a:r>
                        <a:rPr lang="bg-BG" baseline="0" dirty="0" smtClean="0"/>
                        <a:t> декларация на клас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Създава декларация на конструктор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Console.WriteLine</a:t>
                      </a:r>
                      <a:r>
                        <a:rPr lang="en-US" dirty="0" smtClean="0"/>
                        <a:t>();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Създава </a:t>
                      </a:r>
                      <a:r>
                        <a:rPr lang="en-US" dirty="0" smtClean="0"/>
                        <a:t>do…while </a:t>
                      </a:r>
                      <a:r>
                        <a:rPr lang="bg-BG" dirty="0" smtClean="0"/>
                        <a:t>цикъл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Създава </a:t>
                      </a:r>
                      <a:r>
                        <a:rPr lang="en-US" dirty="0" smtClean="0"/>
                        <a:t>if </a:t>
                      </a:r>
                      <a:r>
                        <a:rPr lang="bg-BG" dirty="0" smtClean="0"/>
                        <a:t>проверка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Добавя </a:t>
                      </a:r>
                      <a:r>
                        <a:rPr lang="en-US" dirty="0" smtClean="0"/>
                        <a:t>else </a:t>
                      </a:r>
                      <a:r>
                        <a:rPr lang="bg-BG" dirty="0" smtClean="0"/>
                        <a:t>към </a:t>
                      </a:r>
                      <a:r>
                        <a:rPr lang="en-US" dirty="0" smtClean="0"/>
                        <a:t>if </a:t>
                      </a:r>
                      <a:r>
                        <a:rPr lang="bg-BG" dirty="0" smtClean="0"/>
                        <a:t>проверка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Създава клас, който наследява от </a:t>
                      </a:r>
                      <a:r>
                        <a:rPr lang="en-US" dirty="0" smtClean="0"/>
                        <a:t>Exception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 length;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foreach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foreach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item in collection)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length - 1;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&gt;= 0;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Някои </a:t>
            </a:r>
            <a:r>
              <a:rPr lang="bg-BG" dirty="0"/>
              <a:t>г</a:t>
            </a:r>
            <a:r>
              <a:rPr lang="bg-BG" dirty="0" smtClean="0"/>
              <a:t>отови кодови фрагменти за </a:t>
            </a:r>
            <a:r>
              <a:rPr lang="en-US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678015"/>
              </p:ext>
            </p:extLst>
          </p:nvPr>
        </p:nvGraphicFramePr>
        <p:xfrm>
          <a:off x="379412" y="1143000"/>
          <a:ext cx="10820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358"/>
                <a:gridCol w="8116042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Кодова</a:t>
                      </a:r>
                      <a:r>
                        <a:rPr lang="bg-BG" baseline="0" dirty="0" smtClean="0"/>
                        <a:t> дума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Действие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Създава</a:t>
                      </a:r>
                      <a:r>
                        <a:rPr lang="bg-BG" baseline="0" dirty="0" smtClean="0"/>
                        <a:t> декларация на интерфейс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MyProperty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 get; set; 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propfull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Създава</a:t>
                      </a:r>
                      <a:r>
                        <a:rPr lang="bg-BG" baseline="0" dirty="0" smtClean="0"/>
                        <a:t> поле + свойство свързано с него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Създава </a:t>
                      </a:r>
                      <a:r>
                        <a:rPr lang="en-US" dirty="0" smtClean="0"/>
                        <a:t>switch</a:t>
                      </a:r>
                      <a:r>
                        <a:rPr lang="en-US" baseline="0" dirty="0" smtClean="0"/>
                        <a:t> </a:t>
                      </a:r>
                      <a:r>
                        <a:rPr lang="bg-BG" baseline="0" dirty="0" smtClean="0"/>
                        <a:t>блок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Създава </a:t>
                      </a:r>
                      <a:r>
                        <a:rPr lang="en-US" dirty="0" smtClean="0"/>
                        <a:t>try-catch</a:t>
                      </a:r>
                      <a:r>
                        <a:rPr lang="en-US" baseline="0" dirty="0" smtClean="0"/>
                        <a:t> </a:t>
                      </a:r>
                      <a:r>
                        <a:rPr lang="bg-BG" baseline="0" dirty="0" smtClean="0"/>
                        <a:t>блок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Създава </a:t>
                      </a:r>
                      <a:r>
                        <a:rPr lang="en-US" dirty="0" smtClean="0"/>
                        <a:t>while </a:t>
                      </a:r>
                      <a:r>
                        <a:rPr lang="bg-BG" dirty="0" smtClean="0"/>
                        <a:t>цикъл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Някои г</a:t>
            </a:r>
            <a:r>
              <a:rPr lang="bg-BG" dirty="0" smtClean="0"/>
              <a:t>отови кодови фрагменти за </a:t>
            </a:r>
            <a:r>
              <a:rPr lang="en-US" dirty="0" smtClean="0"/>
              <a:t>C#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856797"/>
              </p:ext>
            </p:extLst>
          </p:nvPr>
        </p:nvGraphicFramePr>
        <p:xfrm>
          <a:off x="379412" y="1143000"/>
          <a:ext cx="11277600" cy="514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94488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sz="2200" dirty="0" smtClean="0"/>
                        <a:t>Комбинация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200" dirty="0" smtClean="0"/>
                        <a:t>Действие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+mn-lt"/>
                        </a:rPr>
                        <a:t>Ctrl-X</a:t>
                      </a:r>
                      <a:endParaRPr lang="en-US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200" dirty="0" smtClean="0"/>
                        <a:t>Изрязва</a:t>
                      </a:r>
                      <a:r>
                        <a:rPr lang="bg-BG" sz="2200" baseline="0" dirty="0" smtClean="0"/>
                        <a:t> текущо избрания код и го запазва в клипборда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Ctrl-C</a:t>
                      </a:r>
                      <a:endParaRPr lang="en-US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Копира текущо</a:t>
                      </a:r>
                      <a:r>
                        <a:rPr lang="bg-BG" sz="2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избрания код и го запазва в клипборда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+mn-lt"/>
                        </a:rPr>
                        <a:t>Ctrl-V</a:t>
                      </a:r>
                      <a:endParaRPr lang="en-US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200" dirty="0" smtClean="0"/>
                        <a:t>Поставя код от клипборда</a:t>
                      </a:r>
                      <a:r>
                        <a:rPr lang="bg-BG" sz="2200" baseline="0" dirty="0" smtClean="0"/>
                        <a:t> след курсора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+mn-lt"/>
                        </a:rPr>
                        <a:t>Ctrl-Z</a:t>
                      </a:r>
                      <a:endParaRPr lang="en-US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200" dirty="0" smtClean="0"/>
                        <a:t>Отмяна</a:t>
                      </a:r>
                      <a:r>
                        <a:rPr lang="bg-BG" sz="2200" baseline="0" dirty="0" smtClean="0"/>
                        <a:t> на предното действие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+mn-lt"/>
                        </a:rPr>
                        <a:t>Ctrl-Y</a:t>
                      </a:r>
                      <a:endParaRPr lang="en-US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200" dirty="0" smtClean="0"/>
                        <a:t>Повтаряне</a:t>
                      </a:r>
                      <a:r>
                        <a:rPr lang="bg-BG" sz="2200" baseline="0" dirty="0" smtClean="0"/>
                        <a:t> на отмененото действие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effectLst/>
                          <a:latin typeface="+mn-lt"/>
                        </a:rPr>
                        <a:t>Esc</a:t>
                      </a:r>
                      <a:endParaRPr lang="en-US" sz="2200" b="0" dirty="0">
                        <a:effectLst/>
                        <a:latin typeface="+mn-lt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bg-BG" sz="2200" baseline="0" dirty="0" smtClean="0"/>
                        <a:t>Затваря меню, отменя операция в действие или фокусира текущия документ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effectLst/>
                          <a:latin typeface="+mn-lt"/>
                        </a:rPr>
                        <a:t>Ctrl-S</a:t>
                      </a:r>
                      <a:endParaRPr lang="en-US" sz="2200" b="0" dirty="0">
                        <a:effectLst/>
                        <a:latin typeface="+mn-lt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bg-BG" sz="2200" dirty="0" smtClean="0"/>
                        <a:t>Запазва текущия файл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effectLst/>
                          <a:latin typeface="+mn-lt"/>
                        </a:rPr>
                        <a:t>Ctrl-Shift-S</a:t>
                      </a:r>
                      <a:endParaRPr lang="en-US" sz="2200" b="0" dirty="0">
                        <a:effectLst/>
                        <a:latin typeface="+mn-lt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bg-BG" sz="2200" dirty="0" smtClean="0"/>
                        <a:t>Запазва всички файлове и проекти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effectLst/>
                          <a:latin typeface="+mn-lt"/>
                        </a:rPr>
                        <a:t>Ctrl-K, Ctrl-C</a:t>
                      </a:r>
                      <a:endParaRPr lang="en-US" sz="2200" b="0" dirty="0">
                        <a:effectLst/>
                        <a:latin typeface="+mn-lt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bg-BG" sz="2200" dirty="0" smtClean="0"/>
                        <a:t>Закоментира</a:t>
                      </a:r>
                      <a:r>
                        <a:rPr lang="bg-BG" sz="2200" baseline="0" dirty="0" smtClean="0"/>
                        <a:t> текущия ред или избраните редове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effectLst/>
                          <a:latin typeface="+mn-lt"/>
                        </a:rPr>
                        <a:t>Ctrl-K, Ctrl-U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200" b="0" dirty="0" smtClean="0">
                          <a:effectLst/>
                          <a:latin typeface="+mn-lt"/>
                        </a:rPr>
                        <a:t>Премахва коментара от текущия ред или избраните редове</a:t>
                      </a:r>
                      <a:endParaRPr lang="en-US" sz="2200" b="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Ctrl-K, Ctrl-F</a:t>
                      </a:r>
                      <a:endParaRPr lang="en-US" sz="2200" b="0" dirty="0" smtClean="0">
                        <a:effectLst/>
                        <a:latin typeface="+mn-lt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bg-BG" sz="2200" dirty="0" smtClean="0"/>
                        <a:t>Подрежда кода според зададения</a:t>
                      </a:r>
                      <a:r>
                        <a:rPr lang="bg-BG" sz="2200" baseline="0" dirty="0" smtClean="0"/>
                        <a:t> в настройките стил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Някои полезни клавишни комбинации за </a:t>
            </a:r>
            <a:r>
              <a:rPr lang="en-US" dirty="0" smtClean="0"/>
              <a:t>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Разширения за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Visual Studio</a:t>
            </a:r>
            <a:r>
              <a:rPr lang="bg-BG" dirty="0" smtClean="0"/>
              <a:t> </a:t>
            </a:r>
            <a:r>
              <a:rPr lang="en-US" dirty="0" smtClean="0"/>
              <a:t>– Visual Studio </a:t>
            </a:r>
            <a:r>
              <a:rPr lang="bg-BG" dirty="0" smtClean="0"/>
              <a:t>позволява да инсталирате доста различни допълнителни разширения и модули посредством менюто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Tools -&gt; Extensions and Updates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Инсталиране на разширения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120444"/>
            <a:ext cx="4876800" cy="34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9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Техники за продуктивно използване на </a:t>
            </a:r>
            <a:r>
              <a:rPr lang="en-US" smtClean="0"/>
              <a:t>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0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Разлика между </a:t>
            </a:r>
            <a:r>
              <a:rPr lang="en-US" dirty="0" smtClean="0"/>
              <a:t>IDE </a:t>
            </a:r>
            <a:r>
              <a:rPr lang="bg-BG" dirty="0" smtClean="0"/>
              <a:t>и текстов редактор</a:t>
            </a: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Техники за продуктивно използване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Хитрости във </a:t>
            </a:r>
            <a:r>
              <a:rPr lang="en-US" dirty="0" smtClean="0"/>
              <a:t>Visual Studio</a:t>
            </a:r>
            <a:endParaRPr lang="bg-BG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Клавишни комбинации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bg-BG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christiano.ch/wordpress/wp-content/uploads/2010/04/Logo_Visual_Studio_201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9" t="-13554" r="-4843" b="-13255"/>
          <a:stretch/>
        </p:blipFill>
        <p:spPr bwMode="auto">
          <a:xfrm>
            <a:off x="6475412" y="2176136"/>
            <a:ext cx="4658531" cy="156515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441" y="3803990"/>
            <a:ext cx="10969943" cy="137761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bg-BG" dirty="0" smtClean="0"/>
              <a:t>Интегрирани среди за разработка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IDE)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441" y="5374480"/>
            <a:ext cx="10969943" cy="1365365"/>
          </a:xfrm>
        </p:spPr>
        <p:txBody>
          <a:bodyPr/>
          <a:lstStyle/>
          <a:p>
            <a:r>
              <a:rPr lang="en-US" dirty="0" smtClean="0"/>
              <a:t>Visual Studio, </a:t>
            </a:r>
            <a:r>
              <a:rPr lang="en-US" dirty="0" err="1"/>
              <a:t>IntelliJ</a:t>
            </a:r>
            <a:r>
              <a:rPr lang="en-US" dirty="0"/>
              <a:t> </a:t>
            </a:r>
            <a:r>
              <a:rPr lang="en-US" dirty="0" smtClean="0"/>
              <a:t>IDEA, Eclipse, </a:t>
            </a:r>
            <a:r>
              <a:rPr lang="en-US" dirty="0" err="1" smtClean="0"/>
              <a:t>Netbeans</a:t>
            </a:r>
            <a:r>
              <a:rPr lang="en-US" dirty="0" smtClean="0"/>
              <a:t>, JDeveloper, </a:t>
            </a:r>
            <a:r>
              <a:rPr lang="en-US" dirty="0" err="1" smtClean="0"/>
              <a:t>WebStorm</a:t>
            </a:r>
            <a:r>
              <a:rPr lang="en-US" dirty="0" smtClean="0"/>
              <a:t>, Code::Blocks</a:t>
            </a:r>
            <a:endParaRPr lang="en-US" dirty="0"/>
          </a:p>
        </p:txBody>
      </p:sp>
      <p:pic>
        <p:nvPicPr>
          <p:cNvPr id="1046" name="Picture 22" descr="http://blogs.msdn.com/resized-image.ashx/__size/550x0/__key/CommunityServer-Components-UserFiles/00-00-29-90-33-Attached+Files/4341.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59" y="1736554"/>
            <a:ext cx="1625177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linux2000.files.wordpress.com/2008/04/1eclipse_logo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38904" y="1323202"/>
            <a:ext cx="3232871" cy="17397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karthicklive.com/blog/wp-content/uploads/2009/08/zend-studio-7-karthicklive.com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86" y="2855726"/>
            <a:ext cx="2853086" cy="752022"/>
          </a:xfrm>
          <a:prstGeom prst="rect">
            <a:avLst/>
          </a:prstGeom>
          <a:ln>
            <a:solidFill>
              <a:srgbClr val="3D5C00">
                <a:alpha val="49804"/>
              </a:srgb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hetangole.com/blog/wp-content/uploads/2010/10/NetBeans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64" y="2855726"/>
            <a:ext cx="2487711" cy="812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arket.eclipsesource.com/yoxos/doc/org.eclipse.cdt.feature.group/logo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63" y="565013"/>
            <a:ext cx="1914649" cy="1171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1.bp.blogspot.com/_RyhrdnlxJ-4/SbvLTQviPNI/AAAAAAAAF1Y/Go-9Q3o4Pg4/s400/pydev_logo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874469"/>
            <a:ext cx="2209225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onfluence.jetbrains.com/download/attachments/51943829/webstorm_logo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1117366"/>
            <a:ext cx="4300135" cy="96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0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Интегрираните среди за разработак /</a:t>
            </a:r>
            <a:r>
              <a:rPr lang="en-US" dirty="0" smtClean="0"/>
              <a:t>Integrated </a:t>
            </a:r>
            <a:r>
              <a:rPr lang="en-US" dirty="0"/>
              <a:t>Development </a:t>
            </a:r>
            <a:r>
              <a:rPr lang="en-US" dirty="0" smtClean="0"/>
              <a:t>Environments</a:t>
            </a:r>
            <a:r>
              <a:rPr lang="bg-BG" dirty="0" smtClean="0"/>
              <a:t>/ са софтуер предназначен за разработката на софтуер. Няма точно определени стандарти какво трябва да притежава всяко </a:t>
            </a:r>
            <a:r>
              <a:rPr lang="en-US" dirty="0" smtClean="0"/>
              <a:t>IDE</a:t>
            </a:r>
            <a:r>
              <a:rPr lang="bg-BG" dirty="0" smtClean="0"/>
              <a:t>, но обикновено:</a:t>
            </a:r>
            <a:endParaRPr lang="en-US" dirty="0" smtClean="0"/>
          </a:p>
          <a:p>
            <a:pPr lvl="1"/>
            <a:r>
              <a:rPr lang="bg-BG" dirty="0" smtClean="0"/>
              <a:t>Позволяват писане на код</a:t>
            </a:r>
            <a:endParaRPr lang="en-US" dirty="0" smtClean="0"/>
          </a:p>
          <a:p>
            <a:pPr lvl="1"/>
            <a:r>
              <a:rPr lang="bg-BG" dirty="0" smtClean="0"/>
              <a:t>Позволяват компилиране и дебъгване на код</a:t>
            </a:r>
            <a:endParaRPr lang="en-US" dirty="0" smtClean="0"/>
          </a:p>
          <a:p>
            <a:pPr lvl="1"/>
            <a:r>
              <a:rPr lang="bg-BG" dirty="0" smtClean="0"/>
              <a:t>Могат да имат модул за дизайн на интерфейси</a:t>
            </a:r>
          </a:p>
          <a:p>
            <a:pPr lvl="1"/>
            <a:r>
              <a:rPr lang="bg-BG" dirty="0" smtClean="0"/>
              <a:t>Могат да бъдат свързани със системи за контрол на версиите</a:t>
            </a:r>
          </a:p>
          <a:p>
            <a:pPr lvl="1"/>
            <a:r>
              <a:rPr lang="bg-BG" dirty="0" smtClean="0"/>
              <a:t>Могат да имат различни допълнителни модули и приставки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Интегрирани среди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472287"/>
              </p:ext>
            </p:extLst>
          </p:nvPr>
        </p:nvGraphicFramePr>
        <p:xfrm>
          <a:off x="190500" y="1150938"/>
          <a:ext cx="11804649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883"/>
                <a:gridCol w="3934883"/>
                <a:gridCol w="39348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Среди за разработка</a:t>
                      </a:r>
                      <a:r>
                        <a:rPr lang="bg-BG" baseline="0" dirty="0" smtClean="0"/>
                        <a:t> </a:t>
                      </a:r>
                      <a:r>
                        <a:rPr lang="en-US" baseline="0" dirty="0" smtClean="0"/>
                        <a:t>(IDE)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Текстови редактори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Имат връзка с компилатори и дебъгери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Обикновено</a:t>
                      </a:r>
                      <a:r>
                        <a:rPr lang="bg-BG" baseline="0" dirty="0" smtClean="0"/>
                        <a:t> имат добра интеграция с компилатори и дебъгери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Обикновено поддържат редакция на код, но не</a:t>
                      </a:r>
                      <a:r>
                        <a:rPr lang="bg-BG" baseline="0" dirty="0" smtClean="0"/>
                        <a:t> и компилиране и дебъгване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Поддържка</a:t>
                      </a:r>
                      <a:r>
                        <a:rPr lang="bg-BG" baseline="0" dirty="0" smtClean="0"/>
                        <a:t> на програмни езици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Обикновено са специализирани</a:t>
                      </a:r>
                      <a:r>
                        <a:rPr lang="bg-BG" baseline="0" dirty="0" smtClean="0"/>
                        <a:t> с един или няколко конкретни програмни езика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Поддържат файлове от почти</a:t>
                      </a:r>
                      <a:r>
                        <a:rPr lang="bg-BG" baseline="0" dirty="0" smtClean="0"/>
                        <a:t> всички програмни езици, притежават модули за подчертване, оцветяване и автоматично допълване за голям набор от програмни езици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Разлика м/у </a:t>
            </a:r>
            <a:r>
              <a:rPr lang="en-US" dirty="0" smtClean="0"/>
              <a:t>IDE </a:t>
            </a:r>
            <a:r>
              <a:rPr lang="bg-BG" dirty="0" smtClean="0"/>
              <a:t>и редактор за код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6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15F848-B858-442A-A11B-296D7AE6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205103"/>
            <a:ext cx="8938472" cy="1568497"/>
          </a:xfrm>
        </p:spPr>
        <p:txBody>
          <a:bodyPr/>
          <a:lstStyle/>
          <a:p>
            <a:r>
              <a:rPr lang="bg-BG" dirty="0" smtClean="0"/>
              <a:t>Техники за продуктивно използване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20B0D-3E89-4F76-AEDB-6C3B938E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pic>
        <p:nvPicPr>
          <p:cNvPr id="1026" name="Picture 2" descr="https://upload.wikimedia.org/wikipedia/commons/thumb/6/61/Visual_Studio_2017_logo_and_wordmark.svg/2000px-Visual_Studio_2017_logo_and_wordma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904258"/>
            <a:ext cx="9682163" cy="162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93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Бързо стартиране 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Quick launch/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Клавишна комбинация: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CTRL + Q</a:t>
            </a:r>
          </a:p>
          <a:p>
            <a:pPr lvl="1"/>
            <a:r>
              <a:rPr lang="bg-BG" dirty="0" smtClean="0"/>
              <a:t>Действие: помага ви бързо да намирате елементи от менюто</a:t>
            </a:r>
            <a:r>
              <a:rPr lang="en-US" dirty="0" smtClean="0"/>
              <a:t>, </a:t>
            </a:r>
            <a:r>
              <a:rPr lang="bg-BG" dirty="0" smtClean="0"/>
              <a:t>да изпълнявате команди и др.</a:t>
            </a:r>
          </a:p>
          <a:p>
            <a:pPr lvl="1"/>
            <a:r>
              <a:rPr lang="bg-BG" dirty="0" smtClean="0"/>
              <a:t>Пример: въведете в лентата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 number</a:t>
            </a:r>
            <a:r>
              <a:rPr lang="en-US" dirty="0" smtClean="0"/>
              <a:t>:</a:t>
            </a:r>
            <a:br>
              <a:rPr lang="en-US" dirty="0" smtClean="0"/>
            </a:b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Бързо стартиране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4423770"/>
            <a:ext cx="6248400" cy="21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Навигиране в кода 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Navigate To/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Клавишна комбинация: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CTRL +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Действие: помага ви бързо да търсите във </a:t>
            </a:r>
            <a:r>
              <a:rPr lang="bg-BG" dirty="0" smtClean="0"/>
              <a:t>файловете в рамките на </a:t>
            </a:r>
            <a:r>
              <a:rPr lang="en-US" dirty="0" smtClean="0"/>
              <a:t>solution-</a:t>
            </a:r>
            <a:r>
              <a:rPr lang="bg-BG" dirty="0" smtClean="0"/>
              <a:t>а</a:t>
            </a:r>
            <a:endParaRPr lang="bg-BG" dirty="0" smtClean="0"/>
          </a:p>
          <a:p>
            <a:pPr lvl="1"/>
            <a:r>
              <a:rPr lang="bg-BG" dirty="0" smtClean="0"/>
              <a:t>Пример: намиране на свойство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 smtClean="0"/>
              <a:t> </a:t>
            </a:r>
            <a:r>
              <a:rPr lang="bg-BG" dirty="0" smtClean="0"/>
              <a:t>от клас в проекта</a:t>
            </a:r>
            <a:r>
              <a:rPr lang="en-US" dirty="0" smtClean="0"/>
              <a:t/>
            </a:r>
            <a:br>
              <a:rPr lang="en-US" dirty="0" smtClean="0"/>
            </a:b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Навигиране в кода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4419600"/>
            <a:ext cx="7620000" cy="214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0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Навигиране в кода 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Go to Definition/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Клавишна комбинация: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F12 </a:t>
            </a:r>
            <a:r>
              <a:rPr lang="bg-BG" dirty="0" smtClean="0"/>
              <a:t>или десен бутон 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 To Definition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Действие: помага ви </a:t>
            </a:r>
            <a:r>
              <a:rPr lang="bg-BG" dirty="0" smtClean="0"/>
              <a:t>бързо да стигнете до дефиницията на даден клас/метод</a:t>
            </a:r>
            <a:br>
              <a:rPr lang="bg-BG" dirty="0" smtClean="0"/>
            </a:b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Навигиране в кода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2" y="3276600"/>
            <a:ext cx="4800600" cy="297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5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964</Words>
  <Application>Microsoft Office PowerPoint</Application>
  <PresentationFormat>Custom</PresentationFormat>
  <Paragraphs>172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Интегрирани среди за разработка (IDE)</vt:lpstr>
      <vt:lpstr>Интегрирани среди за разработка</vt:lpstr>
      <vt:lpstr>Разлика м/у IDE и редактор за код</vt:lpstr>
      <vt:lpstr>Техники за продуктивно използване</vt:lpstr>
      <vt:lpstr>Бързо стартиране</vt:lpstr>
      <vt:lpstr>Навигиране в кода</vt:lpstr>
      <vt:lpstr>Навигиране в кода (2)</vt:lpstr>
      <vt:lpstr>Навигиране в кода (3)</vt:lpstr>
      <vt:lpstr>Кодови фрагменти</vt:lpstr>
      <vt:lpstr>Някои готови кодови фрагменти за C#</vt:lpstr>
      <vt:lpstr>Някои готови кодови фрагменти за C# (2)</vt:lpstr>
      <vt:lpstr>Някои полезни клавишни комбинации за Visual Studio</vt:lpstr>
      <vt:lpstr>Инсталиране на разширения</vt:lpstr>
      <vt:lpstr>Техники за продуктивно използване на IDE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2019-01-22T09:40:42Z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