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3"/>
  </p:notesMasterIdLst>
  <p:handoutMasterIdLst>
    <p:handoutMasterId r:id="rId14"/>
  </p:handoutMasterIdLst>
  <p:sldIdLst>
    <p:sldId id="547" r:id="rId3"/>
    <p:sldId id="548" r:id="rId4"/>
    <p:sldId id="540" r:id="rId5"/>
    <p:sldId id="541" r:id="rId6"/>
    <p:sldId id="542" r:id="rId7"/>
    <p:sldId id="544" r:id="rId8"/>
    <p:sldId id="546" r:id="rId9"/>
    <p:sldId id="549" r:id="rId10"/>
    <p:sldId id="550" r:id="rId11"/>
    <p:sldId id="551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3802"/>
    <a:srgbClr val="FB816D"/>
    <a:srgbClr val="663606"/>
    <a:srgbClr val="FB81B6"/>
    <a:srgbClr val="F9F0AB"/>
    <a:srgbClr val="F9E6AB"/>
    <a:srgbClr val="F9FAAB"/>
    <a:srgbClr val="767691"/>
    <a:srgbClr val="7676AA"/>
    <a:srgbClr val="603A1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15" autoAdjust="0"/>
    <p:restoredTop sz="86446" autoAdjust="0"/>
  </p:normalViewPr>
  <p:slideViewPr>
    <p:cSldViewPr>
      <p:cViewPr varScale="1">
        <p:scale>
          <a:sx n="48" d="100"/>
          <a:sy n="48" d="100"/>
        </p:scale>
        <p:origin x="1070" y="49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1/11/2019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373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3687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274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920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0D911-83BB-42CC-8AFC-D48971E1F1AD}" type="datetime1">
              <a:rPr lang="en-US" smtClean="0"/>
              <a:t>1/11/2019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635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F45A8-6B72-4351-9373-B56B42FEC9F1}" type="datetime1">
              <a:rPr lang="en-US" smtClean="0"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jpeg"/><Relationship Id="rId9" Type="http://schemas.openxmlformats.org/officeDocument/2006/relationships/image" Target="../media/image18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2921308" y="762000"/>
            <a:ext cx="8645003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/>
              <a:t>Инструменти за разработка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6679582" cy="2524722"/>
            <a:chOff x="745783" y="3624633"/>
            <a:chExt cx="6679582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=""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1323314">
              <a:off x="4564133" y="3666668"/>
              <a:ext cx="2861232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Разработка на софтуер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=""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=""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=""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=""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12" name="Picture 2" descr="hardware, server, settings, tools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612" y="3907385"/>
            <a:ext cx="2667000" cy="219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admin, tools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742" y="4459608"/>
            <a:ext cx="1885343" cy="188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34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75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 smtClean="0"/>
              <a:t>Среди за разработка (</a:t>
            </a:r>
            <a:r>
              <a:rPr lang="en-US" dirty="0" smtClean="0"/>
              <a:t>IDE)</a:t>
            </a:r>
            <a:endParaRPr lang="bg-BG" dirty="0" smtClean="0"/>
          </a:p>
          <a:p>
            <a:pPr marL="761946" lvl="1" indent="-457200">
              <a:lnSpc>
                <a:spcPct val="100000"/>
              </a:lnSpc>
              <a:spcBef>
                <a:spcPts val="500"/>
              </a:spcBef>
            </a:pPr>
            <a:r>
              <a:rPr lang="bg-BG" dirty="0"/>
              <a:t>д</a:t>
            </a:r>
            <a:r>
              <a:rPr lang="bg-BG" dirty="0" smtClean="0"/>
              <a:t>опълнителни разширения</a:t>
            </a:r>
          </a:p>
          <a:p>
            <a:pPr marL="761946" lvl="1" indent="-457200">
              <a:lnSpc>
                <a:spcPct val="100000"/>
              </a:lnSpc>
              <a:spcBef>
                <a:spcPts val="500"/>
              </a:spcBef>
            </a:pPr>
            <a:r>
              <a:rPr lang="bg-BG" dirty="0" smtClean="0"/>
              <a:t>клавишни комбинации</a:t>
            </a: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 smtClean="0"/>
              <a:t>Редактори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 smtClean="0"/>
              <a:t>Командни инструменти</a:t>
            </a: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 smtClean="0"/>
              <a:t>Търсене и промяна на кода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37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www.christiano.ch/wordpress/wp-content/uploads/2010/04/Logo_Visual_Studio_2010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19" t="-13554" r="-4843" b="-13255"/>
          <a:stretch/>
        </p:blipFill>
        <p:spPr bwMode="auto">
          <a:xfrm>
            <a:off x="6475412" y="2176136"/>
            <a:ext cx="4658531" cy="1565156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441" y="3826497"/>
            <a:ext cx="10969943" cy="1355105"/>
          </a:xfrm>
        </p:spPr>
        <p:txBody>
          <a:bodyPr/>
          <a:lstStyle/>
          <a:p>
            <a:pPr>
              <a:lnSpc>
                <a:spcPts val="5000"/>
              </a:lnSpc>
            </a:pPr>
            <a:r>
              <a:rPr lang="en-US" dirty="0" smtClean="0"/>
              <a:t>Integrated Development Environments (IDEs)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441" y="5374480"/>
            <a:ext cx="10969943" cy="1365365"/>
          </a:xfrm>
        </p:spPr>
        <p:txBody>
          <a:bodyPr/>
          <a:lstStyle/>
          <a:p>
            <a:r>
              <a:rPr lang="en-US" dirty="0" smtClean="0"/>
              <a:t>Visual Studio, </a:t>
            </a:r>
            <a:r>
              <a:rPr lang="en-US" dirty="0" err="1"/>
              <a:t>IntelliJ</a:t>
            </a:r>
            <a:r>
              <a:rPr lang="en-US" dirty="0"/>
              <a:t> </a:t>
            </a:r>
            <a:r>
              <a:rPr lang="en-US" dirty="0" smtClean="0"/>
              <a:t>IDEA, Eclipse, </a:t>
            </a:r>
            <a:r>
              <a:rPr lang="en-US" dirty="0" err="1" smtClean="0"/>
              <a:t>Netbeans</a:t>
            </a:r>
            <a:r>
              <a:rPr lang="en-US" dirty="0" smtClean="0"/>
              <a:t>, JDeveloper, </a:t>
            </a:r>
            <a:r>
              <a:rPr lang="en-US" dirty="0" err="1" smtClean="0"/>
              <a:t>WebStorm</a:t>
            </a:r>
            <a:r>
              <a:rPr lang="en-US" dirty="0" smtClean="0"/>
              <a:t>, Code::Blocks</a:t>
            </a:r>
            <a:endParaRPr lang="en-US" dirty="0"/>
          </a:p>
        </p:txBody>
      </p:sp>
      <p:pic>
        <p:nvPicPr>
          <p:cNvPr id="1046" name="Picture 22" descr="http://blogs.msdn.com/resized-image.ashx/__size/550x0/__key/CommunityServer-Components-UserFiles/00-00-29-90-33-Attached+Files/4341.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159" y="1736554"/>
            <a:ext cx="1625177" cy="69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linux2000.files.wordpress.com/2008/04/1eclipse_logo.jp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38904" y="1323202"/>
            <a:ext cx="3232871" cy="17397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karthicklive.com/blog/wp-content/uploads/2009/08/zend-studio-7-karthicklive.com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86" y="2855726"/>
            <a:ext cx="2853086" cy="752022"/>
          </a:xfrm>
          <a:prstGeom prst="rect">
            <a:avLst/>
          </a:prstGeom>
          <a:ln>
            <a:solidFill>
              <a:srgbClr val="3D5C00">
                <a:alpha val="49804"/>
              </a:srgb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hetangole.com/blog/wp-content/uploads/2010/10/NetBeans-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064" y="2855726"/>
            <a:ext cx="2487711" cy="8129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market.eclipsesource.com/yoxos/doc/org.eclipse.cdt.feature.group/logo.jp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763" y="565013"/>
            <a:ext cx="1914649" cy="11715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1.bp.blogspot.com/_RyhrdnlxJ-4/SbvLTQviPNI/AAAAAAAAF1Y/Go-9Q3o4Pg4/s400/pydev_logo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2" y="874469"/>
            <a:ext cx="2209225" cy="647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confluence.jetbrains.com/download/attachments/51943829/webstorm_logo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812" y="1117366"/>
            <a:ext cx="4300135" cy="96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2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Visual Studio </a:t>
            </a:r>
            <a:r>
              <a:rPr lang="en-US" dirty="0" smtClean="0"/>
              <a:t>is official .NET development tool from Microsoft</a:t>
            </a:r>
          </a:p>
          <a:p>
            <a:pPr lvl="1"/>
            <a:r>
              <a:rPr lang="en-US" dirty="0" smtClean="0"/>
              <a:t>Multiple languages: C#, VB.NET, C++, JavaScript, …</a:t>
            </a:r>
          </a:p>
          <a:p>
            <a:pPr lvl="1"/>
            <a:r>
              <a:rPr lang="en-US" dirty="0" smtClean="0"/>
              <a:t>Multiple technologies and platforms: ASP.NET, WPF, Silverlight, WWF, WCF, Windows Phone</a:t>
            </a:r>
          </a:p>
          <a:p>
            <a:pPr lvl="1"/>
            <a:r>
              <a:rPr lang="en-US" dirty="0" smtClean="0"/>
              <a:t>Very powerful and feature rich</a:t>
            </a:r>
          </a:p>
          <a:p>
            <a:pPr lvl="1"/>
            <a:r>
              <a:rPr lang="en-US" dirty="0" smtClean="0"/>
              <a:t>Write, compile, model, design GUI, forms, data, build, execute, debug, test, deploy, refactor, …</a:t>
            </a:r>
          </a:p>
          <a:p>
            <a:pPr lvl="1"/>
            <a:r>
              <a:rPr lang="en-US" dirty="0" smtClean="0"/>
              <a:t>Commercial product, has free editions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Visual Studio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6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– Screenshot</a:t>
            </a:r>
            <a:endParaRPr lang="en-US" dirty="0"/>
          </a:p>
        </p:txBody>
      </p:sp>
      <p:pic>
        <p:nvPicPr>
          <p:cNvPr id="1026" name="Picture 2" descr="http://www.sdtimes.com/blog/image.axd?picture=2009%2F5%2F02-24visualstudio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66" y="1066800"/>
            <a:ext cx="11421265" cy="5486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0471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Eclipse is the most popular Java IDE</a:t>
            </a:r>
          </a:p>
          <a:p>
            <a:pPr lvl="1"/>
            <a:r>
              <a:rPr lang="en-US" dirty="0" smtClean="0"/>
              <a:t>Supports multiple languages and platforms: Java, Java EE, C++, PHP, Python, Ruby, mobile development, embedded development</a:t>
            </a:r>
          </a:p>
          <a:p>
            <a:pPr lvl="1"/>
            <a:r>
              <a:rPr lang="en-US" dirty="0" smtClean="0"/>
              <a:t>Very powerful and feature rich</a:t>
            </a:r>
          </a:p>
          <a:p>
            <a:pPr lvl="1"/>
            <a:r>
              <a:rPr lang="en-US" dirty="0" smtClean="0"/>
              <a:t>Write, compile, build, execute, debug, test, deploy, refactor, …</a:t>
            </a:r>
          </a:p>
          <a:p>
            <a:pPr lvl="1"/>
            <a:r>
              <a:rPr lang="en-US" dirty="0" smtClean="0"/>
              <a:t>Thousands of plug-ins</a:t>
            </a:r>
          </a:p>
          <a:p>
            <a:pPr lvl="1"/>
            <a:r>
              <a:rPr lang="en-US" dirty="0" smtClean="0"/>
              <a:t>Free, open-source product, very big community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78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444" y="954647"/>
            <a:ext cx="11804822" cy="5903353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Other Java </a:t>
            </a:r>
            <a:r>
              <a:rPr lang="en-US" dirty="0" err="1" smtClean="0"/>
              <a:t>IDEs</a:t>
            </a:r>
            <a:endParaRPr lang="en-US" dirty="0" smtClean="0"/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err="1" smtClean="0"/>
              <a:t>Netbeans</a:t>
            </a:r>
            <a:endParaRPr lang="en-US" dirty="0" smtClean="0"/>
          </a:p>
          <a:p>
            <a:pPr lvl="2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Supports latest Java technologies</a:t>
            </a:r>
          </a:p>
          <a:p>
            <a:pPr lvl="2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Nice GUI designer for Swing and </a:t>
            </a:r>
            <a:r>
              <a:rPr lang="en-US" dirty="0" err="1" smtClean="0"/>
              <a:t>JSF</a:t>
            </a:r>
            <a:endParaRPr lang="en-US" dirty="0" smtClean="0"/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err="1" smtClean="0"/>
              <a:t>IntelliJ</a:t>
            </a:r>
            <a:r>
              <a:rPr lang="en-US" dirty="0" smtClean="0"/>
              <a:t> IDEA – very powerful refactoring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err="1" smtClean="0"/>
              <a:t>JDeveloper</a:t>
            </a:r>
            <a:r>
              <a:rPr lang="en-US" dirty="0" smtClean="0"/>
              <a:t> – feature rich, supports </a:t>
            </a:r>
            <a:r>
              <a:rPr lang="en-US" dirty="0" err="1" smtClean="0"/>
              <a:t>UML</a:t>
            </a:r>
            <a:endParaRPr lang="en-US" dirty="0" smtClean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C++ IDEs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Code::Blocks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Bloodshed </a:t>
            </a:r>
            <a:r>
              <a:rPr lang="en-US" dirty="0" err="1" smtClean="0"/>
              <a:t>Dev</a:t>
            </a:r>
            <a:r>
              <a:rPr lang="en-US" dirty="0" smtClean="0"/>
              <a:t>-C++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JavaScript </a:t>
            </a:r>
            <a:r>
              <a:rPr lang="en-US" dirty="0" err="1" smtClean="0"/>
              <a:t>IDEs</a:t>
            </a:r>
            <a:endParaRPr lang="en-US" dirty="0"/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err="1" smtClean="0"/>
              <a:t>Webstorm</a:t>
            </a:r>
            <a:endParaRPr lang="en-US" dirty="0" smtClean="0"/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Sublime Text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IDEs</a:t>
            </a:r>
            <a:endParaRPr lang="en-US" dirty="0"/>
          </a:p>
        </p:txBody>
      </p:sp>
      <p:pic>
        <p:nvPicPr>
          <p:cNvPr id="4098" name="Picture 2" descr="http://www.thejavaarcade.com/img/java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9486" y="1219200"/>
            <a:ext cx="1904504" cy="1428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4100" name="Picture 4" descr="http://www.vscripts.net/graphics/logocpp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344767" y="5012718"/>
            <a:ext cx="2170969" cy="1348119"/>
          </a:xfrm>
          <a:prstGeom prst="roundRect">
            <a:avLst>
              <a:gd name="adj" fmla="val 860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13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Exceptions</a:t>
            </a:r>
            <a:r>
              <a:rPr lang="en-US" dirty="0" smtClean="0"/>
              <a:t> provide a flexible error handling mechanism </a:t>
            </a:r>
          </a:p>
          <a:p>
            <a:pPr lvl="1"/>
            <a:r>
              <a:rPr lang="en-US" dirty="0" smtClean="0"/>
              <a:t>Allow errors to be handled at multiple levels</a:t>
            </a:r>
          </a:p>
          <a:p>
            <a:pPr lvl="1"/>
            <a:r>
              <a:rPr lang="en-US" dirty="0" smtClean="0"/>
              <a:t>Each exception handler processes only errors</a:t>
            </a:r>
            <a:br>
              <a:rPr lang="en-US" dirty="0" smtClean="0"/>
            </a:br>
            <a:r>
              <a:rPr lang="en-US" dirty="0" smtClean="0"/>
              <a:t>of a particular type (and its child types)</a:t>
            </a:r>
          </a:p>
          <a:p>
            <a:pPr lvl="2"/>
            <a:r>
              <a:rPr lang="en-US" dirty="0" smtClean="0"/>
              <a:t>Other types of errors are processed by some</a:t>
            </a:r>
            <a:br>
              <a:rPr lang="en-US" dirty="0" smtClean="0"/>
            </a:br>
            <a:r>
              <a:rPr lang="en-US" dirty="0" smtClean="0"/>
              <a:t>other handlers later</a:t>
            </a:r>
          </a:p>
          <a:p>
            <a:pPr lvl="1"/>
            <a:r>
              <a:rPr lang="en-US" dirty="0" smtClean="0"/>
              <a:t>Unhandled exceptions cause error messages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Try-finally</a:t>
            </a:r>
            <a:r>
              <a:rPr lang="en-US" dirty="0" smtClean="0"/>
              <a:t> ensures given code block is always executed (even when an exception is thrown)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Обобщение</a:t>
            </a:r>
            <a:endParaRPr lang="en-US" dirty="0"/>
          </a:p>
        </p:txBody>
      </p:sp>
      <p:pic>
        <p:nvPicPr>
          <p:cNvPr id="6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428" y="2517613"/>
            <a:ext cx="3559806" cy="264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76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Инструменти за разработка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985452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379</Words>
  <Application>Microsoft Office PowerPoint</Application>
  <PresentationFormat>Custom</PresentationFormat>
  <Paragraphs>72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Integrated Development Environments (IDEs)</vt:lpstr>
      <vt:lpstr>Visual Studio</vt:lpstr>
      <vt:lpstr>Visual Studio – Screenshot</vt:lpstr>
      <vt:lpstr>Eclipse</vt:lpstr>
      <vt:lpstr>Other IDEs</vt:lpstr>
      <vt:lpstr>Обобщение</vt:lpstr>
      <vt:lpstr>Инструменти за разработка</vt:lpstr>
      <vt:lpstr>Лиценз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Refactoring</dc:title>
  <dc:subject>C# Basics Course</dc:subject>
  <dc:creator/>
  <cp:keywords>debug, debugging, quality code,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2019-01-11T15:24:00Z</dcterms:modified>
  <cp:category>programming, quality code, software engineering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