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394" r:id="rId3"/>
    <p:sldId id="571" r:id="rId4"/>
    <p:sldId id="636" r:id="rId5"/>
    <p:sldId id="637" r:id="rId6"/>
    <p:sldId id="638" r:id="rId7"/>
    <p:sldId id="639" r:id="rId8"/>
    <p:sldId id="640" r:id="rId9"/>
    <p:sldId id="641" r:id="rId10"/>
    <p:sldId id="642" r:id="rId11"/>
    <p:sldId id="643" r:id="rId12"/>
    <p:sldId id="644" r:id="rId13"/>
    <p:sldId id="645" r:id="rId14"/>
    <p:sldId id="594" r:id="rId15"/>
    <p:sldId id="646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D7E5960-A9BC-43C4-BCE0-8E99BC3BA6A9}">
          <p14:sldIdLst>
            <p14:sldId id="394"/>
            <p14:sldId id="571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</p14:sldIdLst>
        </p14:section>
        <p14:section name="Заключение" id="{3E23A7B0-228F-4458-953E-A0823B82CFF0}">
          <p14:sldIdLst>
            <p14:sldId id="594"/>
            <p14:sldId id="6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9E6AB"/>
    <a:srgbClr val="D2A010"/>
    <a:srgbClr val="F6D18E"/>
    <a:srgbClr val="FFFFFF"/>
    <a:srgbClr val="C6C0AA"/>
    <a:srgbClr val="F9F0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8670" autoAdjust="0"/>
  </p:normalViewPr>
  <p:slideViewPr>
    <p:cSldViewPr>
      <p:cViewPr varScale="1">
        <p:scale>
          <a:sx n="68" d="100"/>
          <a:sy n="68" d="100"/>
        </p:scale>
        <p:origin x="43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876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3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6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19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 </a:t>
            </a:r>
            <a:r>
              <a:rPr lang="bg-BG" dirty="0" smtClean="0"/>
              <a:t>заявки в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502824"/>
            <a:ext cx="5968924" cy="2646531"/>
            <a:chOff x="745783" y="3502824"/>
            <a:chExt cx="5968924" cy="2646531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64137" y="3502824"/>
              <a:ext cx="18505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</a:t>
              </a:r>
              <a:b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</a:b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Placeholder 2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6767513" y="3124200"/>
            <a:ext cx="4722812" cy="30480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8379">
            <a:off x="6879316" y="4029823"/>
            <a:ext cx="3134069" cy="23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/>
              <a:t> 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382351"/>
            <a:ext cx="10287000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dbCon = new SqlConnection(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"Server=.;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Database=ItKariera;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using(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SqlCommand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command = new </a:t>
            </a:r>
            <a:r>
              <a:rPr lang="bg-BG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SqlCommand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"SELECT COUNT(*) FROM Employees"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int employeesCount = (int) 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command.</a:t>
            </a:r>
            <a:r>
              <a:rPr lang="bg-BG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Execute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Employees count: 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{0} ",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employeesCount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96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  <a:r>
              <a:rPr lang="en-US" sz="3000" dirty="0"/>
              <a:t> </a:t>
            </a:r>
            <a:r>
              <a:rPr lang="bg-BG" sz="3000" dirty="0" smtClean="0"/>
              <a:t>извлича поредица от записи (курсор) върнати като резултат от</a:t>
            </a:r>
            <a:r>
              <a:rPr lang="en-US" sz="3000" dirty="0" smtClean="0"/>
              <a:t> </a:t>
            </a:r>
            <a:r>
              <a:rPr lang="en-US" sz="3000" dirty="0"/>
              <a:t>SQL </a:t>
            </a:r>
            <a:r>
              <a:rPr lang="bg-BG" sz="3000" dirty="0" smtClean="0"/>
              <a:t>команда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Данните са достъпни само за четене</a:t>
            </a:r>
            <a:r>
              <a:rPr lang="en-US" sz="2800" dirty="0" smtClean="0"/>
              <a:t> (</a:t>
            </a:r>
            <a:r>
              <a:rPr lang="bg-BG" sz="2800" dirty="0" smtClean="0"/>
              <a:t>не може да се променят</a:t>
            </a:r>
            <a:r>
              <a:rPr lang="en-US" sz="2800" dirty="0" smtClean="0"/>
              <a:t>)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Преход само напред по редове – не можем да се върнем назад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bg-BG" sz="3000" dirty="0" smtClean="0"/>
              <a:t>Важни свойства и методи: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Read()</a:t>
            </a:r>
            <a:r>
              <a:rPr lang="en-US" sz="2800" dirty="0"/>
              <a:t> – </a:t>
            </a:r>
            <a:r>
              <a:rPr lang="bg-BG" sz="2800" dirty="0" smtClean="0"/>
              <a:t>премества курсора напред, като връща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bg-BG" sz="2800" dirty="0" smtClean="0"/>
              <a:t>, в случай че няма следващ запис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Indexer[]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dirty="0"/>
              <a:t>– </a:t>
            </a:r>
            <a:r>
              <a:rPr lang="bg-BG" sz="2800" dirty="0" smtClean="0"/>
              <a:t>връща стойността на текущия запис по дадено име на колона или индекс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  <a:r>
              <a:rPr lang="en-US" sz="2800" dirty="0"/>
              <a:t> </a:t>
            </a:r>
            <a:r>
              <a:rPr lang="bg-BG" sz="2800" dirty="0"/>
              <a:t>– </a:t>
            </a:r>
            <a:r>
              <a:rPr lang="bg-BG" sz="2800" dirty="0" smtClean="0"/>
              <a:t>затваря курсора и освобождава ресурсите</a:t>
            </a:r>
            <a:endParaRPr lang="bg-BG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Consolas" pitchFamily="49" charset="0"/>
                <a:cs typeface="Consolas" pitchFamily="49" charset="0"/>
              </a:rPr>
              <a:t>SqlDataReader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SqlDataReader</a:t>
            </a:r>
            <a:r>
              <a:rPr lang="en-US" dirty="0"/>
              <a:t> 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990600"/>
            <a:ext cx="11125200" cy="55861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dbCon = new SqlConnection(…);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using(dbCon)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command = new SqlCommand(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"SELECT * FROM Employees"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SqlDataReader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reader = command.</a:t>
            </a:r>
            <a:r>
              <a:rPr lang="bg-BG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ExecuteReader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using (reader)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while (reader.</a:t>
            </a:r>
            <a:r>
              <a:rPr lang="bg-BG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Read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firstName = (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tring)reader</a:t>
            </a:r>
            <a:r>
              <a:rPr lang="bg-BG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FirstName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lastName = (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tring)reader</a:t>
            </a:r>
            <a:r>
              <a:rPr lang="bg-BG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LastName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(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)reader</a:t>
            </a:r>
            <a:r>
              <a:rPr lang="bg-BG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Console.WriteLine("{0} {1} - {2}",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firstName, lastName,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46612" y="3048000"/>
            <a:ext cx="5119800" cy="979408"/>
          </a:xfrm>
          <a:prstGeom prst="wedgeRoundRectCallout">
            <a:avLst>
              <a:gd name="adj1" fmla="val -60289"/>
              <a:gd name="adj2" fmla="val 238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Извлича още и още редове, докато приключи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5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bg-BG" dirty="0" smtClean="0"/>
              <a:t>заявки в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463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SQL Client </a:t>
            </a:r>
            <a:r>
              <a:rPr lang="bg-BG" dirty="0" smtClean="0"/>
              <a:t>доставчик на данни</a:t>
            </a: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bg-BG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937" y="3352800"/>
            <a:ext cx="3675769" cy="26040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68" y="3581400"/>
            <a:ext cx="3117587" cy="30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3" y="1250474"/>
            <a:ext cx="5942012" cy="3301542"/>
          </a:xfrm>
          <a:prstGeom prst="roundRect">
            <a:avLst>
              <a:gd name="adj" fmla="val 4417"/>
            </a:avLst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4205103"/>
            <a:ext cx="9067800" cy="1568497"/>
          </a:xfrm>
        </p:spPr>
        <p:txBody>
          <a:bodyPr/>
          <a:lstStyle/>
          <a:p>
            <a:r>
              <a:rPr lang="en-US" dirty="0"/>
              <a:t>SQL Client </a:t>
            </a:r>
            <a:r>
              <a:rPr lang="bg-BG" dirty="0"/>
              <a:t>доставчик на </a:t>
            </a:r>
            <a:r>
              <a:rPr lang="bg-BG" dirty="0" smtClean="0"/>
              <a:t>данни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CF086F2-5EF1-4E00-AC52-0C7C2C28E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1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</a:p>
          <a:p>
            <a:pPr lvl="1"/>
            <a:r>
              <a:rPr lang="bg-BG" dirty="0" smtClean="0"/>
              <a:t>Създава връзката към БД на </a:t>
            </a:r>
            <a:r>
              <a:rPr lang="bg-BG" dirty="0"/>
              <a:t>SQL Server 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</a:p>
          <a:p>
            <a:pPr lvl="1"/>
            <a:r>
              <a:rPr lang="bg-BG" dirty="0" smtClean="0"/>
              <a:t>Изпълнява</a:t>
            </a:r>
            <a:r>
              <a:rPr lang="en-US" dirty="0" smtClean="0"/>
              <a:t> </a:t>
            </a:r>
            <a:r>
              <a:rPr lang="en-US" dirty="0"/>
              <a:t>SQL </a:t>
            </a:r>
            <a:r>
              <a:rPr lang="bg-BG" dirty="0" smtClean="0"/>
              <a:t>команди върху SQL </a:t>
            </a:r>
            <a:r>
              <a:rPr lang="bg-BG" dirty="0"/>
              <a:t>Server</a:t>
            </a:r>
            <a:r>
              <a:rPr lang="en-US" dirty="0"/>
              <a:t> </a:t>
            </a:r>
            <a:r>
              <a:rPr lang="bg-BG" dirty="0" smtClean="0"/>
              <a:t>чрез създадената връзка</a:t>
            </a:r>
            <a:endParaRPr lang="en-US" dirty="0"/>
          </a:p>
          <a:p>
            <a:pPr lvl="1"/>
            <a:r>
              <a:rPr lang="bg-BG" dirty="0" smtClean="0"/>
              <a:t>Може да приема параметри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SQLParameter</a:t>
            </a:r>
            <a:r>
              <a:rPr lang="en-US" dirty="0"/>
              <a:t>)</a:t>
            </a:r>
            <a:endParaRPr lang="bg-BG" dirty="0"/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</a:p>
          <a:p>
            <a:pPr lvl="1"/>
            <a:r>
              <a:rPr lang="bg-BG" dirty="0" smtClean="0"/>
              <a:t>Извлича данни</a:t>
            </a:r>
            <a:r>
              <a:rPr lang="en-US" dirty="0" smtClean="0"/>
              <a:t> (</a:t>
            </a:r>
            <a:r>
              <a:rPr lang="bg-BG" dirty="0" smtClean="0"/>
              <a:t>множество от записи</a:t>
            </a:r>
            <a:r>
              <a:rPr lang="en-US" dirty="0" smtClean="0"/>
              <a:t>) </a:t>
            </a:r>
            <a:r>
              <a:rPr lang="bg-BG" dirty="0" smtClean="0"/>
              <a:t>от SQL </a:t>
            </a:r>
            <a:r>
              <a:rPr lang="bg-BG" dirty="0"/>
              <a:t>Server</a:t>
            </a:r>
            <a:r>
              <a:rPr lang="en-US" dirty="0"/>
              <a:t/>
            </a:r>
            <a:br>
              <a:rPr lang="en-US" dirty="0"/>
            </a:br>
            <a:r>
              <a:rPr lang="bg-BG" dirty="0" smtClean="0"/>
              <a:t>като резултат от изпълнението на </a:t>
            </a:r>
            <a:r>
              <a:rPr lang="en-US" dirty="0" smtClean="0"/>
              <a:t>SQL </a:t>
            </a:r>
            <a:r>
              <a:rPr lang="bg-BG" dirty="0" smtClean="0"/>
              <a:t>заявка</a:t>
            </a:r>
            <a:endParaRPr lang="bg-BG" dirty="0"/>
          </a:p>
          <a:p>
            <a:pPr>
              <a:lnSpc>
                <a:spcPct val="85000"/>
              </a:lnSpc>
              <a:buNone/>
            </a:pPr>
            <a:endParaRPr lang="bg-B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SqlClient доставчик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9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dirty="0"/>
              <a:t> </a:t>
            </a:r>
            <a:r>
              <a:rPr lang="bg-BG" dirty="0" smtClean="0"/>
              <a:t>създава връзка към </a:t>
            </a:r>
            <a:r>
              <a:rPr lang="en-US" dirty="0" smtClean="0"/>
              <a:t>SQL </a:t>
            </a:r>
            <a:r>
              <a:rPr lang="en-US" dirty="0"/>
              <a:t>Server </a:t>
            </a:r>
            <a:r>
              <a:rPr lang="bg-BG" dirty="0" smtClean="0"/>
              <a:t>БД</a:t>
            </a:r>
            <a:endParaRPr lang="en-US" dirty="0"/>
          </a:p>
          <a:p>
            <a:pPr lvl="1"/>
            <a:r>
              <a:rPr lang="bg-BG" dirty="0" smtClean="0"/>
              <a:t>Нуждае се от валиден низ на връзката</a:t>
            </a:r>
            <a:endParaRPr lang="en-US" dirty="0"/>
          </a:p>
          <a:p>
            <a:pPr>
              <a:spcBef>
                <a:spcPct val="20000"/>
              </a:spcBef>
            </a:pPr>
            <a:r>
              <a:rPr lang="bg-BG" dirty="0" smtClean="0"/>
              <a:t>Пример за низ на връзката /</a:t>
            </a:r>
            <a:r>
              <a:rPr lang="en-US" dirty="0" smtClean="0"/>
              <a:t>connection string</a:t>
            </a:r>
            <a:r>
              <a:rPr lang="bg-BG" dirty="0" smtClean="0"/>
              <a:t>/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r>
              <a:rPr lang="bg-BG" dirty="0" smtClean="0"/>
              <a:t>Свързване към </a:t>
            </a:r>
            <a:r>
              <a:rPr lang="en-US" dirty="0" smtClean="0"/>
              <a:t>SQL </a:t>
            </a:r>
            <a:r>
              <a:rPr lang="en-US" dirty="0"/>
              <a:t>Server: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dirty="0" smtClean="0"/>
              <a:t> </a:t>
            </a:r>
            <a:r>
              <a:rPr lang="bg-BG" dirty="0" smtClean="0"/>
              <a:t>класът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27275" y="3200400"/>
            <a:ext cx="753109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Data Source=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(local)\SQLEXPRESS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;Initial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Catalog=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Northwind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;Integrated Security=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37036" y="4714204"/>
            <a:ext cx="75310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con = new SqlConnection(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"Server=.;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Database=Northwind;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con.Open();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235685" y="2136549"/>
            <a:ext cx="3733800" cy="979408"/>
          </a:xfrm>
          <a:prstGeom prst="wedgeRoundRectCallout">
            <a:avLst>
              <a:gd name="adj1" fmla="val -40320"/>
              <a:gd name="adj2" fmla="val 1028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Име на БД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Създаване и отваряне на връзка към</a:t>
            </a:r>
            <a:r>
              <a:rPr lang="en-US" dirty="0" smtClean="0"/>
              <a:t> </a:t>
            </a:r>
            <a:r>
              <a:rPr lang="en-US" dirty="0"/>
              <a:t>SQL Server </a:t>
            </a:r>
            <a:r>
              <a:rPr lang="en-US" dirty="0" smtClean="0"/>
              <a:t>(</a:t>
            </a:r>
            <a:r>
              <a:rPr lang="bg-BG" dirty="0" smtClean="0"/>
              <a:t>база данни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ItKariera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noProof="1">
                <a:cs typeface="Consolas" pitchFamily="49" charset="0"/>
              </a:rPr>
              <a:t> </a:t>
            </a:r>
            <a:r>
              <a:rPr lang="en-US" dirty="0"/>
              <a:t>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12" y="2575780"/>
            <a:ext cx="914400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dbCon = new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"Server=.\\SQLEXPRESS;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Database=ItKariera;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Open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(dbCon)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Use the connection to execute SQL commands here …</a:t>
            </a:r>
            <a:endParaRPr lang="bg-BG" sz="22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271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Низът на връзката към БД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Дефинира параметрите, които са нужни, за да се създаде връзка с базата данни</a:t>
            </a:r>
            <a:endParaRPr lang="bg-BG" dirty="0"/>
          </a:p>
          <a:p>
            <a:r>
              <a:rPr lang="bg-BG" dirty="0" smtClean="0"/>
              <a:t>Настройки за </a:t>
            </a:r>
            <a:r>
              <a:rPr lang="en-US" dirty="0" smtClean="0"/>
              <a:t>SQL </a:t>
            </a:r>
            <a:r>
              <a:rPr lang="en-US" dirty="0"/>
              <a:t>Server </a:t>
            </a:r>
            <a:r>
              <a:rPr lang="bg-BG" dirty="0" smtClean="0"/>
              <a:t>низа</a:t>
            </a:r>
            <a:r>
              <a:rPr lang="en-US" dirty="0" smtClean="0"/>
              <a:t>:</a:t>
            </a:r>
            <a:endParaRPr lang="bg-BG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Source</a:t>
            </a:r>
            <a:r>
              <a:rPr lang="bg-BG" b="0" dirty="0"/>
              <a:t> </a:t>
            </a:r>
            <a:r>
              <a:rPr lang="en-US" dirty="0"/>
              <a:t>/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Server</a:t>
            </a:r>
            <a:r>
              <a:rPr lang="bg-BG" dirty="0"/>
              <a:t> – </a:t>
            </a:r>
            <a:r>
              <a:rPr lang="bg-BG" dirty="0" smtClean="0"/>
              <a:t>име на сървъра </a:t>
            </a:r>
            <a:r>
              <a:rPr lang="en-US" dirty="0" smtClean="0"/>
              <a:t>/ </a:t>
            </a:r>
            <a:r>
              <a:rPr lang="en-US" dirty="0"/>
              <a:t>IP </a:t>
            </a:r>
            <a:r>
              <a:rPr lang="bg-BG" dirty="0" smtClean="0"/>
              <a:t>адрес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bg-BG" dirty="0" smtClean="0"/>
              <a:t>име на инстанцията на БД</a:t>
            </a:r>
            <a:endParaRPr lang="bg-BG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Database</a:t>
            </a:r>
            <a:r>
              <a:rPr lang="bg-BG" b="0" dirty="0"/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Initial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Catalog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bg-BG" dirty="0" smtClean="0"/>
              <a:t>име на БД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bg-BG" b="0" dirty="0"/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bg-BG" b="0" dirty="0"/>
              <a:t> </a:t>
            </a:r>
            <a:r>
              <a:rPr lang="bg-BG" dirty="0"/>
              <a:t>– </a:t>
            </a:r>
            <a:r>
              <a:rPr lang="bg-BG" dirty="0" smtClean="0"/>
              <a:t>потребител и парола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Integrated Security</a:t>
            </a:r>
            <a:r>
              <a:rPr lang="bg-BG" dirty="0"/>
              <a:t> –</a:t>
            </a:r>
            <a:r>
              <a:rPr lang="en-US" dirty="0"/>
              <a:t> </a:t>
            </a:r>
            <a:r>
              <a:rPr lang="en-US" b="1" dirty="0"/>
              <a:t>false</a:t>
            </a:r>
            <a:r>
              <a:rPr lang="en-US" dirty="0"/>
              <a:t> </a:t>
            </a:r>
            <a:r>
              <a:rPr lang="bg-BG" dirty="0" smtClean="0"/>
              <a:t>ако се подават потребител и парола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Низ на връзката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7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Изрично отваряне и затваряне на връзката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Open()</a:t>
            </a:r>
            <a:r>
              <a:rPr lang="bg-BG" dirty="0"/>
              <a:t> </a:t>
            </a:r>
            <a:r>
              <a:rPr lang="bg-BG" dirty="0" smtClean="0"/>
              <a:t>и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Close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bg-BG" dirty="0"/>
              <a:t> </a:t>
            </a:r>
            <a:r>
              <a:rPr lang="bg-BG" dirty="0" smtClean="0"/>
              <a:t>методи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Работи чрез пула на връзките /</a:t>
            </a:r>
            <a:r>
              <a:rPr lang="en-US" dirty="0" smtClean="0"/>
              <a:t>connection pool</a:t>
            </a:r>
            <a:r>
              <a:rPr lang="bg-BG" dirty="0" smtClean="0"/>
              <a:t>/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 smtClean="0"/>
              <a:t>Връзките към БД са обекти имплементиращи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IDisposable</a:t>
            </a:r>
            <a:r>
              <a:rPr lang="en-US" dirty="0"/>
              <a:t> 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Винаги използвайте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dirty="0" smtClean="0"/>
              <a:t> </a:t>
            </a:r>
            <a:r>
              <a:rPr lang="bg-BG" dirty="0" smtClean="0"/>
              <a:t>конструкцията в </a:t>
            </a:r>
            <a:r>
              <a:rPr lang="en-US" dirty="0" smtClean="0"/>
              <a:t>C</a:t>
            </a:r>
            <a:r>
              <a:rPr lang="en-US" dirty="0"/>
              <a:t>#!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със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SqlConnection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10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По-важни методи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ExecuteScalar()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Връща единствена стойност (стойността на първата колона на първия ред от множеството от резултати)</a:t>
            </a:r>
            <a:r>
              <a:rPr lang="en-US" dirty="0" smtClean="0"/>
              <a:t> (</a:t>
            </a:r>
            <a:r>
              <a:rPr lang="bg-BG" dirty="0" smtClean="0"/>
              <a:t>като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System.Object</a:t>
            </a:r>
            <a:r>
              <a:rPr lang="en-US" dirty="0"/>
              <a:t>)</a:t>
            </a:r>
            <a:endParaRPr lang="bg-BG" dirty="0"/>
          </a:p>
          <a:p>
            <a:pPr lvl="1"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ExecuteReader()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Връща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SqlDataReader</a:t>
            </a:r>
          </a:p>
          <a:p>
            <a:pPr lvl="3">
              <a:lnSpc>
                <a:spcPct val="100000"/>
              </a:lnSpc>
            </a:pPr>
            <a:r>
              <a:rPr lang="bg-BG" dirty="0" smtClean="0"/>
              <a:t>Това е курсор върху върнатите записи</a:t>
            </a:r>
            <a:r>
              <a:rPr lang="en-US" dirty="0" smtClean="0"/>
              <a:t> (</a:t>
            </a:r>
            <a:r>
              <a:rPr lang="bg-BG" dirty="0" smtClean="0"/>
              <a:t>резултатно множество - </a:t>
            </a:r>
            <a:r>
              <a:rPr lang="en-US" dirty="0" smtClean="0"/>
              <a:t>result </a:t>
            </a:r>
            <a:r>
              <a:rPr lang="en-US" dirty="0"/>
              <a:t>set)</a:t>
            </a:r>
            <a:endParaRPr lang="bg-BG" dirty="0">
              <a:latin typeface="Courier New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CommandBehavior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 smtClean="0"/>
              <a:t>задава някои опции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ExecuteNonQuery()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Използва се за </a:t>
            </a:r>
            <a:r>
              <a:rPr lang="en-US" dirty="0" smtClean="0"/>
              <a:t>SQL </a:t>
            </a:r>
            <a:r>
              <a:rPr lang="bg-BG" dirty="0" smtClean="0"/>
              <a:t>команди, които не са за извличане</a:t>
            </a:r>
            <a:r>
              <a:rPr lang="en-US" dirty="0" smtClean="0"/>
              <a:t>, </a:t>
            </a:r>
            <a:r>
              <a:rPr lang="bg-BG" dirty="0" smtClean="0"/>
              <a:t>например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Връща броя на засегнатите редове </a:t>
            </a:r>
            <a:r>
              <a:rPr lang="bg-BG" dirty="0"/>
              <a:t>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dirty="0"/>
              <a:t>)</a:t>
            </a:r>
          </a:p>
          <a:p>
            <a:pPr lvl="2">
              <a:lnSpc>
                <a:spcPct val="100000"/>
              </a:lnSpc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SqlCommand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30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800</Words>
  <Application>Microsoft Office PowerPoint</Application>
  <PresentationFormat>Custom</PresentationFormat>
  <Paragraphs>139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PowerPoint Presentation</vt:lpstr>
      <vt:lpstr>Съдържание</vt:lpstr>
      <vt:lpstr>SQL Client доставчик на данни</vt:lpstr>
      <vt:lpstr>SqlClient доставчик на данни</vt:lpstr>
      <vt:lpstr>SqlConnection класът</vt:lpstr>
      <vt:lpstr>SqlConnection – Пример</vt:lpstr>
      <vt:lpstr>Низ на връзката</vt:lpstr>
      <vt:lpstr>Работа със SqlConnection</vt:lpstr>
      <vt:lpstr>SqlCommand</vt:lpstr>
      <vt:lpstr>SqlCommand – Пример</vt:lpstr>
      <vt:lpstr>SqlDataReader</vt:lpstr>
      <vt:lpstr>SqlDataReader – Пример</vt:lpstr>
      <vt:lpstr>SQL заявки в C#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2019-01-16T23:32:01Z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