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594" r:id="rId12"/>
    <p:sldId id="63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Заключение" id="{3E23A7B0-228F-4458-953E-A0823B82CFF0}">
          <p14:sldIdLst>
            <p14:sldId id="594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1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 </a:t>
            </a:r>
            <a:r>
              <a:rPr lang="bg-BG" dirty="0" smtClean="0"/>
              <a:t>инжекция и </a:t>
            </a:r>
            <a:r>
              <a:rPr lang="bg-BG" smtClean="0"/>
              <a:t>праметризирани команди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</a:t>
            </a:r>
            <a:r>
              <a:rPr lang="bg-BG" dirty="0" smtClean="0"/>
              <a:t>инжекция и параметризирани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2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</a:t>
            </a:r>
            <a:r>
              <a:rPr lang="bg-BG" dirty="0" smtClean="0"/>
              <a:t>инжекция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Параметризирани команди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 smtClean="0"/>
              <a:t>инжекция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553348"/>
          </a:xfrm>
        </p:spPr>
        <p:txBody>
          <a:bodyPr/>
          <a:lstStyle/>
          <a:p>
            <a:r>
              <a:rPr lang="bg-BG" sz="3100" dirty="0" smtClean="0"/>
              <a:t>Какво е</a:t>
            </a:r>
            <a:r>
              <a:rPr lang="en-US" sz="3100" dirty="0" smtClean="0"/>
              <a:t> </a:t>
            </a:r>
            <a:r>
              <a:rPr lang="en-US" sz="3100" dirty="0"/>
              <a:t>SQL </a:t>
            </a:r>
            <a:r>
              <a:rPr lang="bg-BG" sz="3100" dirty="0" smtClean="0"/>
              <a:t>инжекцията? Как да се защитим?</a:t>
            </a:r>
            <a:endParaRPr lang="en-US" sz="3100" dirty="0"/>
          </a:p>
        </p:txBody>
      </p:sp>
      <p:pic>
        <p:nvPicPr>
          <p:cNvPr id="1026" name="Picture 2" descr="Image result for sql injection">
            <a:extLst>
              <a:ext uri="{FF2B5EF4-FFF2-40B4-BE49-F238E27FC236}">
                <a16:creationId xmlns="" xmlns:a16="http://schemas.microsoft.com/office/drawing/2014/main" id="{98D29FA8-635C-4DA7-B278-71AB6A918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945096"/>
            <a:ext cx="7162802" cy="3452470"/>
          </a:xfrm>
          <a:prstGeom prst="roundRect">
            <a:avLst>
              <a:gd name="adj" fmla="val 119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SQL </a:t>
            </a:r>
            <a:r>
              <a:rPr lang="bg-BG" dirty="0" smtClean="0"/>
              <a:t>инжекцията</a:t>
            </a:r>
            <a:r>
              <a:rPr lang="en-US" dirty="0" smtClean="0"/>
              <a:t>? </a:t>
            </a:r>
            <a:r>
              <a:rPr lang="en-US" dirty="0"/>
              <a:t>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3" y="1905000"/>
            <a:ext cx="9905998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 cmd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401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SQL </a:t>
            </a:r>
            <a:r>
              <a:rPr lang="bg-BG" dirty="0" smtClean="0"/>
              <a:t>инжекцията</a:t>
            </a:r>
            <a:r>
              <a:rPr lang="en-US" dirty="0" smtClean="0"/>
              <a:t>? </a:t>
            </a:r>
            <a:r>
              <a:rPr lang="en-US" dirty="0"/>
              <a:t>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9726" y="2514600"/>
            <a:ext cx="10876686" cy="3083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1=1 --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98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Следните </a:t>
            </a:r>
            <a:r>
              <a:rPr lang="en-US" dirty="0" smtClean="0"/>
              <a:t>SQL </a:t>
            </a:r>
            <a:r>
              <a:rPr lang="bg-BG" dirty="0" smtClean="0"/>
              <a:t>команди се изпълняват: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Обичайна проверка на паролата</a:t>
            </a:r>
            <a:r>
              <a:rPr lang="en-US" dirty="0" smtClean="0"/>
              <a:t> (</a:t>
            </a:r>
            <a:r>
              <a:rPr lang="bg-BG" dirty="0" smtClean="0"/>
              <a:t>без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bg-BG" dirty="0" smtClean="0"/>
              <a:t>инжекция)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SQL-</a:t>
            </a:r>
            <a:r>
              <a:rPr lang="bg-BG" dirty="0" smtClean="0"/>
              <a:t>инжектирана проверка за парола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SQL-</a:t>
            </a:r>
            <a:r>
              <a:rPr lang="bg-BG" dirty="0" smtClean="0"/>
              <a:t>инжектирана</a:t>
            </a:r>
            <a:r>
              <a:rPr lang="en-US" dirty="0" smtClean="0"/>
              <a:t> </a:t>
            </a:r>
            <a:r>
              <a:rPr lang="en-US" dirty="0"/>
              <a:t>INSERT </a:t>
            </a:r>
            <a:r>
              <a:rPr lang="bg-BG" dirty="0" smtClean="0"/>
              <a:t>команда</a:t>
            </a:r>
            <a:r>
              <a:rPr lang="en-US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endParaRPr lang="bg-BG" sz="2600" dirty="0"/>
          </a:p>
          <a:p>
            <a:pPr lvl="1">
              <a:lnSpc>
                <a:spcPct val="100000"/>
              </a:lnSpc>
            </a:pP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 работи </a:t>
            </a:r>
            <a:r>
              <a:rPr lang="en-US" dirty="0" smtClean="0"/>
              <a:t>SQL </a:t>
            </a:r>
            <a:r>
              <a:rPr lang="bg-BG" dirty="0" smtClean="0"/>
              <a:t>инжекцията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534674"/>
            <a:ext cx="8991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5212" y="3918227"/>
            <a:ext cx="8991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492018"/>
            <a:ext cx="8991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7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Начини за защита от </a:t>
            </a:r>
            <a:r>
              <a:rPr lang="en-US" dirty="0" smtClean="0"/>
              <a:t>SQL </a:t>
            </a:r>
            <a:r>
              <a:rPr lang="bg-BG" dirty="0" smtClean="0"/>
              <a:t>инжекции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SQL-</a:t>
            </a:r>
            <a:r>
              <a:rPr lang="bg-BG" dirty="0" smtClean="0"/>
              <a:t>избягване на всички данни идващи „отвън“ приложението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bg-BG" dirty="0" smtClean="0"/>
              <a:t>Не се препоръчва: Само в краен случай!</a:t>
            </a:r>
            <a:endParaRPr lang="en-US" dirty="0"/>
          </a:p>
          <a:p>
            <a:pPr lvl="1"/>
            <a:r>
              <a:rPr lang="bg-BG" dirty="0" smtClean="0"/>
              <a:t>Предпочитан подход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bg-BG" dirty="0" smtClean="0"/>
              <a:t>Чрез параметризирани заявки</a:t>
            </a:r>
            <a:r>
              <a:rPr lang="en-US" dirty="0" smtClean="0"/>
              <a:t> </a:t>
            </a:r>
            <a:r>
              <a:rPr lang="bg-BG" dirty="0" smtClean="0"/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queries</a:t>
            </a:r>
            <a:r>
              <a:rPr lang="bg-BG" dirty="0" smtClean="0"/>
              <a:t>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Отделя се </a:t>
            </a:r>
            <a:r>
              <a:rPr lang="en-US" dirty="0" smtClean="0"/>
              <a:t>SQL </a:t>
            </a:r>
            <a:r>
              <a:rPr lang="bg-BG" dirty="0" smtClean="0"/>
              <a:t>командата от нейните аргументи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Защита от </a:t>
            </a:r>
            <a:r>
              <a:rPr lang="en-US" dirty="0" smtClean="0"/>
              <a:t>SQL </a:t>
            </a:r>
            <a:r>
              <a:rPr lang="bg-BG" dirty="0" smtClean="0"/>
              <a:t>инжекция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2438400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3543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Какво са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dirty="0" smtClean="0"/>
              <a:t>?</a:t>
            </a:r>
            <a:endParaRPr lang="bg-BG" dirty="0"/>
          </a:p>
          <a:p>
            <a:pPr lvl="1">
              <a:spcBef>
                <a:spcPts val="0"/>
              </a:spcBef>
            </a:pPr>
            <a:r>
              <a:rPr lang="bg-BG" dirty="0"/>
              <a:t>SQL </a:t>
            </a:r>
            <a:r>
              <a:rPr lang="bg-BG" dirty="0" smtClean="0"/>
              <a:t>заявките и съхранените процедури могат да имат входни и изходни параметри</a:t>
            </a:r>
            <a:endParaRPr lang="bg-BG" dirty="0"/>
          </a:p>
          <a:p>
            <a:pPr lvl="1">
              <a:spcBef>
                <a:spcPts val="0"/>
              </a:spcBef>
            </a:pPr>
            <a:r>
              <a:rPr lang="bg-BG" dirty="0" smtClean="0"/>
              <a:t>Достъпват се 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dirty="0"/>
              <a:t> </a:t>
            </a:r>
            <a:r>
              <a:rPr lang="bg-BG" dirty="0" smtClean="0"/>
              <a:t>свойството на класа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endParaRPr lang="bg-BG" dirty="0"/>
          </a:p>
          <a:p>
            <a:pPr>
              <a:spcAft>
                <a:spcPts val="0"/>
              </a:spcAft>
            </a:pPr>
            <a:r>
              <a:rPr lang="bg-BG" dirty="0" smtClean="0"/>
              <a:t>Свойства на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dirty="0"/>
              <a:t>:</a:t>
            </a:r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dirty="0"/>
              <a:t> – </a:t>
            </a:r>
            <a:r>
              <a:rPr lang="bg-BG" dirty="0" smtClean="0"/>
              <a:t>име на параметъра</a:t>
            </a:r>
            <a:endParaRPr lang="bg-BG" dirty="0"/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dirty="0"/>
              <a:t> – </a:t>
            </a:r>
            <a:r>
              <a:rPr lang="en-US" dirty="0"/>
              <a:t>SQL </a:t>
            </a:r>
            <a:r>
              <a:rPr lang="bg-BG" dirty="0" smtClean="0"/>
              <a:t>тип </a:t>
            </a:r>
            <a:r>
              <a:rPr lang="bg-BG" dirty="0"/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/>
              <a:t>, …)</a:t>
            </a:r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dirty="0"/>
              <a:t> – </a:t>
            </a:r>
            <a:r>
              <a:rPr lang="bg-BG" dirty="0" smtClean="0"/>
              <a:t>размер на типа (ако е приложимо)</a:t>
            </a:r>
            <a:endParaRPr lang="bg-BG" dirty="0"/>
          </a:p>
          <a:p>
            <a:pPr lvl="1">
              <a:spcBef>
                <a:spcPts val="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dirty="0"/>
              <a:t> – </a:t>
            </a:r>
            <a:r>
              <a:rPr lang="bg-BG" dirty="0" smtClean="0"/>
              <a:t>вход/изход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8035" y="6495807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4038600"/>
            <a:ext cx="2575297" cy="223644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694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Пример: Параметризирани команди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1021251"/>
            <a:ext cx="10363200" cy="5503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478176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569</Words>
  <Application>Microsoft Office PowerPoint</Application>
  <PresentationFormat>Custom</PresentationFormat>
  <Paragraphs>105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SQL инжекция</vt:lpstr>
      <vt:lpstr>Какво е SQL инжекцията? (1)</vt:lpstr>
      <vt:lpstr>Какво е SQL инжекцията? (2)</vt:lpstr>
      <vt:lpstr>Как работи SQL инжекцията?</vt:lpstr>
      <vt:lpstr>Защита от SQL инжекция</vt:lpstr>
      <vt:lpstr>SqlParameter</vt:lpstr>
      <vt:lpstr>Пример: Параметризирани команди</vt:lpstr>
      <vt:lpstr>SQL инжекция и параметризирани команди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2019-01-16T23:32:11Z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