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60" r:id="rId2"/>
  </p:sldMasterIdLst>
  <p:notesMasterIdLst>
    <p:notesMasterId r:id="rId11"/>
  </p:notesMasterIdLst>
  <p:handoutMasterIdLst>
    <p:handoutMasterId r:id="rId12"/>
  </p:handoutMasterIdLst>
  <p:sldIdLst>
    <p:sldId id="394" r:id="rId3"/>
    <p:sldId id="571" r:id="rId4"/>
    <p:sldId id="632" r:id="rId5"/>
    <p:sldId id="633" r:id="rId6"/>
    <p:sldId id="634" r:id="rId7"/>
    <p:sldId id="635" r:id="rId8"/>
    <p:sldId id="594" r:id="rId9"/>
    <p:sldId id="636" r:id="rId1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5D7E5960-A9BC-43C4-BCE0-8E99BC3BA6A9}">
          <p14:sldIdLst>
            <p14:sldId id="394"/>
            <p14:sldId id="571"/>
            <p14:sldId id="632"/>
            <p14:sldId id="633"/>
            <p14:sldId id="634"/>
            <p14:sldId id="635"/>
          </p14:sldIdLst>
        </p14:section>
        <p14:section name="Заключение" id="{3E23A7B0-228F-4458-953E-A0823B82CFF0}">
          <p14:sldIdLst>
            <p14:sldId id="594"/>
            <p14:sldId id="63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8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BE60"/>
    <a:srgbClr val="F9E6AB"/>
    <a:srgbClr val="D2A010"/>
    <a:srgbClr val="F6D18E"/>
    <a:srgbClr val="FFFFFF"/>
    <a:srgbClr val="C6C0AA"/>
    <a:srgbClr val="F9F0AB"/>
    <a:srgbClr val="F9FAAB"/>
    <a:srgbClr val="767691"/>
    <a:srgbClr val="7676A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76" autoAdjust="0"/>
    <p:restoredTop sz="98670" autoAdjust="0"/>
  </p:normalViewPr>
  <p:slideViewPr>
    <p:cSldViewPr>
      <p:cViewPr varScale="1">
        <p:scale>
          <a:sx n="68" d="100"/>
          <a:sy n="68" d="100"/>
        </p:scale>
        <p:origin x="432" y="7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19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commentAuthors" Target="commentAuthor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1/17/2019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1/17/2019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087637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1441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69306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138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543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it-kariera.mon.bg/e-learning/" TargetMode="External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intro-csharp-book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4"/>
          <p:cNvSpPr txBox="1">
            <a:spLocks/>
          </p:cNvSpPr>
          <p:nvPr/>
        </p:nvSpPr>
        <p:spPr>
          <a:xfrm>
            <a:off x="3351212" y="762000"/>
            <a:ext cx="8215099" cy="1171552"/>
          </a:xfrm>
          <a:prstGeom prst="rect">
            <a:avLst/>
          </a:prstGeom>
        </p:spPr>
        <p:txBody>
          <a:bodyPr vert="horz" lIns="0" tIns="0" rIns="0" bIns="0" rtlCol="0" anchor="ctr" anchorCtr="0">
            <a:normAutofit fontScale="92500" lnSpcReduction="20000"/>
          </a:bodyPr>
          <a:lstStyle>
            <a:lvl1pPr algn="r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F6D18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ORM</a:t>
            </a:r>
          </a:p>
          <a:p>
            <a:r>
              <a:rPr lang="bg-BG" dirty="0" smtClean="0"/>
              <a:t>концепция</a:t>
            </a:r>
            <a:endParaRPr lang="en-US" dirty="0"/>
          </a:p>
        </p:txBody>
      </p:sp>
      <p:sp>
        <p:nvSpPr>
          <p:cNvPr id="22" name="Subtitle 5"/>
          <p:cNvSpPr txBox="1">
            <a:spLocks/>
          </p:cNvSpPr>
          <p:nvPr/>
        </p:nvSpPr>
        <p:spPr>
          <a:xfrm>
            <a:off x="3503612" y="1915602"/>
            <a:ext cx="8062699" cy="13350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r" defTabSz="1218987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4000" b="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32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None/>
              <a:defRPr sz="30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None/>
              <a:defRPr sz="28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None/>
              <a:defRPr sz="26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A0ADD6E4-664D-4B27-BE61-5A56E60D9702}"/>
              </a:ext>
            </a:extLst>
          </p:cNvPr>
          <p:cNvGrpSpPr/>
          <p:nvPr/>
        </p:nvGrpSpPr>
        <p:grpSpPr>
          <a:xfrm>
            <a:off x="745783" y="3502824"/>
            <a:ext cx="5968924" cy="2646531"/>
            <a:chOff x="745783" y="3502824"/>
            <a:chExt cx="5968924" cy="2646531"/>
          </a:xfrm>
        </p:grpSpPr>
        <p:pic>
          <p:nvPicPr>
            <p:cNvPr id="24" name="Picture 23" descr="http://softuni.bg">
              <a:extLst>
                <a:ext uri="{FF2B5EF4-FFF2-40B4-BE49-F238E27FC236}">
                  <a16:creationId xmlns:a16="http://schemas.microsoft.com/office/drawing/2014/main" xmlns="" id="{09FAB067-40A6-4A38-93D1-07FB4AB7C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4F5A4366-F5D6-4393-BD7A-141ED3660C17}"/>
                </a:ext>
              </a:extLst>
            </p:cNvPr>
            <p:cNvSpPr txBox="1"/>
            <p:nvPr/>
          </p:nvSpPr>
          <p:spPr>
            <a:xfrm rot="576164">
              <a:off x="4864137" y="3502824"/>
              <a:ext cx="1850570" cy="6178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bg-BG" sz="2000" b="1" spc="50" dirty="0" smtClean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  <a:t>Разработка на</a:t>
              </a:r>
              <a:br>
                <a:rPr lang="bg-BG" sz="2000" b="1" spc="50" dirty="0" smtClean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</a:br>
              <a:r>
                <a:rPr lang="bg-BG" sz="2000" b="1" spc="50" dirty="0" smtClean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  <a:t>софтуер</a:t>
              </a:r>
              <a:endPara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endParaRPr>
            </a:p>
          </p:txBody>
        </p:sp>
        <p:pic>
          <p:nvPicPr>
            <p:cNvPr id="26" name="Picture 4" title="CC-BY-NC-SA License">
              <a:hlinkClick r:id="rId4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xmlns="" id="{56E2204D-C57C-439A-9210-E0B131EC6C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745783" y="4076772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7" name="Text Placeholder 7">
              <a:extLst>
                <a:ext uri="{FF2B5EF4-FFF2-40B4-BE49-F238E27FC236}">
                  <a16:creationId xmlns:a16="http://schemas.microsoft.com/office/drawing/2014/main" xmlns="" id="{DEC0E384-8CE2-4278-814B-20BBC04E211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3" y="4998598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/>
                <a:t> екип</a:t>
              </a:r>
            </a:p>
          </p:txBody>
        </p:sp>
        <p:sp>
          <p:nvSpPr>
            <p:cNvPr id="28" name="Text Placeholder 10">
              <a:extLst>
                <a:ext uri="{FF2B5EF4-FFF2-40B4-BE49-F238E27FC236}">
                  <a16:creationId xmlns:a16="http://schemas.microsoft.com/office/drawing/2014/main" xmlns="" id="{6B9D00F6-6C28-4C4E-8777-DB21EB7CFB3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403725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/>
                <a:t>Обучение за ИТ кариера</a:t>
              </a:r>
            </a:p>
          </p:txBody>
        </p:sp>
        <p:sp>
          <p:nvSpPr>
            <p:cNvPr id="29" name="Text Placeholder 11">
              <a:extLst>
                <a:ext uri="{FF2B5EF4-FFF2-40B4-BE49-F238E27FC236}">
                  <a16:creationId xmlns:a16="http://schemas.microsoft.com/office/drawing/2014/main" xmlns="" id="{F4228145-6F82-4534-95DE-2617A32E17B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690893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>
                  <a:hlinkClick r:id="rId6"/>
                </a:rPr>
                <a:t>https://it-kariera.mon.bg/e-learning/</a:t>
              </a:r>
              <a:endParaRPr lang="en-GB"/>
            </a:p>
          </p:txBody>
        </p:sp>
      </p:grpSp>
      <p:pic>
        <p:nvPicPr>
          <p:cNvPr id="12" name="Picture Placeholder 2"/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0417" t="-1115" r="-4533" b="1115"/>
          <a:stretch/>
        </p:blipFill>
        <p:spPr>
          <a:xfrm>
            <a:off x="6767513" y="3124200"/>
            <a:ext cx="4722812" cy="3048000"/>
          </a:xfr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18379">
            <a:off x="6879316" y="4029823"/>
            <a:ext cx="3134069" cy="2381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04212" y="2057400"/>
            <a:ext cx="3429001" cy="4421449"/>
          </a:xfrm>
          <a:prstGeom prst="rect">
            <a:avLst/>
          </a:prstGeom>
        </p:spPr>
      </p:pic>
      <p:sp>
        <p:nvSpPr>
          <p:cNvPr id="8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 smtClean="0"/>
              <a:t>ORM </a:t>
            </a:r>
            <a:r>
              <a:rPr lang="bg-BG" dirty="0" smtClean="0"/>
              <a:t>технология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 smtClean="0"/>
              <a:t>ORM</a:t>
            </a:r>
            <a:r>
              <a:rPr lang="bg-BG" dirty="0" smtClean="0"/>
              <a:t> – плюсове и минуси</a:t>
            </a:r>
            <a:endParaRPr lang="bg-BG" dirty="0"/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endParaRPr lang="en-US" dirty="0"/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endParaRPr lang="bg-BG" dirty="0" smtClean="0"/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6937" y="3352800"/>
            <a:ext cx="3675769" cy="260406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2368" y="3581400"/>
            <a:ext cx="3117587" cy="304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820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2" y="4953000"/>
            <a:ext cx="10363200" cy="820600"/>
          </a:xfrm>
        </p:spPr>
        <p:txBody>
          <a:bodyPr/>
          <a:lstStyle/>
          <a:p>
            <a:r>
              <a:rPr lang="bg-BG" dirty="0" smtClean="0"/>
              <a:t>Увод в </a:t>
            </a:r>
            <a:r>
              <a:rPr lang="en-US" dirty="0" smtClean="0"/>
              <a:t>ORM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 smtClean="0"/>
              <a:t>Обектно-релационно съответствие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613" y="945572"/>
            <a:ext cx="6705598" cy="3702628"/>
          </a:xfrm>
          <a:prstGeom prst="roundRect">
            <a:avLst>
              <a:gd name="adj" fmla="val 10811"/>
            </a:avLst>
          </a:prstGeom>
        </p:spPr>
      </p:pic>
    </p:spTree>
    <p:extLst>
      <p:ext uri="{BB962C8B-B14F-4D97-AF65-F5344CB8AC3E}">
        <p14:creationId xmlns:p14="http://schemas.microsoft.com/office/powerpoint/2010/main" val="540137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b="1" dirty="0" smtClean="0">
                <a:solidFill>
                  <a:schemeClr val="tx2">
                    <a:lumMod val="75000"/>
                  </a:schemeClr>
                </a:solidFill>
              </a:rPr>
              <a:t>Обектно-релационно съответствие /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Object-Relational Mapping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</a:rPr>
              <a:t>/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(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ORM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)</a:t>
            </a:r>
            <a:r>
              <a:rPr lang="en-US" dirty="0"/>
              <a:t> </a:t>
            </a:r>
            <a:r>
              <a:rPr lang="bg-BG" dirty="0" smtClean="0"/>
              <a:t>ни позволява да манипулираме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accent1"/>
                </a:solidFill>
              </a:rPr>
              <a:t>бази данни</a:t>
            </a:r>
            <a:r>
              <a:rPr lang="en-US" dirty="0" smtClean="0"/>
              <a:t> </a:t>
            </a:r>
            <a:r>
              <a:rPr lang="bg-BG" dirty="0" smtClean="0"/>
              <a:t>използвайки общи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класове</a:t>
            </a:r>
            <a:r>
              <a:rPr lang="en-US" dirty="0" smtClean="0"/>
              <a:t> </a:t>
            </a:r>
            <a:r>
              <a:rPr lang="bg-BG" dirty="0" smtClean="0"/>
              <a:t>и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обекти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Таблици</a:t>
            </a:r>
            <a:r>
              <a:rPr lang="en-US" dirty="0" smtClean="0"/>
              <a:t> </a:t>
            </a:r>
            <a:r>
              <a:rPr lang="bg-BG" dirty="0" smtClean="0"/>
              <a:t>в базата данни </a:t>
            </a:r>
            <a:r>
              <a:rPr lang="en-US" dirty="0" smtClean="0">
                <a:sym typeface="Wingdings" panose="05000000000000000000" pitchFamily="2" charset="2"/>
              </a:rPr>
              <a:t> </a:t>
            </a:r>
            <a:r>
              <a:rPr lang="en-US" dirty="0">
                <a:sym typeface="Wingdings" panose="05000000000000000000" pitchFamily="2" charset="2"/>
              </a:rPr>
              <a:t>C#/Java/etc.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класове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Какво е </a:t>
            </a:r>
            <a:r>
              <a:rPr lang="en-US" dirty="0" smtClean="0"/>
              <a:t>ORM?</a:t>
            </a:r>
            <a:endParaRPr lang="en-US" dirty="0"/>
          </a:p>
        </p:txBody>
      </p:sp>
      <p:sp>
        <p:nvSpPr>
          <p:cNvPr id="6" name="Arrow: Right 5">
            <a:extLst>
              <a:ext uri="{FF2B5EF4-FFF2-40B4-BE49-F238E27FC236}">
                <a16:creationId xmlns="" xmlns:a16="http://schemas.microsoft.com/office/drawing/2014/main" id="{3904671F-D956-4239-AA23-481C051B4C69}"/>
              </a:ext>
            </a:extLst>
          </p:cNvPr>
          <p:cNvSpPr/>
          <p:nvPr/>
        </p:nvSpPr>
        <p:spPr>
          <a:xfrm>
            <a:off x="4250307" y="4482844"/>
            <a:ext cx="786828" cy="5021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98D9456A-AAEA-4CFD-A4F3-BD682D0EA4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9651" y="3581400"/>
            <a:ext cx="5190561" cy="2507799"/>
          </a:xfrm>
          <a:prstGeom prst="roundRect">
            <a:avLst>
              <a:gd name="adj" fmla="val 8070"/>
            </a:avLst>
          </a:prstGeom>
        </p:spPr>
      </p:pic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74CDD821-449B-4EFD-BF45-5A442F93B0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0600" y="3581399"/>
            <a:ext cx="2511317" cy="2688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556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1BC3358A-E5FB-4DC5-A600-0A7A40F9EF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D804732-9763-494E-B412-88A863C915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ORM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работна рамка /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framework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/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 smtClean="0"/>
              <a:t>обичайно предоставят следната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функционалност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Автоматично генерира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SQL </a:t>
            </a:r>
            <a:r>
              <a:rPr lang="bg-BG" dirty="0" smtClean="0"/>
              <a:t>за извършване на операции върху данните</a:t>
            </a:r>
            <a:endParaRPr lang="en-US" dirty="0"/>
          </a:p>
          <a:p>
            <a:pPr marL="377887" lvl="1" indent="0">
              <a:buNone/>
            </a:pPr>
            <a:endParaRPr lang="en-US" dirty="0"/>
          </a:p>
          <a:p>
            <a:pPr marL="377887" lvl="1" indent="0">
              <a:buNone/>
            </a:pPr>
            <a:endParaRPr lang="en-US" dirty="0"/>
          </a:p>
          <a:p>
            <a:pPr marL="377887" lvl="1" indent="0">
              <a:buNone/>
            </a:pPr>
            <a:endParaRPr lang="en-US" dirty="0"/>
          </a:p>
          <a:p>
            <a:pPr lvl="1"/>
            <a:r>
              <a:rPr lang="bg-BG" dirty="0" smtClean="0"/>
              <a:t>Създаване на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обектен модел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 smtClean="0"/>
              <a:t>по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схемата</a:t>
            </a:r>
            <a:r>
              <a:rPr lang="bg-BG" dirty="0"/>
              <a:t> </a:t>
            </a:r>
            <a:r>
              <a:rPr lang="bg-BG" dirty="0" smtClean="0"/>
              <a:t>на БД 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DB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First</a:t>
            </a:r>
            <a:r>
              <a:rPr lang="en-US" dirty="0"/>
              <a:t> </a:t>
            </a:r>
            <a:r>
              <a:rPr lang="bg-BG" dirty="0" smtClean="0"/>
              <a:t>модел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bg-BG" dirty="0" smtClean="0"/>
              <a:t>Създаване на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схемата на БД</a:t>
            </a:r>
            <a:r>
              <a:rPr lang="en-US" dirty="0" smtClean="0"/>
              <a:t> </a:t>
            </a:r>
            <a:r>
              <a:rPr lang="bg-BG" dirty="0" smtClean="0"/>
              <a:t>от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обектен модел </a:t>
            </a:r>
            <a:r>
              <a:rPr lang="bg-BG" dirty="0"/>
              <a:t>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Code First</a:t>
            </a:r>
            <a:r>
              <a:rPr lang="en-US" dirty="0"/>
              <a:t> </a:t>
            </a:r>
            <a:r>
              <a:rPr lang="bg-BG" dirty="0" smtClean="0"/>
              <a:t>модел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bg-BG" dirty="0" smtClean="0"/>
              <a:t>Извличане на информация от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обектно-ориентирано</a:t>
            </a:r>
            <a:r>
              <a:rPr lang="en-US" dirty="0" smtClean="0"/>
              <a:t> </a:t>
            </a:r>
            <a:r>
              <a:rPr lang="en-US" dirty="0"/>
              <a:t>API </a:t>
            </a:r>
            <a:r>
              <a:rPr lang="en-US" dirty="0" smtClean="0"/>
              <a:t>(</a:t>
            </a:r>
            <a:r>
              <a:rPr lang="bg-BG" dirty="0" smtClean="0"/>
              <a:t>например</a:t>
            </a:r>
            <a:r>
              <a:rPr lang="en-US" dirty="0" smtClean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LINQ</a:t>
            </a:r>
            <a:r>
              <a:rPr lang="en-US" dirty="0"/>
              <a:t> </a:t>
            </a:r>
            <a:r>
              <a:rPr lang="bg-BG" dirty="0" smtClean="0"/>
              <a:t>заявки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F9C90218-6CEC-4DC6-9F54-4C18F53F5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ORM </a:t>
            </a:r>
            <a:r>
              <a:rPr lang="en-US" dirty="0" smtClean="0"/>
              <a:t>Framework: </a:t>
            </a:r>
            <a:r>
              <a:rPr lang="bg-BG" dirty="0" smtClean="0"/>
              <a:t>Отличителни черти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EB5BB82A-3464-4FE0-98B1-642CE64F85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012" y="2956389"/>
            <a:ext cx="3962400" cy="1691811"/>
          </a:xfrm>
          <a:prstGeom prst="roundRect">
            <a:avLst>
              <a:gd name="adj" fmla="val 9957"/>
            </a:avLst>
          </a:prstGeom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49A4FE45-3AE0-4FEC-91BA-CFBD1498B0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7286" y="2971800"/>
            <a:ext cx="4544926" cy="1497256"/>
          </a:xfrm>
          <a:prstGeom prst="roundRect">
            <a:avLst>
              <a:gd name="adj" fmla="val 10049"/>
            </a:avLst>
          </a:prstGeom>
        </p:spPr>
      </p:pic>
      <p:sp>
        <p:nvSpPr>
          <p:cNvPr id="11" name="Arrow: Right 10">
            <a:extLst>
              <a:ext uri="{FF2B5EF4-FFF2-40B4-BE49-F238E27FC236}">
                <a16:creationId xmlns="" xmlns:a16="http://schemas.microsoft.com/office/drawing/2014/main" id="{39964865-E965-443F-8463-D8D318E2144F}"/>
              </a:ext>
            </a:extLst>
          </p:cNvPr>
          <p:cNvSpPr/>
          <p:nvPr/>
        </p:nvSpPr>
        <p:spPr>
          <a:xfrm>
            <a:off x="5827712" y="3648444"/>
            <a:ext cx="533400" cy="3901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151509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ORM </a:t>
            </a:r>
            <a:r>
              <a:rPr lang="bg-BG" dirty="0" smtClean="0"/>
              <a:t>– плюсове и минуси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bg-BG" dirty="0" smtClean="0"/>
              <a:t>Плюсове на обектно-релационно съотвествие</a:t>
            </a:r>
            <a:r>
              <a:rPr lang="en-US" dirty="0" smtClean="0"/>
              <a:t> </a:t>
            </a:r>
            <a:r>
              <a:rPr lang="en-US" dirty="0"/>
              <a:t>(ORM</a:t>
            </a:r>
            <a:r>
              <a:rPr lang="en-US" dirty="0" smtClean="0"/>
              <a:t>)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bg-BG" dirty="0" smtClean="0"/>
              <a:t>По-голяма продуктивност за разработчиците</a:t>
            </a:r>
            <a:r>
              <a:rPr lang="en-US" dirty="0" smtClean="0"/>
              <a:t>: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пише се по-малко код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dirty="0" smtClean="0"/>
              <a:t>Абстрахиране от разликите между</a:t>
            </a:r>
            <a:r>
              <a:rPr lang="da-DK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обектния</a:t>
            </a:r>
            <a:r>
              <a:rPr lang="da-DK" dirty="0" smtClean="0"/>
              <a:t> </a:t>
            </a:r>
            <a:r>
              <a:rPr lang="bg-BG" dirty="0" smtClean="0"/>
              <a:t>и</a:t>
            </a:r>
            <a:r>
              <a:rPr lang="da-DK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релационния</a:t>
            </a:r>
            <a:r>
              <a:rPr lang="da-DK" dirty="0" smtClean="0"/>
              <a:t> </a:t>
            </a:r>
            <a:r>
              <a:rPr lang="bg-BG" dirty="0" smtClean="0"/>
              <a:t>свят</a:t>
            </a:r>
            <a:endParaRPr lang="da-DK" dirty="0"/>
          </a:p>
          <a:p>
            <a:pPr lvl="1">
              <a:lnSpc>
                <a:spcPct val="100000"/>
              </a:lnSpc>
            </a:pPr>
            <a:r>
              <a:rPr lang="bg-BG" dirty="0" smtClean="0"/>
              <a:t>Управляемост на</a:t>
            </a:r>
            <a:r>
              <a:rPr lang="en-US" dirty="0" smtClean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CRUD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операциите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 smtClean="0"/>
              <a:t>за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комплексни</a:t>
            </a:r>
            <a:r>
              <a:rPr lang="en-US" dirty="0" smtClean="0"/>
              <a:t> </a:t>
            </a:r>
            <a:r>
              <a:rPr lang="bg-BG" dirty="0" smtClean="0"/>
              <a:t>връзки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bg-BG" dirty="0" smtClean="0"/>
              <a:t>По-лесна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поддръжка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bg-BG" dirty="0" smtClean="0"/>
              <a:t>Минуси</a:t>
            </a:r>
            <a:r>
              <a:rPr lang="en-US" dirty="0" smtClean="0"/>
              <a:t>: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Влошена производителност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(</a:t>
            </a:r>
            <a:r>
              <a:rPr lang="bg-BG" dirty="0" smtClean="0"/>
              <a:t>заради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надразход /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overhead/</a:t>
            </a:r>
            <a:r>
              <a:rPr lang="en-US" dirty="0" smtClean="0"/>
              <a:t> </a:t>
            </a:r>
            <a:r>
              <a:rPr lang="bg-BG" dirty="0" smtClean="0"/>
              <a:t>или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автоматичногенериран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SQL</a:t>
            </a:r>
            <a:r>
              <a:rPr lang="en-US" dirty="0"/>
              <a:t>)</a:t>
            </a:r>
          </a:p>
          <a:p>
            <a:pPr lvl="1">
              <a:lnSpc>
                <a:spcPct val="100000"/>
              </a:lnSpc>
            </a:pPr>
            <a:r>
              <a:rPr lang="bg-BG" dirty="0" smtClean="0"/>
              <a:t>Намалена гъвкавост</a:t>
            </a:r>
            <a:r>
              <a:rPr lang="en-US" dirty="0" smtClean="0"/>
              <a:t> (</a:t>
            </a:r>
            <a:r>
              <a:rPr lang="bg-BG" dirty="0" smtClean="0"/>
              <a:t>някои операции са доста трудни </a:t>
            </a:r>
            <a:r>
              <a:rPr lang="bg-BG" smtClean="0"/>
              <a:t>за импелементиране</a:t>
            </a:r>
            <a:r>
              <a:rPr lang="en-US" smtClean="0"/>
              <a:t>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937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SQL </a:t>
            </a:r>
            <a:r>
              <a:rPr lang="bg-BG" dirty="0" smtClean="0"/>
              <a:t>инжекция и параметризирани команди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https://it-kariera.mon.bg/e-learning/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865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/>
              <a:t>Настоящият курс </a:t>
            </a:r>
            <a:r>
              <a:rPr lang="en-US" dirty="0"/>
              <a:t>(</a:t>
            </a:r>
            <a:r>
              <a:rPr lang="bg-BG" dirty="0"/>
              <a:t>слайдове</a:t>
            </a:r>
            <a:r>
              <a:rPr lang="en-US" dirty="0"/>
              <a:t>, </a:t>
            </a:r>
            <a:r>
              <a:rPr lang="bg-BG" dirty="0"/>
              <a:t>примери</a:t>
            </a:r>
            <a:r>
              <a:rPr lang="en-US" dirty="0"/>
              <a:t>, </a:t>
            </a:r>
            <a:r>
              <a:rPr lang="bg-BG" dirty="0"/>
              <a:t>видео</a:t>
            </a:r>
            <a:r>
              <a:rPr lang="en-US" dirty="0"/>
              <a:t>, </a:t>
            </a:r>
            <a:r>
              <a:rPr lang="bg-BG" dirty="0"/>
              <a:t>задачи и др.</a:t>
            </a:r>
            <a:r>
              <a:rPr lang="en-US" dirty="0"/>
              <a:t>)</a:t>
            </a:r>
            <a:r>
              <a:rPr lang="bg-BG" dirty="0"/>
              <a:t> се разпространяват под свободен лиценз </a:t>
            </a:r>
            <a:r>
              <a:rPr lang="en-US" dirty="0"/>
              <a:t>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/>
              <a:t>Благодарности</a:t>
            </a:r>
            <a:r>
              <a:rPr lang="en-US" sz="2400" dirty="0"/>
              <a:t>: </a:t>
            </a:r>
            <a:r>
              <a:rPr lang="bg-BG" sz="2400" dirty="0"/>
              <a:t>настоящият материал може да съдържа части от следните източници</a:t>
            </a:r>
            <a:endParaRPr lang="en-US" sz="2400" dirty="0"/>
          </a:p>
          <a:p>
            <a:pPr lvl="1"/>
            <a:r>
              <a:rPr lang="bg-BG" sz="2000" dirty="0"/>
              <a:t>Книга </a:t>
            </a:r>
            <a:r>
              <a:rPr lang="ru-RU" sz="2000" dirty="0" smtClean="0">
                <a:hlinkClick r:id="rId4"/>
              </a:rPr>
              <a:t>"Принципи на програмирането със C#"</a:t>
            </a:r>
            <a:r>
              <a:rPr lang="bg-BG" sz="2000" dirty="0" smtClean="0"/>
              <a:t> </a:t>
            </a:r>
            <a:r>
              <a:rPr lang="bg-BG" sz="2000" dirty="0"/>
              <a:t>от Светлин Наков и колектив с лиценз</a:t>
            </a:r>
            <a:r>
              <a:rPr lang="en-US" sz="2000" dirty="0"/>
              <a:t> </a:t>
            </a:r>
            <a:r>
              <a:rPr lang="en-US" sz="2000" dirty="0">
                <a:hlinkClick r:id="rId5"/>
              </a:rPr>
              <a:t>CC-BY-SA</a:t>
            </a:r>
            <a:endParaRPr lang="bg-BG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07637" y="3462620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98464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314</Words>
  <Application>Microsoft Office PowerPoint</Application>
  <PresentationFormat>Custom</PresentationFormat>
  <Paragraphs>57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Wingdings</vt:lpstr>
      <vt:lpstr>Wingdings 2</vt:lpstr>
      <vt:lpstr>SoftUni 16x9</vt:lpstr>
      <vt:lpstr>PowerPoint Presentation</vt:lpstr>
      <vt:lpstr>Съдържание</vt:lpstr>
      <vt:lpstr>Увод в ORM</vt:lpstr>
      <vt:lpstr>Какво е ORM?</vt:lpstr>
      <vt:lpstr>ORM Framework: Отличителни черти</vt:lpstr>
      <vt:lpstr>ORM – плюсове и минуси</vt:lpstr>
      <vt:lpstr>SQL инжекция и параметризирани команди</vt:lpstr>
      <vt:lpstr>Лиценз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Defining Classes</dc:title>
  <dc:subject>C# Basics Course</dc:subject>
  <dc:creator/>
  <cp:keywords>C#, class, object, fields, methods, properties, constructors, static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2019-01-16T23:32:21Z</dcterms:modified>
  <cp:category>programming, software engineering, C#, OOP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