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594" r:id="rId15"/>
    <p:sldId id="63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Заключение" id="{3E23A7B0-228F-4458-953E-A0823B82CFF0}">
          <p14:sldIdLst>
            <p14:sldId id="594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Да напишем </a:t>
            </a:r>
            <a:r>
              <a:rPr lang="en-US" dirty="0" smtClean="0"/>
              <a:t>ORM!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Класовете от данни са обикновени</a:t>
            </a:r>
            <a:r>
              <a:rPr lang="en-US" dirty="0" smtClean="0"/>
              <a:t> </a:t>
            </a:r>
            <a:r>
              <a:rPr lang="en-US" dirty="0"/>
              <a:t>C#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bg-BG" dirty="0" smtClean="0"/>
              <a:t>Използват се, за да съхраняват данните от БД в паметта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 от данни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4250307" y="40256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25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2" y="2740787"/>
            <a:ext cx="2869466" cy="30718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DF3868A-8764-4C7E-908E-65FF6C1D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Свойства от референтен тип</a:t>
            </a:r>
          </a:p>
          <a:p>
            <a:r>
              <a:rPr lang="bg-BG" dirty="0" smtClean="0"/>
              <a:t>Сочат към съответни обекти, свързани чрез външен ключ</a:t>
            </a:r>
          </a:p>
          <a:p>
            <a:r>
              <a:rPr lang="bg-BG" dirty="0" smtClean="0"/>
              <a:t>Задават се от рамката</a:t>
            </a:r>
            <a:endParaRPr lang="en-US" dirty="0"/>
          </a:p>
          <a:p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Отдел служители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Класове от данни</a:t>
            </a:r>
            <a:r>
              <a:rPr lang="en-US" dirty="0" smtClean="0"/>
              <a:t>: </a:t>
            </a:r>
            <a:r>
              <a:rPr lang="bg-BG" dirty="0" smtClean="0"/>
              <a:t>Навигационни свойства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749424" y="3936298"/>
            <a:ext cx="9145588" cy="2658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4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Навигационните свойства могат и да са колекции</a:t>
            </a:r>
            <a:endParaRPr lang="en-US" dirty="0"/>
          </a:p>
          <a:p>
            <a:r>
              <a:rPr lang="bg-BG" dirty="0" smtClean="0"/>
              <a:t>Обикновено се използва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ICollection&lt;T&gt;</a:t>
            </a:r>
          </a:p>
          <a:p>
            <a:r>
              <a:rPr lang="bg-BG" dirty="0" smtClean="0"/>
              <a:t>Съдържат всиочки обекти, чиито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външни ключове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са същите като </a:t>
            </a:r>
            <a:r>
              <a:rPr lang="bg-BG" dirty="0" smtClean="0">
                <a:solidFill>
                  <a:schemeClr val="accent1"/>
                </a:solidFill>
              </a:rPr>
              <a:t>основния ключ </a:t>
            </a:r>
            <a:r>
              <a:rPr lang="bg-BG" dirty="0" smtClean="0"/>
              <a:t>на класа от данни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bg-BG" dirty="0" smtClean="0"/>
              <a:t>Задава се от </a:t>
            </a:r>
            <a:r>
              <a:rPr lang="en-US" dirty="0" smtClean="0"/>
              <a:t>ORM </a:t>
            </a:r>
            <a:r>
              <a:rPr lang="bg-BG" dirty="0" smtClean="0"/>
              <a:t>рамката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Класове от данни</a:t>
            </a:r>
            <a:r>
              <a:rPr lang="en-US" dirty="0" smtClean="0"/>
              <a:t>: </a:t>
            </a:r>
            <a:r>
              <a:rPr lang="bg-BG" dirty="0" smtClean="0"/>
              <a:t>Навигационни свойства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2224" y="4512143"/>
            <a:ext cx="10059988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Department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ICollection&lt;Employee&gt;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Employees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3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напишем </a:t>
            </a:r>
            <a:r>
              <a:rPr lang="en-US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ORM </a:t>
            </a:r>
            <a:r>
              <a:rPr lang="bg-BG" dirty="0" smtClean="0"/>
              <a:t>анатомия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Класове от данни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bg-BG" dirty="0" smtClean="0"/>
              <a:t>Да си направим </a:t>
            </a:r>
            <a:r>
              <a:rPr lang="en-US" dirty="0" smtClean="0"/>
              <a:t>ORM </a:t>
            </a:r>
            <a:r>
              <a:rPr lang="bg-BG" dirty="0" smtClean="0"/>
              <a:t>рамка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bg-BG" dirty="0" smtClean="0"/>
              <a:t>Какво и как?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862" y="1676400"/>
            <a:ext cx="4309099" cy="2404795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Проектиран по подобие на </a:t>
            </a:r>
            <a:r>
              <a:rPr lang="en-US" dirty="0" smtClean="0">
                <a:solidFill>
                  <a:schemeClr val="accent1"/>
                </a:solidFill>
              </a:rPr>
              <a:t>Entity </a:t>
            </a:r>
            <a:r>
              <a:rPr lang="en-US" dirty="0">
                <a:solidFill>
                  <a:schemeClr val="accent1"/>
                </a:solidFill>
              </a:rPr>
              <a:t>Framework Core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Дава ни възможност да използваме</a:t>
            </a:r>
            <a:r>
              <a:rPr lang="en-US" dirty="0" smtClean="0"/>
              <a:t> LINQ-</a:t>
            </a:r>
            <a:r>
              <a:rPr lang="bg-BG" dirty="0" smtClean="0"/>
              <a:t>базирани заявки и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CRUD</a:t>
            </a:r>
            <a:r>
              <a:rPr lang="en-US" dirty="0"/>
              <a:t> </a:t>
            </a:r>
            <a:r>
              <a:rPr lang="bg-BG" dirty="0" smtClean="0"/>
              <a:t>операции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Съпоставя навигационни свойства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Съпоставя колекции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1"/>
                </a:solidFill>
              </a:rPr>
              <a:t>Един-към-много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1"/>
                </a:solidFill>
              </a:rPr>
              <a:t>Много-към-един</a:t>
            </a:r>
            <a:r>
              <a:rPr lang="en-US" dirty="0" smtClean="0"/>
              <a:t>, </a:t>
            </a:r>
            <a:r>
              <a:rPr lang="bg-BG" dirty="0" smtClean="0"/>
              <a:t>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MiniORM</a:t>
            </a:r>
            <a:r>
              <a:rPr lang="en-US" dirty="0"/>
              <a:t> Core: </a:t>
            </a:r>
            <a:r>
              <a:rPr lang="bg-BG" dirty="0" smtClean="0"/>
              <a:t>Преглед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AE43D900-189E-4912-A72E-39F386E1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9812" y="3657600"/>
            <a:ext cx="4080499" cy="2277219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FB21663-F9E2-4EF6-B7E3-491458B0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Дефинираме модел на информацията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accent1"/>
                </a:solidFill>
              </a:rPr>
              <a:t>БД с предимство; </a:t>
            </a:r>
            <a:r>
              <a:rPr lang="en-US" dirty="0" smtClean="0">
                <a:solidFill>
                  <a:schemeClr val="accent1"/>
                </a:solidFill>
              </a:rPr>
              <a:t>database-first</a:t>
            </a:r>
            <a:r>
              <a:rPr lang="en-US" dirty="0"/>
              <a:t>)</a:t>
            </a:r>
          </a:p>
          <a:p>
            <a:pPr lvl="1"/>
            <a:r>
              <a:rPr lang="bg-BG" dirty="0" smtClean="0"/>
              <a:t>Класове на данните /</a:t>
            </a:r>
            <a:r>
              <a:rPr lang="en-US" dirty="0" smtClean="0"/>
              <a:t>Entity Classes</a:t>
            </a:r>
            <a:r>
              <a:rPr lang="bg-BG" dirty="0" smtClean="0"/>
              <a:t>/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DbContext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с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DbSets</a:t>
            </a:r>
            <a:r>
              <a:rPr lang="en-US" dirty="0"/>
              <a:t>)</a:t>
            </a:r>
          </a:p>
          <a:p>
            <a:r>
              <a:rPr lang="bg-BG" dirty="0" smtClean="0"/>
              <a:t>Инициализиране на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DbContext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 smtClean="0"/>
              <a:t>Използвайки низ за връзка /</a:t>
            </a:r>
            <a:r>
              <a:rPr lang="en-US" dirty="0" smtClean="0"/>
              <a:t>connection string</a:t>
            </a:r>
            <a:r>
              <a:rPr lang="bg-BG" dirty="0" smtClean="0"/>
              <a:t>/</a:t>
            </a:r>
            <a:endParaRPr lang="en-US" dirty="0"/>
          </a:p>
          <a:p>
            <a:r>
              <a:rPr lang="bg-BG" dirty="0" smtClean="0"/>
              <a:t>Изпълняване на заявки върху информация, чрез контекст</a:t>
            </a:r>
            <a:endParaRPr lang="en-US" dirty="0"/>
          </a:p>
          <a:p>
            <a:r>
              <a:rPr lang="bg-BG" dirty="0" smtClean="0"/>
              <a:t>Манипулиране на данни</a:t>
            </a:r>
            <a:r>
              <a:rPr lang="en-US" dirty="0" smtClean="0"/>
              <a:t> (</a:t>
            </a:r>
            <a:r>
              <a:rPr lang="bg-BG" dirty="0" smtClean="0"/>
              <a:t>добавяне/премахване/промяна на данни</a:t>
            </a:r>
            <a:r>
              <a:rPr lang="en-US" dirty="0" smtClean="0"/>
              <a:t>)</a:t>
            </a:r>
            <a:endParaRPr lang="en-US" dirty="0"/>
          </a:p>
          <a:p>
            <a:r>
              <a:rPr lang="bg-BG" dirty="0" smtClean="0"/>
              <a:t>Контекстът се запазва в базата данни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</a:t>
            </a:r>
            <a:r>
              <a:rPr lang="bg-BG" dirty="0" smtClean="0"/>
              <a:t>работен поток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„База данни с предимство“ </a:t>
            </a:r>
            <a:r>
              <a:rPr lang="bg-BG" dirty="0" smtClean="0"/>
              <a:t>моделът</a:t>
            </a:r>
            <a:r>
              <a:rPr lang="en-US" dirty="0" smtClean="0"/>
              <a:t> </a:t>
            </a:r>
            <a:r>
              <a:rPr lang="bg-BG" dirty="0" smtClean="0"/>
              <a:t>моделира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класовете на данните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entity classes/ </a:t>
            </a:r>
            <a:r>
              <a:rPr lang="bg-BG" dirty="0"/>
              <a:t>според базата данни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Модел „База данни с предимство“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232963" y="4033876"/>
            <a:ext cx="611188" cy="6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065212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30" y="3418083"/>
            <a:ext cx="3295650" cy="1850634"/>
          </a:xfrm>
          <a:prstGeom prst="roundRect">
            <a:avLst>
              <a:gd name="adj" fmla="val 10910"/>
            </a:avLst>
          </a:prstGeom>
        </p:spPr>
      </p:pic>
    </p:spTree>
    <p:extLst>
      <p:ext uri="{BB962C8B-B14F-4D97-AF65-F5344CB8AC3E}">
        <p14:creationId xmlns:p14="http://schemas.microsoft.com/office/powerpoint/2010/main" val="32378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</a:t>
            </a:r>
            <a:r>
              <a:rPr lang="bg-BG" dirty="0"/>
              <a:t>к</a:t>
            </a:r>
            <a:r>
              <a:rPr lang="bg-BG" dirty="0" smtClean="0"/>
              <a:t>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bg-BG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класът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Отговаря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връзката с БД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Sets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Предоставя ни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базиран</a:t>
            </a:r>
            <a:r>
              <a:rPr lang="en-US" dirty="0" smtClean="0"/>
              <a:t> </a:t>
            </a:r>
            <a:r>
              <a:rPr lang="bg-BG" dirty="0" smtClean="0"/>
              <a:t>достъп до данните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Предоставя ни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</a:t>
            </a:r>
            <a:r>
              <a:rPr lang="en-US" dirty="0" smtClean="0"/>
              <a:t>,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</a:t>
            </a:r>
            <a:r>
              <a:rPr lang="bg-BG" dirty="0" smtClean="0"/>
              <a:t>операции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Sets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Съдържат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/entities/ </a:t>
            </a:r>
            <a:r>
              <a:rPr lang="en-US" dirty="0" smtClean="0"/>
              <a:t>(</a:t>
            </a:r>
            <a:r>
              <a:rPr lang="bg-BG" dirty="0" smtClean="0"/>
              <a:t>обекти с техните атрибути и връзки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Всяка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 smtClean="0"/>
              <a:t> </a:t>
            </a:r>
            <a:r>
              <a:rPr lang="bg-BG" dirty="0" smtClean="0"/>
              <a:t>в БД обикновено съответства на единствен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 dirty="0"/>
              <a:t> </a:t>
            </a:r>
            <a:r>
              <a:rPr lang="bg-BG" dirty="0" smtClean="0"/>
              <a:t>компоненти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Асоциации </a:t>
            </a:r>
            <a:r>
              <a:rPr lang="en-US" dirty="0" smtClean="0"/>
              <a:t>(</a:t>
            </a:r>
            <a:r>
              <a:rPr lang="bg-BG" dirty="0" smtClean="0"/>
              <a:t>съотвествия на връзките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Асоциацията е връзка базирана на първичен или външен ключ</a:t>
            </a:r>
            <a:r>
              <a:rPr lang="en-US" dirty="0" smtClean="0"/>
              <a:t> </a:t>
            </a:r>
            <a:r>
              <a:rPr lang="bg-BG" dirty="0" smtClean="0"/>
              <a:t>между два класа на 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Позволява навигиране от един клас данни към друг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MiniORM</a:t>
            </a:r>
            <a:r>
              <a:rPr lang="en-US" dirty="0"/>
              <a:t> </a:t>
            </a:r>
            <a:r>
              <a:rPr lang="bg-BG" dirty="0" smtClean="0"/>
              <a:t>поддържа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един-към-един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1"/>
                </a:solidFill>
              </a:rPr>
              <a:t>един-към-много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много-към-много</a:t>
            </a:r>
            <a:r>
              <a:rPr lang="en-US" dirty="0" smtClean="0"/>
              <a:t> </a:t>
            </a:r>
            <a:r>
              <a:rPr lang="bg-BG" dirty="0" smtClean="0"/>
              <a:t>връзки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69007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 от данни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/Entity classes/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ECA0D9F-40F7-4481-89AE-EB556A7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4" y="1359256"/>
            <a:ext cx="6095998" cy="2945256"/>
          </a:xfrm>
          <a:prstGeom prst="roundRect">
            <a:avLst>
              <a:gd name="adj" fmla="val 8070"/>
            </a:avLst>
          </a:prstGeom>
        </p:spPr>
      </p:pic>
    </p:spTree>
    <p:extLst>
      <p:ext uri="{BB962C8B-B14F-4D97-AF65-F5344CB8AC3E}">
        <p14:creationId xmlns:p14="http://schemas.microsoft.com/office/powerpoint/2010/main" val="285865047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573</Words>
  <Application>Microsoft Office PowerPoint</Application>
  <PresentationFormat>Custom</PresentationFormat>
  <Paragraphs>105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Да си направим ORM рамка</vt:lpstr>
      <vt:lpstr>MiniORM Core: Преглед</vt:lpstr>
      <vt:lpstr>MiniORM Core работен поток</vt:lpstr>
      <vt:lpstr>Модел „База данни с предимство“</vt:lpstr>
      <vt:lpstr>MiniORM компоненти</vt:lpstr>
      <vt:lpstr>MiniORM компоненти (2)</vt:lpstr>
      <vt:lpstr>Класове от данни</vt:lpstr>
      <vt:lpstr>Класове от данни</vt:lpstr>
      <vt:lpstr>Класове от данни: Навигационни свойства</vt:lpstr>
      <vt:lpstr>Класове от данни: Навигационни свойства (2)</vt:lpstr>
      <vt:lpstr>Да напишем ORM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2019-01-16T23:32:31Z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