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394" r:id="rId3"/>
    <p:sldId id="571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594" r:id="rId14"/>
    <p:sldId id="644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D7E5960-A9BC-43C4-BCE0-8E99BC3BA6A9}">
          <p14:sldIdLst>
            <p14:sldId id="394"/>
            <p14:sldId id="571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</p14:sldIdLst>
        </p14:section>
        <p14:section name="Заключение" id="{3E23A7B0-228F-4458-953E-A0823B82CFF0}">
          <p14:sldIdLst>
            <p14:sldId id="594"/>
            <p14:sldId id="6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9E6AB"/>
    <a:srgbClr val="D2A010"/>
    <a:srgbClr val="F6D18E"/>
    <a:srgbClr val="FFFFFF"/>
    <a:srgbClr val="C6C0AA"/>
    <a:srgbClr val="F9F0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Други класове в </a:t>
            </a:r>
            <a:r>
              <a:rPr lang="en-US" dirty="0"/>
              <a:t>ORM</a:t>
            </a:r>
            <a:endParaRPr lang="en-US" dirty="0" smtClean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879316" y="402982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CEF38A9-6F28-4CA2-B364-A410A6C7C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504368-413F-4EB0-9F2A-A37CDBE49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да проверява за промяна на данните, регистърът на промените клонира всички данни при инициализация</a:t>
            </a:r>
            <a:endParaRPr lang="en-US" dirty="0"/>
          </a:p>
          <a:p>
            <a:r>
              <a:rPr lang="bg-BG" dirty="0" smtClean="0"/>
              <a:t>Процесът е както следва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Създава се празна инстанция на данна</a:t>
            </a:r>
            <a:endParaRPr lang="en-US" dirty="0"/>
          </a:p>
          <a:p>
            <a:pPr lvl="1"/>
            <a:r>
              <a:rPr lang="bg-BG" dirty="0" smtClean="0"/>
              <a:t>Запълват се всички свойства, които са валидни</a:t>
            </a:r>
            <a:r>
              <a:rPr lang="en-US" dirty="0" smtClean="0"/>
              <a:t> </a:t>
            </a:r>
            <a:r>
              <a:rPr lang="en-US" dirty="0"/>
              <a:t>SQL </a:t>
            </a:r>
            <a:r>
              <a:rPr lang="bg-BG" dirty="0" smtClean="0"/>
              <a:t>типове</a:t>
            </a:r>
            <a:endParaRPr lang="en-US" dirty="0"/>
          </a:p>
          <a:p>
            <a:pPr lvl="1"/>
            <a:r>
              <a:rPr lang="bg-BG" dirty="0" smtClean="0"/>
              <a:t>Свойства на празната инстанция се задават към стойностите на съществувата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5CD5158-4923-484C-930B-03CAC007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ChangeTracker</a:t>
            </a:r>
            <a:r>
              <a:rPr lang="en-US" dirty="0"/>
              <a:t>&lt;T&gt;: </a:t>
            </a:r>
            <a:r>
              <a:rPr lang="bg-BG" dirty="0" smtClean="0"/>
              <a:t>Клониране на данните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9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22B8E8A-AD94-4F9C-BD1A-515B6B427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B32366-E843-40BC-8582-927F959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Клониране на данни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42BBD02-D989-48C4-BB86-B69D72D2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ChangeTracker</a:t>
            </a:r>
            <a:r>
              <a:rPr lang="en-US" dirty="0"/>
              <a:t>&lt;T&gt;: </a:t>
            </a:r>
            <a:r>
              <a:rPr lang="bg-BG" dirty="0" smtClean="0"/>
              <a:t>Клониране на данните</a:t>
            </a:r>
            <a:r>
              <a:rPr lang="en-US" dirty="0" smtClean="0"/>
              <a:t> </a:t>
            </a:r>
            <a:r>
              <a:rPr lang="en-US" dirty="0"/>
              <a:t>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3B5FAEB-1CCD-4453-9694-C036D2379762}"/>
              </a:ext>
            </a:extLst>
          </p:cNvPr>
          <p:cNvSpPr txBox="1">
            <a:spLocks/>
          </p:cNvSpPr>
          <p:nvPr/>
        </p:nvSpPr>
        <p:spPr>
          <a:xfrm>
            <a:off x="528636" y="1761932"/>
            <a:ext cx="11128376" cy="494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static List&lt;T&gt; CloneEntities(IEnumerable&lt;T&gt; entities)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var clonedEntities = new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List&lt;T&gt;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>
              <a:lnSpc>
                <a:spcPct val="85000"/>
              </a:lnSpc>
              <a:spcAft>
                <a:spcPts val="120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var propertiesToClone = </a:t>
            </a:r>
            <a:r>
              <a:rPr lang="en-US" b="1" i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</a:t>
            </a:r>
            <a:r>
              <a:rPr lang="bg-BG" b="1" i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вземете свойствата с </a:t>
            </a:r>
            <a:r>
              <a:rPr lang="en-US" b="1" i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SQL</a:t>
            </a:r>
            <a:r>
              <a:rPr lang="bg-BG" b="1" i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bg-BG" b="1" i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тип</a:t>
            </a:r>
            <a:endParaRPr lang="en-US" b="1" i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foreach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(var entity in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entities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var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clonedEntity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Activator.CreateInstance&lt;T&gt;()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foreach (var property in propertiesToClone) {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var value = property.GetValue(entity);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property.SetValue(clonedEntity, value);</a:t>
            </a:r>
          </a:p>
          <a:p>
            <a:pPr>
              <a:lnSpc>
                <a:spcPct val="85000"/>
              </a:lnSpc>
              <a:spcAft>
                <a:spcPts val="120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clonedEntities.Add(clonedEntity);</a:t>
            </a:r>
          </a:p>
          <a:p>
            <a:pPr>
              <a:lnSpc>
                <a:spcPct val="85000"/>
              </a:lnSpc>
              <a:spcAft>
                <a:spcPts val="120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clonedEntities;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674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Други класове в </a:t>
            </a:r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err="1" smtClean="0"/>
              <a:t>DbSet</a:t>
            </a:r>
            <a:r>
              <a:rPr lang="en-US" dirty="0" smtClean="0"/>
              <a:t>&lt;T&gt;</a:t>
            </a: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err="1" smtClean="0"/>
              <a:t>DbContext</a:t>
            </a:r>
            <a:r>
              <a:rPr lang="en-US" dirty="0" smtClean="0"/>
              <a:t>&lt;T&gt;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err="1" smtClean="0"/>
              <a:t>ChangeTracker</a:t>
            </a:r>
            <a:r>
              <a:rPr lang="en-US" smtClean="0"/>
              <a:t>&lt;T&gt;</a:t>
            </a: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937" y="3352800"/>
            <a:ext cx="3675769" cy="2604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68" y="3581400"/>
            <a:ext cx="3117587" cy="30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971BA20B-A0F4-465B-B6CF-ED757FC7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DbSet&lt;T&gt;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81C3B5D-00EA-4480-AF19-D0984A6A2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Специализирани колекции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C6F5451-C1F0-4BA8-BE21-55610BE20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74" b="29457"/>
          <a:stretch/>
        </p:blipFill>
        <p:spPr>
          <a:xfrm>
            <a:off x="2694445" y="1233036"/>
            <a:ext cx="6799936" cy="3186564"/>
          </a:xfrm>
          <a:prstGeom prst="roundRect">
            <a:avLst>
              <a:gd name="adj" fmla="val 4888"/>
            </a:avLst>
          </a:prstGeom>
        </p:spPr>
      </p:pic>
    </p:spTree>
    <p:extLst>
      <p:ext uri="{BB962C8B-B14F-4D97-AF65-F5344CB8AC3E}">
        <p14:creationId xmlns:p14="http://schemas.microsoft.com/office/powerpoint/2010/main" val="313331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1CDEA32-6BF9-4F82-A4A2-8C63CA49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Шаблонна колекция с допълнителни възможности</a:t>
            </a:r>
            <a:endParaRPr lang="en-US" dirty="0"/>
          </a:p>
          <a:p>
            <a:r>
              <a:rPr lang="bg-BG" dirty="0" smtClean="0"/>
              <a:t>Всяка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DbSet&lt;T&gt;</a:t>
            </a:r>
            <a:r>
              <a:rPr lang="en-US" dirty="0"/>
              <a:t> </a:t>
            </a:r>
            <a:r>
              <a:rPr lang="bg-BG" dirty="0" smtClean="0"/>
              <a:t>съответства на единствена таблица в БД</a:t>
            </a:r>
            <a:endParaRPr lang="en-US" dirty="0"/>
          </a:p>
          <a:p>
            <a:r>
              <a:rPr lang="bg-BG" dirty="0" smtClean="0"/>
              <a:t>Имплементира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ICollection&lt;T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en-US" noProof="1"/>
          </a:p>
          <a:p>
            <a:pPr lvl="1"/>
            <a:r>
              <a:rPr lang="bg-BG" dirty="0" smtClean="0"/>
              <a:t>Може да се прилага</a:t>
            </a:r>
            <a:r>
              <a:rPr lang="bg-BG" dirty="0"/>
              <a:t>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foreach</a:t>
            </a:r>
            <a:endParaRPr lang="en-US" dirty="0"/>
          </a:p>
          <a:p>
            <a:pPr lvl="1"/>
            <a:r>
              <a:rPr lang="bg-BG" dirty="0" smtClean="0"/>
              <a:t>Поддържа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LINQ</a:t>
            </a:r>
            <a:r>
              <a:rPr lang="en-US" dirty="0"/>
              <a:t> </a:t>
            </a:r>
            <a:r>
              <a:rPr lang="bg-BG" dirty="0" smtClean="0"/>
              <a:t>операции</a:t>
            </a:r>
            <a:endParaRPr lang="en-US" dirty="0"/>
          </a:p>
          <a:p>
            <a:r>
              <a:rPr lang="bg-BG" dirty="0" smtClean="0"/>
              <a:t>Обикновено няколко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</a:t>
            </a:r>
            <a:r>
              <a:rPr lang="bg-BG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-а</a:t>
            </a:r>
            <a:r>
              <a:rPr lang="en-US" dirty="0" smtClean="0"/>
              <a:t> </a:t>
            </a:r>
            <a:r>
              <a:rPr lang="bg-BG" dirty="0" smtClean="0"/>
              <a:t>формират</a:t>
            </a:r>
            <a:r>
              <a:rPr lang="en-US" dirty="0" smtClean="0"/>
              <a:t>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82F2654-7DE1-4ED3-B7B4-62F50D78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DbSet&lt;T&gt;</a:t>
            </a:r>
            <a:r>
              <a:rPr lang="en-US" noProof="1"/>
              <a:t> </a:t>
            </a:r>
            <a:r>
              <a:rPr lang="bg-BG" noProof="1" smtClean="0"/>
              <a:t>клас</a:t>
            </a:r>
            <a:endParaRPr lang="en-US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06BBA6-76E6-4CBC-9504-201101A24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9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F81139B-1478-4291-9430-6ACE58E3D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7A5FDF-64F3-439C-9580-5B208CF98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Всеки</a:t>
            </a:r>
            <a:r>
              <a:rPr lang="en-US" dirty="0" smtClean="0"/>
              <a:t> </a:t>
            </a:r>
            <a:r>
              <a:rPr lang="en-US" dirty="0" err="1"/>
              <a:t>DbSet</a:t>
            </a:r>
            <a:r>
              <a:rPr lang="en-US" dirty="0"/>
              <a:t> </a:t>
            </a:r>
            <a:r>
              <a:rPr lang="bg-BG" dirty="0" smtClean="0"/>
              <a:t>се следи собствените си данни чрез регистър на промените</a:t>
            </a:r>
            <a:endParaRPr lang="en-US" dirty="0"/>
          </a:p>
          <a:p>
            <a:r>
              <a:rPr lang="bg-BG" dirty="0" smtClean="0"/>
              <a:t>Притежава всички останали възможности на</a:t>
            </a:r>
            <a:r>
              <a:rPr lang="en-US" dirty="0" smtClean="0"/>
              <a:t>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ICollection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&lt;T&gt;</a:t>
            </a:r>
          </a:p>
          <a:p>
            <a:pPr lvl="1"/>
            <a:r>
              <a:rPr lang="bg-BG" dirty="0" smtClean="0"/>
              <a:t>Добавя/обновява елементи</a:t>
            </a:r>
            <a:endParaRPr lang="en-US" dirty="0"/>
          </a:p>
          <a:p>
            <a:pPr lvl="1"/>
            <a:r>
              <a:rPr lang="bg-BG" dirty="0" smtClean="0"/>
              <a:t>Премахва данна</a:t>
            </a:r>
            <a:r>
              <a:rPr lang="en-US" dirty="0" smtClean="0"/>
              <a:t>/</a:t>
            </a:r>
            <a:r>
              <a:rPr lang="bg-BG" dirty="0" smtClean="0"/>
              <a:t>множество от данни</a:t>
            </a:r>
            <a:endParaRPr lang="en-US" dirty="0"/>
          </a:p>
          <a:p>
            <a:pPr lvl="1"/>
            <a:r>
              <a:rPr lang="bg-BG" dirty="0" smtClean="0"/>
              <a:t>Проверява елемент за </a:t>
            </a:r>
            <a:r>
              <a:rPr lang="bg-BG" dirty="0" smtClean="0">
                <a:solidFill>
                  <a:schemeClr val="accent1"/>
                </a:solidFill>
              </a:rPr>
              <a:t>съществуване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bg-BG" dirty="0" smtClean="0"/>
              <a:t>Пази </a:t>
            </a:r>
            <a:r>
              <a:rPr lang="bg-BG" dirty="0" smtClean="0">
                <a:solidFill>
                  <a:schemeClr val="accent1"/>
                </a:solidFill>
              </a:rPr>
              <a:t>броя</a:t>
            </a:r>
            <a:r>
              <a:rPr lang="en-US" dirty="0" smtClean="0"/>
              <a:t> </a:t>
            </a:r>
            <a:r>
              <a:rPr lang="bg-BG" dirty="0" smtClean="0"/>
              <a:t>на елементите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D148C0D-8568-4AA6-B8D5-60CA7D01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DbSet&lt;T&gt;</a:t>
            </a:r>
            <a:r>
              <a:rPr lang="en-US" noProof="1"/>
              <a:t> </a:t>
            </a:r>
            <a:r>
              <a:rPr lang="bg-BG" noProof="1"/>
              <a:t>в</a:t>
            </a:r>
            <a:r>
              <a:rPr lang="bg-BG" noProof="1" smtClean="0"/>
              <a:t>ъзможности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9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971BA20B-A0F4-465B-B6CF-ED757FC7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5562600"/>
            <a:ext cx="10363200" cy="820600"/>
          </a:xfrm>
        </p:spPr>
        <p:txBody>
          <a:bodyPr/>
          <a:lstStyle/>
          <a:p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0526AF5-2B4D-4A8F-BB3D-5754391897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13" t="-7978" r="-9813" b="-8589"/>
          <a:stretch/>
        </p:blipFill>
        <p:spPr>
          <a:xfrm>
            <a:off x="3326907" y="1143000"/>
            <a:ext cx="5535012" cy="3844686"/>
          </a:xfrm>
          <a:prstGeom prst="roundRect">
            <a:avLst>
              <a:gd name="adj" fmla="val 8215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9341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4CCDD8A-D6F9-4230-A76B-1C1B0DA2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Съствен от няколко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DbSet&lt;T&gt;</a:t>
            </a:r>
          </a:p>
          <a:p>
            <a:r>
              <a:rPr lang="bg-BG" dirty="0" smtClean="0"/>
              <a:t>Грижи се за попълването на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</a:t>
            </a:r>
            <a:r>
              <a:rPr lang="bg-BG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-овете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bg-BG" dirty="0" smtClean="0"/>
              <a:t>Потребителите създават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  <a:r>
              <a:rPr lang="en-US" dirty="0"/>
              <a:t>, </a:t>
            </a:r>
            <a:r>
              <a:rPr lang="bg-BG" dirty="0" smtClean="0"/>
              <a:t>който наследява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  <a:r>
              <a:rPr lang="bg-BG" noProof="1" smtClean="0"/>
              <a:t>; Използваме по един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</a:t>
            </a:r>
            <a:r>
              <a:rPr lang="en-US" dirty="0"/>
              <a:t> </a:t>
            </a:r>
            <a:r>
              <a:rPr lang="bg-BG" dirty="0" smtClean="0"/>
              <a:t>за таблица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124AF8C-E319-4F67-A8C4-A21A5845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DbContext</a:t>
            </a:r>
            <a:r>
              <a:rPr lang="en-US" dirty="0"/>
              <a:t> </a:t>
            </a:r>
            <a:r>
              <a:rPr lang="bg-BG" dirty="0" smtClean="0"/>
              <a:t>клас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8933A11D-880F-4BFC-9D6E-27F4FAFF34FB}"/>
              </a:ext>
            </a:extLst>
          </p:cNvPr>
          <p:cNvSpPr txBox="1">
            <a:spLocks/>
          </p:cNvSpPr>
          <p:nvPr/>
        </p:nvSpPr>
        <p:spPr>
          <a:xfrm>
            <a:off x="989012" y="3936298"/>
            <a:ext cx="10821988" cy="26130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SoftUniDbContext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: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DbContext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 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&lt;Employee&gt; Employees { get;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&lt;Department&gt; Departments { get;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&lt;Project&gt; Projects { get;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&lt;EmployeeProject&gt; EmployeesProjects { get;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801A1A0-62D0-40D8-BF6E-DFB9462D2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0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971BA20B-A0F4-465B-B6CF-ED757FC7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ChangeTracker</a:t>
            </a:r>
            <a:r>
              <a:rPr lang="en-US" dirty="0"/>
              <a:t>&lt;T&gt;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81C3B5D-00EA-4480-AF19-D0984A6A2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Клас за регистър на промените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DE2E25B-42E3-4FBC-9F63-E6767019C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838200"/>
            <a:ext cx="6858000" cy="3839914"/>
          </a:xfrm>
          <a:prstGeom prst="roundRect">
            <a:avLst>
              <a:gd name="adj" fmla="val 3938"/>
            </a:avLst>
          </a:prstGeom>
        </p:spPr>
      </p:pic>
    </p:spTree>
    <p:extLst>
      <p:ext uri="{BB962C8B-B14F-4D97-AF65-F5344CB8AC3E}">
        <p14:creationId xmlns:p14="http://schemas.microsoft.com/office/powerpoint/2010/main" val="247206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B195211F-A645-41EB-822A-28B907EF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Контейнер за проследяване на промените</a:t>
            </a:r>
            <a:endParaRPr lang="en-US" dirty="0"/>
          </a:p>
          <a:p>
            <a:r>
              <a:rPr lang="bg-BG" dirty="0" smtClean="0"/>
              <a:t>Поддържа </a:t>
            </a:r>
            <a:r>
              <a:rPr lang="en-US" dirty="0" smtClean="0"/>
              <a:t>3 </a:t>
            </a:r>
            <a:r>
              <a:rPr lang="bg-BG" dirty="0" smtClean="0"/>
              <a:t>коелкции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accent1"/>
                </a:solidFill>
              </a:rPr>
              <a:t>Всички</a:t>
            </a:r>
            <a:r>
              <a:rPr lang="en-US" dirty="0" smtClean="0"/>
              <a:t> </a:t>
            </a:r>
            <a:r>
              <a:rPr lang="bg-BG" dirty="0" smtClean="0"/>
              <a:t>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accent1"/>
                </a:solidFill>
              </a:rPr>
              <a:t>Добавените </a:t>
            </a:r>
            <a:r>
              <a:rPr lang="bg-BG" dirty="0" smtClean="0"/>
              <a:t>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accent1"/>
                </a:solidFill>
              </a:rPr>
              <a:t>Премахнатите</a:t>
            </a:r>
            <a:r>
              <a:rPr lang="en-US" dirty="0" smtClean="0"/>
              <a:t> </a:t>
            </a:r>
            <a:r>
              <a:rPr lang="bg-BG" dirty="0" smtClean="0"/>
              <a:t>данни</a:t>
            </a:r>
            <a:endParaRPr lang="en-US" dirty="0"/>
          </a:p>
          <a:p>
            <a:r>
              <a:rPr lang="bg-BG" dirty="0" smtClean="0"/>
              <a:t>Също така може да проследява 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1"/>
                </a:solidFill>
              </a:rPr>
              <a:t>променени данни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bg-BG" dirty="0" smtClean="0"/>
              <a:t>Чрез </a:t>
            </a:r>
            <a:r>
              <a:rPr lang="bg-BG" dirty="0" smtClean="0">
                <a:solidFill>
                  <a:schemeClr val="accent1"/>
                </a:solidFill>
              </a:rPr>
              <a:t>клониране на данни</a:t>
            </a:r>
            <a:r>
              <a:rPr lang="en-US" dirty="0" smtClean="0"/>
              <a:t> </a:t>
            </a:r>
            <a:r>
              <a:rPr lang="bg-BG" dirty="0" smtClean="0"/>
              <a:t>при инициализация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CCD03810-9000-4B14-9319-79B7F73C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ChangeTracker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&lt;T&gt;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EE9B7757-4C28-4043-8B2A-71E6E504D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2474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457</Words>
  <Application>Microsoft Office PowerPoint</Application>
  <PresentationFormat>Custom</PresentationFormat>
  <Paragraphs>95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DbSet&lt;T&gt;</vt:lpstr>
      <vt:lpstr>DbSet&lt;T&gt; клас</vt:lpstr>
      <vt:lpstr>DbSet&lt;T&gt; възможности</vt:lpstr>
      <vt:lpstr>DbContext</vt:lpstr>
      <vt:lpstr>DbContext клас</vt:lpstr>
      <vt:lpstr>ChangeTracker&lt;T&gt;</vt:lpstr>
      <vt:lpstr>ChangeTracker&lt;T&gt;</vt:lpstr>
      <vt:lpstr>ChangeTracker&lt;T&gt;: Клониране на данните</vt:lpstr>
      <vt:lpstr>ChangeTracker&lt;T&gt;: Клониране на данните (2)</vt:lpstr>
      <vt:lpstr>Други класове в ORM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2019-01-16T23:32:41Z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