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29" r:id="rId4"/>
    <p:sldId id="633" r:id="rId5"/>
    <p:sldId id="625" r:id="rId6"/>
    <p:sldId id="626" r:id="rId7"/>
    <p:sldId id="627" r:id="rId8"/>
    <p:sldId id="628" r:id="rId9"/>
    <p:sldId id="630" r:id="rId10"/>
    <p:sldId id="631" r:id="rId11"/>
    <p:sldId id="632" r:id="rId12"/>
    <p:sldId id="594" r:id="rId13"/>
    <p:sldId id="63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629"/>
            <p14:sldId id="633"/>
            <p14:sldId id="625"/>
            <p14:sldId id="626"/>
            <p14:sldId id="627"/>
            <p14:sldId id="628"/>
            <p14:sldId id="630"/>
            <p14:sldId id="631"/>
            <p14:sldId id="632"/>
          </p14:sldIdLst>
        </p14:section>
        <p14:section name="Заключение" id="{3E23A7B0-228F-4458-953E-A0823B82CFF0}">
          <p14:sldIdLst>
            <p14:sldId id="594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CRUD </a:t>
            </a:r>
            <a:r>
              <a:rPr lang="bg-BG" dirty="0" smtClean="0"/>
              <a:t>операции</a:t>
            </a:r>
            <a:br>
              <a:rPr lang="bg-BG" dirty="0" smtClean="0"/>
            </a:br>
            <a:r>
              <a:rPr lang="bg-BG" dirty="0" smtClean="0"/>
              <a:t>чрез </a:t>
            </a:r>
            <a:r>
              <a:rPr lang="en-US" dirty="0" smtClean="0"/>
              <a:t>ORM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Изтриването се случва чрез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</a:t>
            </a:r>
            <a:r>
              <a:rPr lang="bg-BG" dirty="0" smtClean="0"/>
              <a:t>изпълнен върху конкретна колекция от данни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</a:t>
            </a:r>
            <a:r>
              <a:rPr lang="bg-BG" dirty="0" smtClean="0"/>
              <a:t>метода изпълнява самото изтриване в БД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съществуващи данни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Маркира данната за изтриване при следващото запазване</a:t>
            </a:r>
            <a:endParaRPr lang="en-US" sz="26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</a:t>
            </a:r>
            <a:r>
              <a:rPr lang="en-US" sz="26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DELETE </a:t>
            </a:r>
            <a:r>
              <a:rPr lang="bg-BG" sz="26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командата</a:t>
            </a:r>
            <a:endParaRPr lang="en-US" sz="26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</a:t>
            </a:r>
            <a:r>
              <a:rPr lang="bg-BG" dirty="0" smtClean="0"/>
              <a:t>операции чрез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2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 </a:t>
            </a:r>
            <a:r>
              <a:rPr lang="en-US" dirty="0" err="1" smtClean="0"/>
              <a:t>MiniORM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/>
              <a:t>RUD – </a:t>
            </a:r>
            <a:r>
              <a:rPr lang="bg-BG" dirty="0"/>
              <a:t>Създаване </a:t>
            </a:r>
            <a:r>
              <a:rPr lang="bg-BG" dirty="0" smtClean="0"/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bg-BG" dirty="0" smtClean="0"/>
              <a:t>/</a:t>
            </a:r>
            <a:r>
              <a:rPr lang="en-US" dirty="0" smtClean="0"/>
              <a:t> - </a:t>
            </a:r>
            <a:r>
              <a:rPr lang="bg-BG" dirty="0" smtClean="0"/>
              <a:t>пример: добавяне на нов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 smtClean="0"/>
              <a:t>UD </a:t>
            </a:r>
            <a:r>
              <a:rPr lang="en-US" noProof="1"/>
              <a:t>– </a:t>
            </a:r>
            <a:r>
              <a:rPr lang="bg-BG" dirty="0" smtClean="0"/>
              <a:t>Прочитане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bg-BG" dirty="0" smtClean="0"/>
              <a:t>/ - пример: прочитане на запис от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1" smtClean="0"/>
              <a:t>D </a:t>
            </a:r>
            <a:r>
              <a:rPr lang="en-US" noProof="1"/>
              <a:t>– </a:t>
            </a:r>
            <a:r>
              <a:rPr lang="bg-BG" dirty="0" smtClean="0"/>
              <a:t>Променяне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bg-BG" dirty="0" smtClean="0"/>
              <a:t>/ - пример: промяна на един или няколко елемента от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CRU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bg-BG" dirty="0" smtClean="0"/>
              <a:t>Изтриване 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dirty="0" smtClean="0"/>
              <a:t>/ - пример: изтриване на запис в таблицата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</a:t>
            </a:r>
            <a:r>
              <a:rPr lang="en-US" dirty="0" smtClean="0"/>
              <a:t>CRUD</a:t>
            </a:r>
            <a:r>
              <a:rPr lang="bg-BG" dirty="0" smtClean="0"/>
              <a:t> операциите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Прочитане на информация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От базата данни чрез </a:t>
            </a:r>
            <a:r>
              <a:rPr lang="en-US" dirty="0" err="1" smtClean="0"/>
              <a:t>MiniORM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oundRect">
            <a:avLst>
              <a:gd name="adj" fmla="val 8184"/>
            </a:avLst>
          </a:prstGeom>
        </p:spPr>
      </p:pic>
    </p:spTree>
    <p:extLst>
      <p:ext uri="{BB962C8B-B14F-4D97-AF65-F5344CB8AC3E}">
        <p14:creationId xmlns:p14="http://schemas.microsoft.com/office/powerpoint/2010/main" val="40341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Създайте инстанция на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В конструктора вие може да подадете низ за връзка към БД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свойства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bg-BG" dirty="0" smtClean="0"/>
              <a:t>Всички класове на данни</a:t>
            </a:r>
            <a:r>
              <a:rPr lang="en-US" dirty="0" smtClean="0"/>
              <a:t> (</a:t>
            </a:r>
            <a:r>
              <a:rPr lang="bg-BG" dirty="0" smtClean="0"/>
              <a:t>таблици</a:t>
            </a:r>
            <a:r>
              <a:rPr lang="en-US" dirty="0" smtClean="0"/>
              <a:t>) </a:t>
            </a:r>
            <a:r>
              <a:rPr lang="bg-BG" dirty="0" smtClean="0"/>
              <a:t>са налични като свойства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bg-BG" dirty="0" smtClean="0"/>
              <a:t>Например</a:t>
            </a:r>
            <a:r>
              <a:rPr lang="bg-BG" dirty="0"/>
              <a:t>: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bg-BG" dirty="0" smtClean="0"/>
              <a:t>класа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ItCareerDbContext(connectionString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91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Изпълнение на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LINQ-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към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Данни</a:t>
            </a:r>
            <a:r>
              <a:rPr lang="en-US" dirty="0" smtClean="0"/>
              <a:t> </a:t>
            </a:r>
            <a:r>
              <a:rPr lang="bg-BG" dirty="0" smtClean="0"/>
              <a:t>заявка чрез клас от данни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</a:t>
            </a:r>
            <a:r>
              <a:rPr lang="bg-BG" dirty="0" smtClean="0"/>
              <a:t>свойство 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Прочитане на информацията чрез</a:t>
            </a:r>
            <a:r>
              <a:rPr lang="en-US" dirty="0" smtClean="0"/>
              <a:t> </a:t>
            </a:r>
            <a:r>
              <a:rPr lang="en-US" dirty="0"/>
              <a:t>LINQ </a:t>
            </a:r>
            <a:r>
              <a:rPr lang="bg-BG" dirty="0" smtClean="0"/>
              <a:t>заявка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492921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class </a:t>
            </a:r>
            <a:r>
              <a:rPr lang="en-US" sz="2200" noProof="1" smtClean="0">
                <a:solidFill>
                  <a:srgbClr val="FBEEDC"/>
                </a:solidFill>
              </a:rPr>
              <a:t>ItCareerDbContext </a:t>
            </a:r>
            <a:r>
              <a:rPr lang="en-US" sz="2200" noProof="1">
                <a:solidFill>
                  <a:srgbClr val="FBEEDC"/>
                </a:solidFill>
              </a:rPr>
              <a:t>: DbContext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DbSet&lt;Employee&gt;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DbSet&lt;Project&gt; Projects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25097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ItCareerDbContext(connectionString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Можем и да ползваме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разширяващите методи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заявка</a:t>
            </a: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bg-BG" dirty="0" smtClean="0"/>
              <a:t>Намиране на елемент </a:t>
            </a:r>
            <a:r>
              <a:rPr lang="bg-BG" smtClean="0"/>
              <a:t>по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Прочитане на информация с </a:t>
            </a:r>
            <a:r>
              <a:rPr lang="en-US" dirty="0" smtClean="0"/>
              <a:t>LINQ </a:t>
            </a:r>
            <a:r>
              <a:rPr lang="bg-BG" dirty="0" smtClean="0"/>
              <a:t>заявка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4345126"/>
            <a:ext cx="97536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context.Projects.Single(e =&gt; e.Id == 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828800"/>
            <a:ext cx="9753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SoftUniDbContext(connectionString)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.ToList();</a:t>
            </a:r>
          </a:p>
        </p:txBody>
      </p:sp>
    </p:spTree>
    <p:extLst>
      <p:ext uri="{BB962C8B-B14F-4D97-AF65-F5344CB8AC3E}">
        <p14:creationId xmlns:p14="http://schemas.microsoft.com/office/powerpoint/2010/main" val="599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noProof="1" smtClean="0"/>
              <a:t>За да създадете нов запис в таблицата в БД, ползвайте метод</a:t>
            </a:r>
            <a:r>
              <a:rPr lang="en-US" noProof="1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bg-BG" noProof="1"/>
              <a:t> </a:t>
            </a:r>
            <a:r>
              <a:rPr lang="bg-BG" noProof="1" smtClean="0"/>
              <a:t>на съответния</a:t>
            </a:r>
            <a:r>
              <a:rPr lang="en-US" dirty="0" smtClean="0"/>
              <a:t>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нови данни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43278" y="5611767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Изпълняваме </a:t>
            </a:r>
            <a:r>
              <a:rPr 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</a:t>
            </a:r>
            <a:r>
              <a:rPr lang="bg-BG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заявките</a:t>
            </a:r>
            <a:endParaRPr lang="en-US" sz="26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Създаваме нов</a:t>
            </a:r>
            <a:r>
              <a:rPr 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Project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</a:t>
            </a:r>
            <a:endParaRPr lang="en-US" sz="26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80731" y="4218858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Добавяме обекта към</a:t>
            </a:r>
            <a:r>
              <a:rPr 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33043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 smtClean="0"/>
              <a:t>позволява обновяване на свойствата на данните и запазването им в БД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Просто заредете данните</a:t>
            </a:r>
            <a:r>
              <a:rPr lang="en-US" dirty="0" smtClean="0"/>
              <a:t>, </a:t>
            </a:r>
            <a:r>
              <a:rPr lang="bg-BG" dirty="0" smtClean="0"/>
              <a:t>променете ги и извикайте</a:t>
            </a:r>
            <a:r>
              <a:rPr lang="en-US" dirty="0" smtClean="0"/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автоматично следи промените върху данните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Обновявае на съществуващи данни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Изпълнява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27812" y="4178791"/>
            <a:ext cx="2590800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</a:t>
            </a: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първата поръчка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549</Words>
  <Application>Microsoft Office PowerPoint</Application>
  <PresentationFormat>Custom</PresentationFormat>
  <Paragraphs>110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CRUD операции</vt:lpstr>
      <vt:lpstr>Какво са CRUD операциите?</vt:lpstr>
      <vt:lpstr>Прочитане на информация</vt:lpstr>
      <vt:lpstr>Използване на DbContext класа</vt:lpstr>
      <vt:lpstr>Прочитане на информацията чрез LINQ заявка</vt:lpstr>
      <vt:lpstr>Прочитане на информация с LINQ заявка</vt:lpstr>
      <vt:lpstr>Създаване на нови данни</vt:lpstr>
      <vt:lpstr>Обновявае на съществуващи данни</vt:lpstr>
      <vt:lpstr>Изтриване на съществуващи данни</vt:lpstr>
      <vt:lpstr>CRUD операции чрез ORM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2019-01-16T23:32:50Z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