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29" r:id="rId4"/>
    <p:sldId id="633" r:id="rId5"/>
    <p:sldId id="635" r:id="rId6"/>
    <p:sldId id="636" r:id="rId7"/>
    <p:sldId id="626" r:id="rId8"/>
    <p:sldId id="637" r:id="rId9"/>
    <p:sldId id="638" r:id="rId10"/>
    <p:sldId id="639" r:id="rId11"/>
    <p:sldId id="640" r:id="rId12"/>
    <p:sldId id="627" r:id="rId13"/>
    <p:sldId id="628" r:id="rId14"/>
    <p:sldId id="641" r:id="rId15"/>
    <p:sldId id="642" r:id="rId16"/>
    <p:sldId id="594" r:id="rId17"/>
    <p:sldId id="63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629"/>
            <p14:sldId id="633"/>
            <p14:sldId id="635"/>
            <p14:sldId id="636"/>
            <p14:sldId id="626"/>
            <p14:sldId id="637"/>
            <p14:sldId id="638"/>
            <p14:sldId id="639"/>
            <p14:sldId id="640"/>
            <p14:sldId id="627"/>
            <p14:sldId id="628"/>
            <p14:sldId id="641"/>
            <p14:sldId id="642"/>
          </p14:sldIdLst>
        </p14:section>
        <p14:section name="Заключение" id="{3E23A7B0-228F-4458-953E-A0823B82CFF0}">
          <p14:sldIdLst>
            <p14:sldId id="594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4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7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CRUD </a:t>
            </a:r>
            <a:r>
              <a:rPr lang="bg-BG" dirty="0" smtClean="0"/>
              <a:t>приложение</a:t>
            </a:r>
            <a:br>
              <a:rPr lang="bg-BG" dirty="0" smtClean="0"/>
            </a:br>
            <a:r>
              <a:rPr lang="bg-BG" dirty="0" smtClean="0"/>
              <a:t>без </a:t>
            </a:r>
            <a:r>
              <a:rPr lang="en-US" dirty="0" smtClean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 споделения клас </a:t>
            </a:r>
            <a:r>
              <a:rPr lang="en-US" dirty="0" smtClean="0"/>
              <a:t>Product </a:t>
            </a:r>
            <a:r>
              <a:rPr lang="bg-BG" dirty="0" smtClean="0"/>
              <a:t>описваме свойства, които съответстват на колоните от таблицата в БД. Добавяме и конструктори: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Common/</a:t>
            </a:r>
            <a:r>
              <a:rPr lang="en-US" dirty="0" err="1" smtClean="0"/>
              <a:t>Product.cs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4212" y="2971800"/>
            <a:ext cx="1006157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 smtClean="0"/>
              <a:t>public </a:t>
            </a:r>
            <a:r>
              <a:rPr lang="en-US" dirty="0"/>
              <a:t>string Name { get; set; }</a:t>
            </a:r>
          </a:p>
          <a:p>
            <a:r>
              <a:rPr lang="en-US" dirty="0" smtClean="0"/>
              <a:t>public </a:t>
            </a:r>
            <a:r>
              <a:rPr lang="en-US" dirty="0"/>
              <a:t>decimal Price { get; set; 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Stock </a:t>
            </a:r>
            <a:r>
              <a:rPr lang="en-US" dirty="0"/>
              <a:t>{ get; set; </a:t>
            </a:r>
            <a:r>
              <a:rPr lang="en-US" dirty="0" smtClean="0"/>
              <a:t>}</a:t>
            </a:r>
            <a:endParaRPr lang="bg-BG" dirty="0" smtClean="0"/>
          </a:p>
          <a:p>
            <a:r>
              <a:rPr lang="en-US" dirty="0"/>
              <a:t>public Product</a:t>
            </a:r>
            <a:r>
              <a:rPr lang="en-US" dirty="0" smtClean="0"/>
              <a:t>()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r>
              <a:rPr lang="bg-BG" dirty="0" smtClean="0"/>
              <a:t> //</a:t>
            </a:r>
            <a:r>
              <a:rPr lang="bg-BG" i="1" dirty="0" smtClean="0"/>
              <a:t>конструктор по подразбиране</a:t>
            </a:r>
            <a:endParaRPr lang="en-US" i="1" dirty="0"/>
          </a:p>
          <a:p>
            <a:endParaRPr lang="bg-BG" dirty="0" smtClean="0"/>
          </a:p>
          <a:p>
            <a:r>
              <a:rPr lang="en-US" dirty="0" smtClean="0"/>
              <a:t>public </a:t>
            </a:r>
            <a:r>
              <a:rPr lang="en-US" dirty="0"/>
              <a:t>Product(</a:t>
            </a:r>
            <a:r>
              <a:rPr lang="en-US" dirty="0" err="1"/>
              <a:t>int</a:t>
            </a:r>
            <a:r>
              <a:rPr lang="en-US" dirty="0"/>
              <a:t> id, string name, decimal price, </a:t>
            </a:r>
            <a:r>
              <a:rPr lang="en-US" dirty="0" err="1" smtClean="0"/>
              <a:t>int</a:t>
            </a:r>
            <a:r>
              <a:rPr lang="en-US" dirty="0" smtClean="0"/>
              <a:t> stock){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this.Id</a:t>
            </a:r>
            <a:r>
              <a:rPr lang="en-US" dirty="0"/>
              <a:t> = id</a:t>
            </a:r>
            <a:r>
              <a:rPr lang="en-US" dirty="0" smtClean="0"/>
              <a:t>; //</a:t>
            </a:r>
            <a:r>
              <a:rPr lang="en-US" i="1" dirty="0" smtClean="0"/>
              <a:t>TODO: </a:t>
            </a:r>
            <a:r>
              <a:rPr lang="bg-BG" i="1" dirty="0" smtClean="0"/>
              <a:t>Добавете и останалите</a:t>
            </a:r>
            <a:endParaRPr lang="en-US" i="1" dirty="0" smtClean="0"/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Създаваме управляващо поле от клас </a:t>
            </a:r>
            <a:r>
              <a:rPr lang="en-US" dirty="0" err="1" smtClean="0"/>
              <a:t>ProductData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методи от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Реализирайте по сходен начин останалите методи в този клас.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Business/</a:t>
            </a:r>
            <a:r>
              <a:rPr lang="en-US" dirty="0" err="1" smtClean="0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489472"/>
            <a:ext cx="51069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GetAll()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return </a:t>
            </a:r>
            <a:r>
              <a:rPr lang="en-US" sz="2200" noProof="1">
                <a:solidFill>
                  <a:srgbClr val="FBEEDC"/>
                </a:solidFill>
              </a:rPr>
              <a:t>manager.GetAll();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ProductData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manager = new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ProductData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81407" y="3489472"/>
            <a:ext cx="51069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Product Get(int id)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return </a:t>
            </a:r>
            <a:r>
              <a:rPr lang="en-US" sz="2200" noProof="1">
                <a:solidFill>
                  <a:srgbClr val="FBEEDC"/>
                </a:solidFill>
              </a:rPr>
              <a:t>manager.Get(id);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В рамките на класа </a:t>
            </a:r>
            <a:r>
              <a:rPr lang="en-US" dirty="0" err="1" smtClean="0"/>
              <a:t>Display.cs</a:t>
            </a:r>
            <a:r>
              <a:rPr lang="en-US" dirty="0" smtClean="0"/>
              <a:t> </a:t>
            </a:r>
            <a:r>
              <a:rPr lang="bg-BG" dirty="0" smtClean="0"/>
              <a:t>реализирайте презентационен слой, който да предлага различни операции на потребителя: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438400"/>
            <a:ext cx="7467600" cy="3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/>
              <a:t>ProductBusiness</a:t>
            </a:r>
            <a:r>
              <a:rPr lang="en-US" dirty="0"/>
              <a:t> </a:t>
            </a:r>
            <a:r>
              <a:rPr lang="en-US" dirty="0" err="1"/>
              <a:t>productBusiness</a:t>
            </a:r>
            <a:r>
              <a:rPr lang="en-US" dirty="0"/>
              <a:t> = new </a:t>
            </a:r>
            <a:r>
              <a:rPr lang="en-US" dirty="0" err="1"/>
              <a:t>ProductBusiness</a:t>
            </a:r>
            <a:r>
              <a:rPr lang="en-US" dirty="0" smtClean="0"/>
              <a:t>() – </a:t>
            </a:r>
            <a:r>
              <a:rPr lang="bg-BG" dirty="0" smtClean="0"/>
              <a:t>създава се обект от бизнес класа, който се използва за извикване на съответната бизнес логика</a:t>
            </a:r>
            <a:endParaRPr lang="en-US" dirty="0" smtClean="0"/>
          </a:p>
          <a:p>
            <a:r>
              <a:rPr lang="en-US" dirty="0" smtClean="0"/>
              <a:t>private void </a:t>
            </a:r>
            <a:r>
              <a:rPr lang="en-US" dirty="0" err="1" smtClean="0"/>
              <a:t>ShowMenu</a:t>
            </a:r>
            <a:r>
              <a:rPr lang="en-US" dirty="0" smtClean="0"/>
              <a:t>() </a:t>
            </a:r>
            <a:r>
              <a:rPr lang="bg-BG" dirty="0" smtClean="0"/>
              <a:t>– метод, който визуализира възможните операции за избор</a:t>
            </a:r>
          </a:p>
          <a:p>
            <a:r>
              <a:rPr lang="en-US" dirty="0"/>
              <a:t>p</a:t>
            </a:r>
            <a:r>
              <a:rPr lang="en-US" dirty="0" smtClean="0"/>
              <a:t>rivate void Input() – </a:t>
            </a:r>
            <a:r>
              <a:rPr lang="bg-BG" dirty="0" smtClean="0"/>
              <a:t>метод, който въвежда желаната операция от потребителя и извиква някой от останалите методи, реалзиращи отделните операции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 numCol="2"/>
          <a:lstStyle/>
          <a:p>
            <a:r>
              <a:rPr lang="en-US" dirty="0"/>
              <a:t>void </a:t>
            </a:r>
            <a:r>
              <a:rPr lang="en-US" dirty="0" err="1"/>
              <a:t>ListAll</a:t>
            </a:r>
            <a:r>
              <a:rPr lang="en-US" dirty="0" smtClean="0"/>
              <a:t>() – </a:t>
            </a:r>
            <a:r>
              <a:rPr lang="bg-BG" dirty="0" smtClean="0"/>
              <a:t>визуализира всички данни</a:t>
            </a:r>
          </a:p>
          <a:p>
            <a:r>
              <a:rPr lang="en-US" dirty="0"/>
              <a:t>v</a:t>
            </a:r>
            <a:r>
              <a:rPr lang="en-US" dirty="0" smtClean="0"/>
              <a:t>oid Add() – </a:t>
            </a:r>
            <a:r>
              <a:rPr lang="bg-BG" dirty="0" smtClean="0"/>
              <a:t>въвежда информация за продукт и я предава за съхранение</a:t>
            </a:r>
          </a:p>
          <a:p>
            <a:r>
              <a:rPr lang="en-US" dirty="0"/>
              <a:t>v</a:t>
            </a:r>
            <a:r>
              <a:rPr lang="en-US" dirty="0" smtClean="0"/>
              <a:t>oid Update() </a:t>
            </a:r>
            <a:r>
              <a:rPr lang="bg-BG" dirty="0" smtClean="0"/>
              <a:t>– приема </a:t>
            </a:r>
            <a:r>
              <a:rPr lang="en-US" dirty="0" smtClean="0"/>
              <a:t>id</a:t>
            </a:r>
            <a:r>
              <a:rPr lang="bg-BG" dirty="0" smtClean="0"/>
              <a:t>, въвежда информация за него и предава за съхранение променената информация</a:t>
            </a:r>
          </a:p>
          <a:p>
            <a:r>
              <a:rPr lang="en-US" dirty="0"/>
              <a:t>v</a:t>
            </a:r>
            <a:r>
              <a:rPr lang="en-US" dirty="0" smtClean="0"/>
              <a:t>oid Fetch() </a:t>
            </a:r>
            <a:r>
              <a:rPr lang="bg-BG" dirty="0" smtClean="0"/>
              <a:t>– извлича информация за продукт по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void Delete() </a:t>
            </a:r>
            <a:r>
              <a:rPr lang="bg-BG" dirty="0" smtClean="0"/>
              <a:t>– изтрива информация за продукт по </a:t>
            </a:r>
            <a:r>
              <a:rPr lang="en-US" dirty="0" smtClean="0"/>
              <a:t>id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</a:t>
            </a:r>
            <a:r>
              <a:rPr lang="bg-BG" dirty="0" smtClean="0"/>
              <a:t>приложнеие без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</a:t>
            </a:r>
            <a:r>
              <a:rPr lang="bg-BG" dirty="0" smtClean="0"/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 smtClean="0"/>
              <a:t>/</a:t>
            </a:r>
            <a:r>
              <a:rPr lang="en-US" dirty="0" smtClean="0"/>
              <a:t> - </a:t>
            </a:r>
            <a:r>
              <a:rPr lang="bg-BG" dirty="0" smtClean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 smtClean="0"/>
              <a:t>UD </a:t>
            </a:r>
            <a:r>
              <a:rPr lang="en-US" noProof="1"/>
              <a:t>– </a:t>
            </a:r>
            <a:r>
              <a:rPr lang="bg-BG" dirty="0" smtClean="0"/>
              <a:t>Прочитане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 smtClean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 smtClean="0"/>
              <a:t>D </a:t>
            </a:r>
            <a:r>
              <a:rPr lang="en-US" noProof="1"/>
              <a:t>– </a:t>
            </a:r>
            <a:r>
              <a:rPr lang="bg-BG" dirty="0" smtClean="0"/>
              <a:t>Променяне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 smtClean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CRU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bg-BG" dirty="0" smtClean="0"/>
              <a:t>Изтриване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 smtClean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</a:t>
            </a:r>
            <a:r>
              <a:rPr lang="en-US" dirty="0" smtClean="0"/>
              <a:t>CRUD</a:t>
            </a:r>
            <a:r>
              <a:rPr lang="bg-BG" dirty="0" smtClean="0"/>
              <a:t> операциите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noProof="1" smtClean="0"/>
              <a:t>Ще създадем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CRUD</a:t>
            </a:r>
            <a:r>
              <a:rPr lang="en-US" sz="3200" noProof="1" smtClean="0"/>
              <a:t> </a:t>
            </a:r>
            <a:r>
              <a:rPr lang="bg-BG" sz="3200" noProof="1" smtClean="0"/>
              <a:t>приложение, което ще управлява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продукти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noProof="1" smtClean="0"/>
              <a:t>Трислойна архитектура </a:t>
            </a:r>
            <a:r>
              <a:rPr lang="en-US" sz="3200" noProof="1" smtClean="0"/>
              <a:t>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3-tier architecture</a:t>
            </a:r>
            <a:r>
              <a:rPr lang="en-US" sz="3200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Слой за </a:t>
            </a:r>
            <a:r>
              <a:rPr lang="bg-BG" noProof="1" smtClean="0"/>
              <a:t>данни </a:t>
            </a:r>
            <a:r>
              <a:rPr lang="bg-BG" noProof="1" smtClean="0"/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 access layer</a:t>
            </a:r>
            <a:r>
              <a:rPr lang="en-US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Бизнес слой </a:t>
            </a:r>
            <a:r>
              <a:rPr lang="en-US" noProof="1" smtClean="0"/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Business layer</a:t>
            </a:r>
            <a:r>
              <a:rPr lang="en-US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Презентационен слой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Presentation layer</a:t>
            </a:r>
            <a:r>
              <a:rPr lang="en-US" noProof="1" smtClean="0"/>
              <a:t>/</a:t>
            </a:r>
            <a:endParaRPr lang="bg-BG" noProof="1" smtClean="0"/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приложението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45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noProof="1" smtClean="0"/>
              <a:t>Business</a:t>
            </a:r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ProductBusiness.cs</a:t>
            </a:r>
            <a:r>
              <a:rPr lang="bg-BG" sz="2500" noProof="1" smtClean="0"/>
              <a:t> – описва бизнес логиката свързана с продуктите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noProof="1" smtClean="0"/>
              <a:t>Common – </a:t>
            </a:r>
            <a:r>
              <a:rPr lang="bg-BG" sz="2500" noProof="1" smtClean="0"/>
              <a:t>общ (споделен) слой между всички останали</a:t>
            </a:r>
            <a:endParaRPr lang="en-US" sz="2500" noProof="1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Product.cs</a:t>
            </a:r>
            <a:r>
              <a:rPr lang="bg-BG" sz="2500" noProof="1" smtClean="0"/>
              <a:t> – описва класа данни за продукт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noProof="1" smtClean="0"/>
              <a:t>Data</a:t>
            </a:r>
            <a:endParaRPr lang="bg-BG" sz="2500" noProof="1" smtClean="0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Database.cs</a:t>
            </a:r>
            <a:r>
              <a:rPr lang="en-US" sz="2500" noProof="1" smtClean="0"/>
              <a:t> – </a:t>
            </a:r>
            <a:r>
              <a:rPr lang="bg-BG" sz="2500" noProof="1" smtClean="0"/>
              <a:t>статичен клас за връзка с базата данни</a:t>
            </a:r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ProductData.cs</a:t>
            </a:r>
            <a:r>
              <a:rPr lang="en-US" sz="2500" noProof="1" smtClean="0"/>
              <a:t> – </a:t>
            </a:r>
            <a:r>
              <a:rPr lang="bg-BG" sz="2500" noProof="1" smtClean="0"/>
              <a:t>клас, в който ще изпълняваме заявки към БД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noProof="1" smtClean="0"/>
              <a:t>Presentation</a:t>
            </a:r>
            <a:endParaRPr lang="bg-BG" sz="2500" noProof="1" smtClean="0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Display.cs</a:t>
            </a:r>
            <a:r>
              <a:rPr lang="en-US" sz="2500" noProof="1" smtClean="0"/>
              <a:t> – </a:t>
            </a:r>
            <a:r>
              <a:rPr lang="bg-BG" sz="2500" noProof="1" smtClean="0"/>
              <a:t>клас, в който ще реализираме конзолно управление на приложението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Program.cs</a:t>
            </a:r>
            <a:r>
              <a:rPr lang="bg-BG" sz="2500" noProof="1" smtClean="0"/>
              <a:t> – Място, където ще създадем обект от класа </a:t>
            </a:r>
            <a:r>
              <a:rPr lang="en-US" sz="2500" noProof="1" smtClean="0"/>
              <a:t>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6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Създайте локална БД </a:t>
            </a:r>
            <a:r>
              <a:rPr lang="en-US" dirty="0"/>
              <a:t>shop </a:t>
            </a:r>
            <a:r>
              <a:rPr lang="bg-BG" dirty="0" smtClean="0"/>
              <a:t>в </a:t>
            </a:r>
            <a:r>
              <a:rPr lang="en-US" dirty="0" err="1" smtClean="0"/>
              <a:t>SQLServer</a:t>
            </a:r>
            <a:r>
              <a:rPr lang="bg-BG" dirty="0" smtClean="0"/>
              <a:t> и таблица </a:t>
            </a:r>
            <a:r>
              <a:rPr lang="en-US" dirty="0" smtClean="0"/>
              <a:t>product</a:t>
            </a:r>
            <a:r>
              <a:rPr lang="bg-BG" dirty="0" smtClean="0"/>
              <a:t>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product(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 int identity(100, 1) primary key,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varchar(100),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decimal(10,2),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Stock Int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691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Създайте статичен клас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Database.cs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Създайте частно статично свойство за низа за връзката</a:t>
            </a:r>
          </a:p>
          <a:p>
            <a:pPr lvl="1">
              <a:lnSpc>
                <a:spcPct val="100000"/>
              </a:lnSpc>
            </a:pPr>
            <a:r>
              <a:rPr lang="bg-BG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Създайте статичен метод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GetConnection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, който връща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SqlConnection</a:t>
            </a:r>
            <a:r>
              <a:rPr lang="en-US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обект</a:t>
            </a:r>
            <a:endParaRPr lang="bg-BG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Database.cs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89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Създайте следните методи: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List&lt;Product&gt;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GetAll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()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връща списък с всички продукти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Product Get(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връща запис от таблицата според подадено </a:t>
            </a: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</a:t>
            </a:r>
            <a:endParaRPr lang="bg-BG" sz="3800" dirty="0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Add(Product product) </a:t>
            </a: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</a:t>
            </a:r>
            <a:r>
              <a:rPr lang="bg-BG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този метод добавя запис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Update(Product product)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редактира запис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Delete(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изтрива запис в таблицата по подадено </a:t>
            </a: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</a:t>
            </a:r>
            <a:endParaRPr lang="en-US" sz="3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ProductData.cs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84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Във всеки от методите трябва да изпълните </a:t>
            </a:r>
            <a:r>
              <a:rPr lang="en-US" sz="4000" dirty="0" smtClean="0">
                <a:latin typeface="+mj-lt"/>
              </a:rPr>
              <a:t>SQL </a:t>
            </a:r>
            <a:r>
              <a:rPr lang="bg-BG" sz="4000" dirty="0" smtClean="0">
                <a:latin typeface="+mj-lt"/>
              </a:rPr>
              <a:t>команди: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List&lt;Product&gt;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GetAll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()</a:t>
            </a:r>
            <a:endParaRPr lang="bg-BG" sz="3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INSERT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INTO product (Name, Price, Stock) VALUES (@name, @price, @stock) </a:t>
            </a:r>
            <a:endParaRPr lang="bg-BG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Product Get(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id)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SELECT 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* FROM product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where 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 = @id </a:t>
            </a:r>
            <a:endParaRPr lang="bg-BG" sz="3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Add(Product product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)</a:t>
            </a:r>
            <a:endParaRPr lang="bg-BG" sz="3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INSERT INTO product (Name, Price, Stock) VALUES (@name, @price, @stock) </a:t>
            </a:r>
            <a:endParaRPr lang="bg-BG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Update(Product product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)</a:t>
            </a:r>
            <a:endParaRPr lang="bg-BG" sz="3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UPDATE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product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SET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Name = @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name,</a:t>
            </a:r>
            <a:r>
              <a:rPr lang="bg-BG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Price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= @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price,</a:t>
            </a:r>
            <a:r>
              <a:rPr lang="bg-BG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Stock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= @stock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WHERE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 = @id </a:t>
            </a:r>
            <a:endParaRPr lang="bg-BG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Delete(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)</a:t>
            </a:r>
            <a:endParaRPr lang="bg-BG" sz="3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DELETE product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WHERE 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 = @id </a:t>
            </a:r>
            <a:endParaRPr lang="bg-BG" sz="37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3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ProductData.cs</a:t>
            </a:r>
            <a:r>
              <a:rPr lang="en-US" dirty="0" smtClean="0"/>
              <a:t>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80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864</Words>
  <Application>Microsoft Office PowerPoint</Application>
  <PresentationFormat>Custom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Архитектура на приложението</vt:lpstr>
      <vt:lpstr>Структура на проекта</vt:lpstr>
      <vt:lpstr>База данни</vt:lpstr>
      <vt:lpstr>Data/Database.cs</vt:lpstr>
      <vt:lpstr>Data/ProductData.cs</vt:lpstr>
      <vt:lpstr>Data/ProductData.cs (2)</vt:lpstr>
      <vt:lpstr>Common/Product.cs</vt:lpstr>
      <vt:lpstr>Business/ProductBusiness.cs</vt:lpstr>
      <vt:lpstr>Реализиране на презентационен слой</vt:lpstr>
      <vt:lpstr>Реализиране на презентационен слой (2)</vt:lpstr>
      <vt:lpstr>Реализиране на презентационен слой (3)</vt:lpstr>
      <vt:lpstr>CRUD приложнеие без ORM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2019-01-18T12:36:03Z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