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394" r:id="rId3"/>
    <p:sldId id="629" r:id="rId4"/>
    <p:sldId id="633" r:id="rId5"/>
    <p:sldId id="635" r:id="rId6"/>
    <p:sldId id="636" r:id="rId7"/>
    <p:sldId id="637" r:id="rId8"/>
    <p:sldId id="638" r:id="rId9"/>
    <p:sldId id="648" r:id="rId10"/>
    <p:sldId id="647" r:id="rId11"/>
    <p:sldId id="639" r:id="rId12"/>
    <p:sldId id="649" r:id="rId13"/>
    <p:sldId id="650" r:id="rId14"/>
    <p:sldId id="644" r:id="rId15"/>
    <p:sldId id="645" r:id="rId16"/>
    <p:sldId id="646" r:id="rId17"/>
    <p:sldId id="594" r:id="rId18"/>
    <p:sldId id="634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629"/>
            <p14:sldId id="633"/>
            <p14:sldId id="635"/>
            <p14:sldId id="636"/>
            <p14:sldId id="637"/>
            <p14:sldId id="638"/>
            <p14:sldId id="648"/>
            <p14:sldId id="647"/>
            <p14:sldId id="639"/>
            <p14:sldId id="649"/>
            <p14:sldId id="650"/>
            <p14:sldId id="644"/>
            <p14:sldId id="645"/>
            <p14:sldId id="646"/>
          </p14:sldIdLst>
        </p14:section>
        <p14:section name="Заключение" id="{3E23A7B0-228F-4458-953E-A0823B82CFF0}">
          <p14:sldIdLst>
            <p14:sldId id="594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93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1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1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8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2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3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8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CRUD </a:t>
            </a:r>
            <a:r>
              <a:rPr lang="bg-BG" dirty="0" smtClean="0"/>
              <a:t>приложение</a:t>
            </a:r>
            <a:br>
              <a:rPr lang="bg-BG" dirty="0" smtClean="0"/>
            </a:br>
            <a:r>
              <a:rPr lang="bg-BG" dirty="0" smtClean="0"/>
              <a:t>с </a:t>
            </a:r>
            <a:r>
              <a:rPr lang="en-US" dirty="0" smtClean="0"/>
              <a:t>ORM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 smtClean="0">
                <a:latin typeface="+mj-lt"/>
              </a:rPr>
              <a:t>Създайте подпапка </a:t>
            </a:r>
            <a:r>
              <a:rPr lang="en-US" sz="4000" dirty="0" smtClean="0">
                <a:latin typeface="+mj-lt"/>
              </a:rPr>
              <a:t>Model </a:t>
            </a:r>
            <a:r>
              <a:rPr lang="bg-BG" sz="4000" dirty="0" smtClean="0">
                <a:latin typeface="+mj-lt"/>
              </a:rPr>
              <a:t>в </a:t>
            </a:r>
            <a:r>
              <a:rPr lang="en-US" sz="4000" dirty="0" smtClean="0">
                <a:latin typeface="+mj-lt"/>
              </a:rPr>
              <a:t>Data, </a:t>
            </a:r>
            <a:r>
              <a:rPr lang="bg-BG" sz="4000" dirty="0" smtClean="0">
                <a:latin typeface="+mj-lt"/>
              </a:rPr>
              <a:t>а в нея модел клас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Product.cs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Data/Model/</a:t>
            </a:r>
            <a:r>
              <a:rPr lang="en-US" dirty="0" err="1" smtClean="0"/>
              <a:t>Product.cs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580144"/>
            <a:ext cx="1006157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class Product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        public string Name { get; set; }</a:t>
            </a:r>
          </a:p>
          <a:p>
            <a:r>
              <a:rPr lang="en-US" dirty="0"/>
              <a:t>        public decimal Price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Stock { get; set; }</a:t>
            </a:r>
          </a:p>
          <a:p>
            <a:r>
              <a:rPr lang="en-US" dirty="0" smtClean="0"/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5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latin typeface="+mj-lt"/>
              </a:rPr>
              <a:t>Създайте </a:t>
            </a:r>
            <a:r>
              <a:rPr lang="en-US" sz="3200" dirty="0" err="1" smtClean="0">
                <a:latin typeface="+mj-lt"/>
              </a:rPr>
              <a:t>ProductContext</a:t>
            </a:r>
            <a:r>
              <a:rPr lang="en-US" sz="3200" dirty="0" smtClean="0">
                <a:latin typeface="+mj-lt"/>
              </a:rPr>
              <a:t> </a:t>
            </a:r>
            <a:r>
              <a:rPr lang="bg-BG" sz="3200" dirty="0" smtClean="0">
                <a:latin typeface="+mj-lt"/>
              </a:rPr>
              <a:t>клас, който наследява </a:t>
            </a:r>
            <a:r>
              <a:rPr lang="en-US" sz="3200" dirty="0" err="1" smtClean="0">
                <a:latin typeface="+mj-lt"/>
              </a:rPr>
              <a:t>DbContext</a:t>
            </a:r>
            <a:r>
              <a:rPr lang="en-US" sz="3200" dirty="0" smtClean="0">
                <a:latin typeface="+mj-lt"/>
              </a:rPr>
              <a:t>. </a:t>
            </a:r>
            <a:r>
              <a:rPr lang="bg-BG" sz="3200" dirty="0" smtClean="0">
                <a:latin typeface="+mj-lt"/>
              </a:rPr>
              <a:t>Ще има нужда да добавите и </a:t>
            </a:r>
            <a:r>
              <a:rPr lang="en-US" sz="3200" dirty="0" smtClean="0">
                <a:latin typeface="+mj-lt"/>
              </a:rPr>
              <a:t>using </a:t>
            </a:r>
            <a:r>
              <a:rPr lang="bg-BG" sz="3200" dirty="0" smtClean="0">
                <a:latin typeface="+mj-lt"/>
              </a:rPr>
              <a:t>директива</a:t>
            </a:r>
            <a:r>
              <a:rPr lang="en-US" sz="3200" dirty="0" smtClean="0">
                <a:latin typeface="+mj-lt"/>
              </a:rPr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ProductContext.cs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286000"/>
            <a:ext cx="10061576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System.Data.Entity</a:t>
            </a:r>
            <a:r>
              <a:rPr lang="en-US" dirty="0"/>
              <a:t>;</a:t>
            </a:r>
          </a:p>
          <a:p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ProductContext</a:t>
            </a:r>
            <a:r>
              <a:rPr lang="en-US" dirty="0"/>
              <a:t> :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public </a:t>
            </a:r>
            <a:r>
              <a:rPr lang="en-US" dirty="0" err="1"/>
              <a:t>ProductContext</a:t>
            </a:r>
            <a:r>
              <a:rPr lang="en-US" dirty="0"/>
              <a:t>()</a:t>
            </a:r>
          </a:p>
          <a:p>
            <a:r>
              <a:rPr lang="en-US" dirty="0"/>
              <a:t>            : base("name=</a:t>
            </a:r>
            <a:r>
              <a:rPr lang="en-US" dirty="0" err="1"/>
              <a:t>ProductContext</a:t>
            </a:r>
            <a:r>
              <a:rPr lang="en-US" dirty="0"/>
              <a:t>")</a:t>
            </a:r>
          </a:p>
          <a:p>
            <a:r>
              <a:rPr lang="en-US" dirty="0"/>
              <a:t>        {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public </a:t>
            </a:r>
            <a:r>
              <a:rPr lang="en-US" dirty="0" err="1"/>
              <a:t>DbSet</a:t>
            </a:r>
            <a:r>
              <a:rPr lang="en-US" dirty="0"/>
              <a:t>&lt;Product&gt; Products { get; set;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Създаваме управляващо поле от клас </a:t>
            </a:r>
            <a:r>
              <a:rPr lang="en-US" dirty="0" err="1" smtClean="0"/>
              <a:t>ProductContext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Създаваме методи, които извършват желаните операции, извиквайки свойството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Products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и методи върху него, познати ни от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По аналогичен начин реализираме другите методи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Business/</a:t>
            </a:r>
            <a:r>
              <a:rPr lang="en-US" dirty="0" err="1" smtClean="0"/>
              <a:t>ProductBusiness.cs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2624" y="3794474"/>
            <a:ext cx="8842376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List&lt;Product&gt; GetAll</a:t>
            </a:r>
            <a:r>
              <a:rPr lang="en-US" sz="2200" noProof="1" smtClean="0">
                <a:solidFill>
                  <a:srgbClr val="FBEEDC"/>
                </a:solidFill>
              </a:rPr>
              <a:t>(){</a:t>
            </a:r>
            <a:endParaRPr lang="en-US" sz="2200" noProof="1">
              <a:solidFill>
                <a:srgbClr val="FBEED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	using </a:t>
            </a:r>
            <a:r>
              <a:rPr lang="en-US" sz="2200" noProof="1">
                <a:solidFill>
                  <a:srgbClr val="FBEEDC"/>
                </a:solidFill>
              </a:rPr>
              <a:t>(productContext = new ProductContext())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    </a:t>
            </a:r>
            <a:r>
              <a:rPr lang="en-US" sz="2200" noProof="1" smtClean="0">
                <a:solidFill>
                  <a:srgbClr val="FBEEDC"/>
                </a:solidFill>
              </a:rPr>
              <a:t>{</a:t>
            </a:r>
            <a:endParaRPr lang="en-US" sz="2200" noProof="1">
              <a:solidFill>
                <a:srgbClr val="FBEED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		return </a:t>
            </a:r>
            <a:r>
              <a:rPr lang="en-US" sz="2200" noProof="1">
                <a:solidFill>
                  <a:srgbClr val="FBEEDC"/>
                </a:solidFill>
              </a:rPr>
              <a:t>productContext.Products.ToList();    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    </a:t>
            </a:r>
            <a:r>
              <a:rPr lang="en-US" sz="2200" noProof="1" smtClean="0">
                <a:solidFill>
                  <a:srgbClr val="FBEEDC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1808683"/>
            <a:ext cx="87645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ProductContext</a:t>
            </a:r>
            <a:r>
              <a:rPr lang="en-US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context;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В рамките на класа </a:t>
            </a:r>
            <a:r>
              <a:rPr lang="en-US" dirty="0" err="1" smtClean="0"/>
              <a:t>Display.cs</a:t>
            </a:r>
            <a:r>
              <a:rPr lang="en-US" dirty="0" smtClean="0"/>
              <a:t> </a:t>
            </a:r>
            <a:r>
              <a:rPr lang="bg-BG" dirty="0" smtClean="0"/>
              <a:t>реализирайте презентационен слой, който да предлага различни операции на потребителя: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Реализиране на презентационен слой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438400"/>
            <a:ext cx="7467600" cy="37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/>
              <a:t>ProductBusiness</a:t>
            </a:r>
            <a:r>
              <a:rPr lang="en-US" dirty="0"/>
              <a:t> </a:t>
            </a:r>
            <a:r>
              <a:rPr lang="en-US" dirty="0" err="1"/>
              <a:t>productBusiness</a:t>
            </a:r>
            <a:r>
              <a:rPr lang="en-US" dirty="0"/>
              <a:t> = new </a:t>
            </a:r>
            <a:r>
              <a:rPr lang="en-US" dirty="0" err="1"/>
              <a:t>ProductBusiness</a:t>
            </a:r>
            <a:r>
              <a:rPr lang="en-US" dirty="0" smtClean="0"/>
              <a:t>() – </a:t>
            </a:r>
            <a:r>
              <a:rPr lang="bg-BG" dirty="0" smtClean="0"/>
              <a:t>създава се обект от бизнес класа, който се използва за извикване на съответната бизнес логика</a:t>
            </a:r>
            <a:endParaRPr lang="en-US" dirty="0" smtClean="0"/>
          </a:p>
          <a:p>
            <a:r>
              <a:rPr lang="en-US" dirty="0" smtClean="0"/>
              <a:t>private void </a:t>
            </a:r>
            <a:r>
              <a:rPr lang="en-US" dirty="0" err="1" smtClean="0"/>
              <a:t>ShowMenu</a:t>
            </a:r>
            <a:r>
              <a:rPr lang="en-US" dirty="0" smtClean="0"/>
              <a:t>() </a:t>
            </a:r>
            <a:r>
              <a:rPr lang="bg-BG" dirty="0" smtClean="0"/>
              <a:t>– метод, който визуализира възможните операции за избор</a:t>
            </a:r>
          </a:p>
          <a:p>
            <a:r>
              <a:rPr lang="en-US" dirty="0"/>
              <a:t>p</a:t>
            </a:r>
            <a:r>
              <a:rPr lang="en-US" dirty="0" smtClean="0"/>
              <a:t>rivate void Input() – </a:t>
            </a:r>
            <a:r>
              <a:rPr lang="bg-BG" dirty="0" smtClean="0"/>
              <a:t>метод, който въвежда желаната операция от потребителя и извиква някой от останалите методи, реалзиращи отделните операции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Реализиране на презентационен слой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 numCol="2"/>
          <a:lstStyle/>
          <a:p>
            <a:r>
              <a:rPr lang="en-US" dirty="0"/>
              <a:t>void </a:t>
            </a:r>
            <a:r>
              <a:rPr lang="en-US" dirty="0" err="1"/>
              <a:t>ListAll</a:t>
            </a:r>
            <a:r>
              <a:rPr lang="en-US" dirty="0" smtClean="0"/>
              <a:t>() – </a:t>
            </a:r>
            <a:r>
              <a:rPr lang="bg-BG" dirty="0" smtClean="0"/>
              <a:t>визуализира всички данни</a:t>
            </a:r>
          </a:p>
          <a:p>
            <a:r>
              <a:rPr lang="en-US" dirty="0"/>
              <a:t>v</a:t>
            </a:r>
            <a:r>
              <a:rPr lang="en-US" dirty="0" smtClean="0"/>
              <a:t>oid Add() – </a:t>
            </a:r>
            <a:r>
              <a:rPr lang="bg-BG" dirty="0" smtClean="0"/>
              <a:t>въвежда информация за продукт и я предава за съхранение</a:t>
            </a:r>
          </a:p>
          <a:p>
            <a:r>
              <a:rPr lang="en-US" dirty="0"/>
              <a:t>v</a:t>
            </a:r>
            <a:r>
              <a:rPr lang="en-US" dirty="0" smtClean="0"/>
              <a:t>oid Update() </a:t>
            </a:r>
            <a:r>
              <a:rPr lang="bg-BG" dirty="0" smtClean="0"/>
              <a:t>– приема </a:t>
            </a:r>
            <a:r>
              <a:rPr lang="en-US" dirty="0" smtClean="0"/>
              <a:t>id</a:t>
            </a:r>
            <a:r>
              <a:rPr lang="bg-BG" dirty="0" smtClean="0"/>
              <a:t>, въвежда информация за него и предава за съхранение променената информация</a:t>
            </a:r>
          </a:p>
          <a:p>
            <a:r>
              <a:rPr lang="en-US" dirty="0"/>
              <a:t>v</a:t>
            </a:r>
            <a:r>
              <a:rPr lang="en-US" dirty="0" smtClean="0"/>
              <a:t>oid Fetch() </a:t>
            </a:r>
            <a:r>
              <a:rPr lang="bg-BG" dirty="0" smtClean="0"/>
              <a:t>– извлича информация за продукт по </a:t>
            </a:r>
            <a:r>
              <a:rPr lang="en-US" dirty="0" smtClean="0"/>
              <a:t>id</a:t>
            </a:r>
          </a:p>
          <a:p>
            <a:r>
              <a:rPr lang="en-US" dirty="0" smtClean="0"/>
              <a:t>void Delete() </a:t>
            </a:r>
            <a:r>
              <a:rPr lang="bg-BG" dirty="0" smtClean="0"/>
              <a:t>– изтрива информация за продукт по </a:t>
            </a:r>
            <a:r>
              <a:rPr lang="en-US" dirty="0" smtClean="0"/>
              <a:t>id 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Реализиране на презентационен слой 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</a:t>
            </a:r>
            <a:r>
              <a:rPr lang="bg-BG" smtClean="0"/>
              <a:t>приложнеие с </a:t>
            </a:r>
            <a:r>
              <a:rPr lang="en-US" smtClean="0"/>
              <a:t>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 smtClean="0"/>
              <a:t>операции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86719"/>
            <a:ext cx="7467600" cy="3001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4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/>
              <a:t>RUD – </a:t>
            </a:r>
            <a:r>
              <a:rPr lang="bg-BG" dirty="0"/>
              <a:t>Създаване </a:t>
            </a:r>
            <a:r>
              <a:rPr lang="bg-BG" dirty="0" smtClean="0"/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bg-BG" dirty="0" smtClean="0"/>
              <a:t>/</a:t>
            </a:r>
            <a:r>
              <a:rPr lang="en-US" dirty="0" smtClean="0"/>
              <a:t> - </a:t>
            </a:r>
            <a:r>
              <a:rPr lang="bg-BG" dirty="0" smtClean="0"/>
              <a:t>пример: добавяне на нов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 smtClean="0"/>
              <a:t>UD </a:t>
            </a:r>
            <a:r>
              <a:rPr lang="en-US" noProof="1"/>
              <a:t>– </a:t>
            </a:r>
            <a:r>
              <a:rPr lang="bg-BG" dirty="0" smtClean="0"/>
              <a:t>Прочитане 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bg-BG" dirty="0" smtClean="0"/>
              <a:t>/ - пример: прочитане на запис от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noProof="1" smtClean="0"/>
              <a:t>D </a:t>
            </a:r>
            <a:r>
              <a:rPr lang="en-US" noProof="1"/>
              <a:t>– </a:t>
            </a:r>
            <a:r>
              <a:rPr lang="bg-BG" dirty="0" smtClean="0"/>
              <a:t>Променяне 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bg-BG" dirty="0" smtClean="0"/>
              <a:t>/ - пример: промяна на един или няколко елемента от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CRU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bg-BG" dirty="0" smtClean="0"/>
              <a:t>Изтриване 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bg-BG" dirty="0" smtClean="0"/>
              <a:t>/ - пример: изтриване на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</a:t>
            </a:r>
            <a:r>
              <a:rPr lang="en-US" dirty="0" smtClean="0"/>
              <a:t>CRUD</a:t>
            </a:r>
            <a:r>
              <a:rPr lang="bg-BG" dirty="0" smtClean="0"/>
              <a:t> операциите</a:t>
            </a:r>
            <a:r>
              <a:rPr lang="en-US" dirty="0" smtClean="0"/>
              <a:t>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9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7" lvl="1" indent="0">
              <a:lnSpc>
                <a:spcPct val="100000"/>
              </a:lnSpc>
              <a:buNone/>
            </a:pPr>
            <a:r>
              <a:rPr lang="bg-BG" sz="3600" noProof="1" smtClean="0"/>
              <a:t>Вече създадохме едно просто </a:t>
            </a:r>
            <a:r>
              <a:rPr lang="en-US" sz="3600" noProof="1" smtClean="0"/>
              <a:t>CRUD </a:t>
            </a:r>
            <a:r>
              <a:rPr lang="bg-BG" sz="3600" noProof="1" smtClean="0"/>
              <a:t>приложение без </a:t>
            </a:r>
            <a:r>
              <a:rPr lang="en-US" sz="3600" noProof="1" smtClean="0"/>
              <a:t>ORM. </a:t>
            </a:r>
            <a:r>
              <a:rPr lang="bg-BG" sz="3600" noProof="1" smtClean="0"/>
              <a:t>Една погрешно написана заявка би създала доста проблеми.</a:t>
            </a:r>
            <a:r>
              <a:rPr lang="en-US" sz="3600" noProof="1" smtClean="0"/>
              <a:t/>
            </a:r>
            <a:br>
              <a:rPr lang="en-US" sz="3600" noProof="1" smtClean="0"/>
            </a:br>
            <a:r>
              <a:rPr lang="bg-BG" sz="3600" noProof="1" smtClean="0"/>
              <a:t>Нека сега да разгледаме няколко предимства на </a:t>
            </a:r>
            <a:r>
              <a:rPr lang="en-US" sz="3600" noProof="1" smtClean="0"/>
              <a:t>ORM:</a:t>
            </a:r>
            <a:endParaRPr lang="bg-BG" sz="3600" b="1" noProof="1" smtClean="0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ORM</a:t>
            </a:r>
            <a:r>
              <a:rPr lang="bg-BG" sz="36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600" noProof="1" smtClean="0"/>
              <a:t>прави работата с БД по-лесна и бърза – не пишем собствен </a:t>
            </a:r>
            <a:r>
              <a:rPr lang="en-US" sz="3600" noProof="1" smtClean="0"/>
              <a:t>SQL </a:t>
            </a:r>
            <a:r>
              <a:rPr lang="bg-BG" sz="3600" noProof="1" smtClean="0"/>
              <a:t>код за стандартни заявки</a:t>
            </a:r>
          </a:p>
          <a:p>
            <a:pPr lvl="1">
              <a:lnSpc>
                <a:spcPct val="100000"/>
              </a:lnSpc>
            </a:pPr>
            <a:r>
              <a:rPr lang="bg-BG" sz="36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По-лесен </a:t>
            </a:r>
            <a:r>
              <a:rPr lang="bg-BG" sz="3600" noProof="1" smtClean="0"/>
              <a:t>за промяна и поддръжка код</a:t>
            </a:r>
          </a:p>
          <a:p>
            <a:pPr lvl="1">
              <a:lnSpc>
                <a:spcPct val="100000"/>
              </a:lnSpc>
            </a:pPr>
            <a:r>
              <a:rPr lang="bg-BG" sz="36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Защита </a:t>
            </a:r>
            <a:r>
              <a:rPr lang="bg-BG" sz="3600" noProof="1" smtClean="0"/>
              <a:t>от </a:t>
            </a:r>
            <a:r>
              <a:rPr lang="en-US" sz="3600" noProof="1" smtClean="0"/>
              <a:t>SQL </a:t>
            </a:r>
            <a:r>
              <a:rPr lang="bg-BG" sz="3600" noProof="1" smtClean="0"/>
              <a:t>инжекция, чрез филтриране на данните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</a:t>
            </a:r>
            <a:r>
              <a:rPr lang="en-US" dirty="0" smtClean="0"/>
              <a:t>ORM?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45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noProof="1" smtClean="0"/>
              <a:t>Ще създадем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CRUD</a:t>
            </a:r>
            <a:r>
              <a:rPr lang="en-US" sz="3200" noProof="1" smtClean="0"/>
              <a:t> </a:t>
            </a:r>
            <a:r>
              <a:rPr lang="bg-BG" sz="3200" noProof="1" smtClean="0"/>
              <a:t>приложение, което ще управлява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продукти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noProof="1" smtClean="0"/>
              <a:t>Трислойна архитектура </a:t>
            </a:r>
            <a:r>
              <a:rPr lang="en-US" sz="3200" noProof="1" smtClean="0"/>
              <a:t>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3-tier architecture</a:t>
            </a:r>
            <a:r>
              <a:rPr lang="en-US" sz="3200" noProof="1" smtClean="0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 smtClean="0"/>
              <a:t>Слой за данни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Data access layer</a:t>
            </a:r>
            <a:r>
              <a:rPr lang="en-US" noProof="1" smtClean="0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 smtClean="0"/>
              <a:t>Бизнес слой </a:t>
            </a:r>
            <a:r>
              <a:rPr lang="en-US" noProof="1" smtClean="0"/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Business layer</a:t>
            </a:r>
            <a:r>
              <a:rPr lang="en-US" noProof="1" smtClean="0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 smtClean="0"/>
              <a:t>Презентационен слой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Presentation layer</a:t>
            </a:r>
            <a:r>
              <a:rPr lang="en-US" noProof="1" smtClean="0"/>
              <a:t>/</a:t>
            </a:r>
            <a:endParaRPr lang="bg-BG" noProof="1" smtClean="0"/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приложението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1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noProof="1" smtClean="0"/>
              <a:t>Business</a:t>
            </a:r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ProductBusiness.cs</a:t>
            </a:r>
            <a:r>
              <a:rPr lang="bg-BG" sz="2500" noProof="1" smtClean="0"/>
              <a:t> – описва бизнес логиката свързана с продуктите</a:t>
            </a:r>
            <a:endParaRPr lang="en-US" sz="2500" noProof="1" smtClean="0"/>
          </a:p>
          <a:p>
            <a:pPr>
              <a:lnSpc>
                <a:spcPct val="100000"/>
              </a:lnSpc>
            </a:pPr>
            <a:r>
              <a:rPr lang="en-US" sz="2500" noProof="1" smtClean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ProductContext.cs</a:t>
            </a:r>
            <a:r>
              <a:rPr lang="bg-BG" sz="2400" noProof="1" smtClean="0"/>
              <a:t> </a:t>
            </a:r>
            <a:r>
              <a:rPr lang="bg-BG" sz="2400" noProof="1"/>
              <a:t>– </a:t>
            </a:r>
            <a:r>
              <a:rPr lang="bg-BG" sz="2400" noProof="1" smtClean="0"/>
              <a:t>описва контекста за достъпване на данните</a:t>
            </a:r>
            <a:endParaRPr lang="bg-BG" sz="2300" noProof="1" smtClean="0"/>
          </a:p>
          <a:p>
            <a:pPr lvl="1">
              <a:lnSpc>
                <a:spcPct val="100000"/>
              </a:lnSpc>
            </a:pPr>
            <a:r>
              <a:rPr lang="en-US" sz="2300" noProof="1" smtClean="0"/>
              <a:t>Model</a:t>
            </a:r>
            <a:r>
              <a:rPr lang="bg-BG" sz="2300" noProof="1" smtClean="0"/>
              <a:t>/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Product.cs</a:t>
            </a:r>
            <a:r>
              <a:rPr lang="bg-BG" sz="2400" noProof="1"/>
              <a:t> – описва </a:t>
            </a:r>
            <a:r>
              <a:rPr lang="bg-BG" sz="2400" noProof="1" smtClean="0"/>
              <a:t>модела данни </a:t>
            </a:r>
            <a:r>
              <a:rPr lang="bg-BG" sz="2400" noProof="1"/>
              <a:t>за </a:t>
            </a:r>
            <a:r>
              <a:rPr lang="bg-BG" sz="2400" noProof="1" smtClean="0"/>
              <a:t>продукт</a:t>
            </a:r>
            <a:endParaRPr lang="bg-BG" sz="2300" noProof="1" smtClean="0"/>
          </a:p>
          <a:p>
            <a:pPr>
              <a:lnSpc>
                <a:spcPct val="100000"/>
              </a:lnSpc>
            </a:pPr>
            <a:r>
              <a:rPr lang="en-US" sz="2500" noProof="1" smtClean="0"/>
              <a:t>Presentation</a:t>
            </a:r>
            <a:endParaRPr lang="bg-BG" sz="2500" noProof="1" smtClean="0"/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Display.cs</a:t>
            </a:r>
            <a:r>
              <a:rPr lang="en-US" sz="2500" noProof="1" smtClean="0"/>
              <a:t> – </a:t>
            </a:r>
            <a:r>
              <a:rPr lang="bg-BG" sz="2500" noProof="1" smtClean="0"/>
              <a:t>клас, в който ще реализираме конзолно управление на приложението</a:t>
            </a:r>
            <a:endParaRPr lang="en-US" sz="2500" noProof="1" smtClean="0"/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Program.cs</a:t>
            </a:r>
            <a:r>
              <a:rPr lang="bg-BG" sz="2500" noProof="1" smtClean="0"/>
              <a:t> – Място, където ще създадем обект от класа </a:t>
            </a:r>
            <a:r>
              <a:rPr lang="en-US" sz="2500" noProof="1" smtClean="0"/>
              <a:t>Display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69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Тук ще ползваме </a:t>
            </a:r>
            <a:r>
              <a:rPr lang="en-US" dirty="0" smtClean="0"/>
              <a:t>Entity Framework</a:t>
            </a:r>
            <a:r>
              <a:rPr lang="bg-BG" dirty="0" smtClean="0"/>
              <a:t>, като за целта трябва да го добавим към проекта десен бутон на </a:t>
            </a:r>
            <a:r>
              <a:rPr lang="en-US" dirty="0" smtClean="0"/>
              <a:t>[References]</a:t>
            </a:r>
            <a:r>
              <a:rPr lang="bg-BG" dirty="0" smtClean="0"/>
              <a:t> -&gt; </a:t>
            </a:r>
            <a:r>
              <a:rPr lang="en-US" dirty="0" smtClean="0"/>
              <a:t>Manage 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smtClean="0"/>
              <a:t>Packages…</a:t>
            </a:r>
            <a:r>
              <a:rPr lang="bg-BG" dirty="0" smtClean="0"/>
              <a:t>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5" y="2920828"/>
            <a:ext cx="439163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Изберете </a:t>
            </a:r>
            <a:r>
              <a:rPr lang="en-US" dirty="0" err="1" smtClean="0"/>
              <a:t>EntityFramework</a:t>
            </a:r>
            <a:r>
              <a:rPr lang="en-US" dirty="0" smtClean="0"/>
              <a:t> </a:t>
            </a:r>
            <a:r>
              <a:rPr lang="bg-BG" dirty="0" smtClean="0"/>
              <a:t>и инсталирайте:</a:t>
            </a:r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6" y="2505347"/>
            <a:ext cx="1025985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Тук ще действаме по </a:t>
            </a:r>
            <a:r>
              <a:rPr lang="en-US" dirty="0" smtClean="0"/>
              <a:t>Code-first </a:t>
            </a:r>
            <a:r>
              <a:rPr lang="bg-BG" dirty="0" smtClean="0"/>
              <a:t>принципа и няма да създаваме предварително база данни. Само ще зададем в </a:t>
            </a:r>
            <a:r>
              <a:rPr lang="en-US" dirty="0" err="1" smtClean="0"/>
              <a:t>App.config</a:t>
            </a:r>
            <a:r>
              <a:rPr lang="en-US" dirty="0" smtClean="0"/>
              <a:t> </a:t>
            </a:r>
            <a:r>
              <a:rPr lang="bg-BG" dirty="0" smtClean="0"/>
              <a:t>файла следният низ за връзка</a:t>
            </a:r>
            <a:r>
              <a:rPr lang="en-US" dirty="0" smtClean="0"/>
              <a:t> </a:t>
            </a:r>
            <a:r>
              <a:rPr lang="bg-BG" dirty="0" smtClean="0"/>
              <a:t>към нея: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Поставете този код непосредствено преди </a:t>
            </a:r>
            <a:r>
              <a:rPr lang="en-US" dirty="0" smtClean="0"/>
              <a:t>&lt;/configuration&gt;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4212" y="2971800"/>
            <a:ext cx="100615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r>
              <a:rPr lang="en-US" dirty="0"/>
              <a:t>    &lt;add name="</a:t>
            </a:r>
            <a:r>
              <a:rPr lang="en-US" dirty="0" err="1"/>
              <a:t>ProductContext</a:t>
            </a:r>
            <a:r>
              <a:rPr lang="en-US" dirty="0"/>
              <a:t>" </a:t>
            </a:r>
            <a:r>
              <a:rPr lang="en-US" dirty="0" err="1"/>
              <a:t>connectionString</a:t>
            </a:r>
            <a:r>
              <a:rPr lang="en-US" dirty="0"/>
              <a:t>="Data Source=.; Initial Catalog=</a:t>
            </a:r>
            <a:r>
              <a:rPr lang="en-US" dirty="0" err="1"/>
              <a:t>ProductDb</a:t>
            </a:r>
            <a:r>
              <a:rPr lang="en-US" dirty="0"/>
              <a:t>; Integrated Security=true" </a:t>
            </a:r>
            <a:r>
              <a:rPr lang="en-US" dirty="0" err="1"/>
              <a:t>providerName</a:t>
            </a:r>
            <a:r>
              <a:rPr lang="en-US" dirty="0"/>
              <a:t>="</a:t>
            </a:r>
            <a:r>
              <a:rPr lang="en-US" dirty="0" err="1"/>
              <a:t>System.Data.SqlClient</a:t>
            </a:r>
            <a:r>
              <a:rPr lang="en-US" dirty="0"/>
              <a:t>" /&gt;</a:t>
            </a:r>
          </a:p>
          <a:p>
            <a:r>
              <a:rPr lang="en-US" dirty="0"/>
              <a:t>  &lt;/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702</Words>
  <Application>Microsoft Office PowerPoint</Application>
  <PresentationFormat>Custom</PresentationFormat>
  <Paragraphs>146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CRUD операции</vt:lpstr>
      <vt:lpstr>Какво са CRUD операциите?</vt:lpstr>
      <vt:lpstr>Защо ORM?</vt:lpstr>
      <vt:lpstr>Архитектура на приложението</vt:lpstr>
      <vt:lpstr>Структура на проекта</vt:lpstr>
      <vt:lpstr>Entity Framework</vt:lpstr>
      <vt:lpstr>Entity Framework (2)</vt:lpstr>
      <vt:lpstr>База данни</vt:lpstr>
      <vt:lpstr>Data/Model/Product.cs</vt:lpstr>
      <vt:lpstr>Data/ProductContext.cs</vt:lpstr>
      <vt:lpstr>Business/ProductBusiness.cs</vt:lpstr>
      <vt:lpstr>Реализиране на презентационен слой</vt:lpstr>
      <vt:lpstr>Реализиране на презентационен слой (2)</vt:lpstr>
      <vt:lpstr>Реализиране на презентационен слой (3)</vt:lpstr>
      <vt:lpstr>CRUD приложнеие с ORM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2019-01-19T13:38:29Z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