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394" r:id="rId3"/>
    <p:sldId id="571" r:id="rId4"/>
    <p:sldId id="637" r:id="rId5"/>
    <p:sldId id="625" r:id="rId6"/>
    <p:sldId id="626" r:id="rId7"/>
    <p:sldId id="638" r:id="rId8"/>
    <p:sldId id="639" r:id="rId9"/>
    <p:sldId id="627" r:id="rId10"/>
    <p:sldId id="640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594" r:id="rId19"/>
    <p:sldId id="63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37"/>
            <p14:sldId id="625"/>
            <p14:sldId id="626"/>
            <p14:sldId id="638"/>
            <p14:sldId id="639"/>
            <p14:sldId id="627"/>
            <p14:sldId id="640"/>
            <p14:sldId id="642"/>
            <p14:sldId id="643"/>
            <p14:sldId id="644"/>
            <p14:sldId id="645"/>
            <p14:sldId id="646"/>
            <p14:sldId id="647"/>
            <p14:sldId id="648"/>
          </p14:sldIdLst>
        </p14:section>
        <p14:section name="Заключение" id="{3E23A7B0-228F-4458-953E-A0823B82CFF0}">
          <p14:sldIdLst>
            <p14:sldId id="59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0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6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9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4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ASP.NET MVC </a:t>
            </a:r>
            <a:r>
              <a:rPr lang="bg-BG" dirty="0" smtClean="0"/>
              <a:t>като потребителски интерфейс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latin typeface="+mj-lt"/>
              </a:rPr>
              <a:t>Създайте подпапка </a:t>
            </a:r>
            <a:r>
              <a:rPr lang="en-US" sz="4000" dirty="0" smtClean="0">
                <a:latin typeface="+mj-lt"/>
              </a:rPr>
              <a:t>Model </a:t>
            </a:r>
            <a:r>
              <a:rPr lang="bg-BG" sz="4000" dirty="0" smtClean="0">
                <a:latin typeface="+mj-lt"/>
              </a:rPr>
              <a:t>в </a:t>
            </a:r>
            <a:r>
              <a:rPr lang="en-US" sz="4000" dirty="0" smtClean="0">
                <a:latin typeface="+mj-lt"/>
              </a:rPr>
              <a:t>Data, </a:t>
            </a:r>
            <a:r>
              <a:rPr lang="bg-BG" sz="4000" dirty="0" smtClean="0">
                <a:latin typeface="+mj-lt"/>
              </a:rPr>
              <a:t>а в нея модел клас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Product.cs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Data/Model/</a:t>
            </a:r>
            <a:r>
              <a:rPr lang="en-US" dirty="0" err="1" smtClean="0"/>
              <a:t>Product.cs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580144"/>
            <a:ext cx="1006157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class Product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Name { get; set; }</a:t>
            </a:r>
          </a:p>
          <a:p>
            <a:r>
              <a:rPr lang="en-US" dirty="0"/>
              <a:t>        public decimal Price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Stock { get; set; }</a:t>
            </a:r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latin typeface="+mj-lt"/>
              </a:rPr>
              <a:t>Създайте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sz="3200" dirty="0" smtClean="0">
                <a:latin typeface="+mj-lt"/>
              </a:rPr>
              <a:t> </a:t>
            </a:r>
            <a:r>
              <a:rPr lang="bg-BG" sz="3200" dirty="0" smtClean="0">
                <a:latin typeface="+mj-lt"/>
              </a:rPr>
              <a:t>клас, който наследява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DbContext</a:t>
            </a:r>
            <a:r>
              <a:rPr lang="en-US" sz="3200" dirty="0" smtClean="0">
                <a:latin typeface="+mj-lt"/>
              </a:rPr>
              <a:t>. </a:t>
            </a:r>
            <a:r>
              <a:rPr lang="bg-BG" sz="3200" dirty="0" smtClean="0">
                <a:latin typeface="+mj-lt"/>
              </a:rPr>
              <a:t>Ще има нужда да добавите и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using</a:t>
            </a:r>
            <a:r>
              <a:rPr lang="en-US" sz="3200" dirty="0" smtClean="0">
                <a:latin typeface="+mj-lt"/>
              </a:rPr>
              <a:t> </a:t>
            </a:r>
            <a:r>
              <a:rPr lang="bg-BG" sz="3200" dirty="0" smtClean="0">
                <a:latin typeface="+mj-lt"/>
              </a:rPr>
              <a:t>директива</a:t>
            </a:r>
            <a:r>
              <a:rPr lang="en-US" sz="3200" dirty="0" smtClean="0">
                <a:latin typeface="+mj-lt"/>
              </a:rPr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ProductContext.cs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286000"/>
            <a:ext cx="100615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System.Data.Entity</a:t>
            </a:r>
            <a:r>
              <a:rPr lang="en-US" dirty="0"/>
              <a:t>;</a:t>
            </a:r>
          </a:p>
          <a:p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ProductContext</a:t>
            </a:r>
            <a:r>
              <a:rPr lang="en-US" dirty="0"/>
              <a:t> :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public </a:t>
            </a:r>
            <a:r>
              <a:rPr lang="en-US" dirty="0" err="1"/>
              <a:t>ProductContext</a:t>
            </a:r>
            <a:r>
              <a:rPr lang="en-US" dirty="0"/>
              <a:t>()</a:t>
            </a:r>
          </a:p>
          <a:p>
            <a:r>
              <a:rPr lang="en-US" dirty="0"/>
              <a:t>            : base("name=</a:t>
            </a:r>
            <a:r>
              <a:rPr lang="en-US" dirty="0" err="1"/>
              <a:t>ProductContext</a:t>
            </a:r>
            <a:r>
              <a:rPr lang="en-US" dirty="0"/>
              <a:t>")</a:t>
            </a:r>
          </a:p>
          <a:p>
            <a:r>
              <a:rPr lang="en-US" dirty="0"/>
              <a:t>        {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public </a:t>
            </a:r>
            <a:r>
              <a:rPr lang="en-US" dirty="0" err="1"/>
              <a:t>DbSet</a:t>
            </a:r>
            <a:r>
              <a:rPr lang="en-US" dirty="0"/>
              <a:t>&lt;Product&gt; Products { get; set;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Създаваме управляващо поле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свойството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 методи върху него, познати ни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LINQ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 аналогичен начин реализираме другите методи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Business/</a:t>
            </a:r>
            <a:r>
              <a:rPr lang="en-US" dirty="0" err="1" smtClean="0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794474"/>
            <a:ext cx="8842376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</a:t>
            </a:r>
            <a:r>
              <a:rPr lang="en-US" sz="2200" noProof="1" smtClean="0">
                <a:solidFill>
                  <a:srgbClr val="FBEEDC"/>
                </a:solidFill>
              </a:rPr>
              <a:t>(){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using </a:t>
            </a:r>
            <a:r>
              <a:rPr lang="en-US" sz="2200" noProof="1">
                <a:solidFill>
                  <a:srgbClr val="FBEEDC"/>
                </a:solidFill>
              </a:rPr>
              <a:t>(productContext = new ProductContext())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</a:t>
            </a:r>
            <a:r>
              <a:rPr lang="en-US" sz="2200" noProof="1" smtClean="0">
                <a:solidFill>
                  <a:srgbClr val="FBEEDC"/>
                </a:solidFill>
              </a:rPr>
              <a:t>{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		return </a:t>
            </a:r>
            <a:r>
              <a:rPr lang="en-US" sz="2200" noProof="1">
                <a:solidFill>
                  <a:srgbClr val="FBEEDC"/>
                </a:solidFill>
              </a:rPr>
              <a:t>productContext.Products.ToList();    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</a:t>
            </a:r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808683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ProductContext</a:t>
            </a:r>
            <a:r>
              <a:rPr lang="en-US" sz="2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context;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Web.config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намираме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connectionStrings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dirty="0" smtClean="0"/>
              <a:t> </a:t>
            </a:r>
            <a:r>
              <a:rPr lang="bg-BG" dirty="0" smtClean="0"/>
              <a:t>секцията. Там под другия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&lt;add&gt;</a:t>
            </a:r>
            <a:r>
              <a:rPr lang="en-US" dirty="0" smtClean="0"/>
              <a:t> </a:t>
            </a:r>
            <a:r>
              <a:rPr lang="bg-BG" dirty="0" smtClean="0"/>
              <a:t>добавяме и нашия: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След тази стъпка трябва да се уверим, че сме направили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Build</a:t>
            </a:r>
            <a:r>
              <a:rPr lang="en-US" dirty="0" smtClean="0"/>
              <a:t> </a:t>
            </a:r>
            <a:r>
              <a:rPr lang="bg-BG" dirty="0" smtClean="0"/>
              <a:t>на целия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Solution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Свързване на </a:t>
            </a:r>
            <a:r>
              <a:rPr lang="en-US" dirty="0" smtClean="0"/>
              <a:t>ASP.NET </a:t>
            </a:r>
            <a:r>
              <a:rPr lang="bg-BG" dirty="0" smtClean="0"/>
              <a:t>с другите слоеве</a:t>
            </a:r>
            <a:endParaRPr lang="bg-BG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2260937"/>
            <a:ext cx="876458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&lt;add name="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ProductContext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="Data Source=.; Initial Catalog=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ProductDb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Integrated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Security=true„</a:t>
            </a:r>
            <a:r>
              <a:rPr lang="bg-BG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providerName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System.Data.SqlClient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Добавяме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контролер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чрез десен бутон върху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Controllers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папката -&gt;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Add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Controller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Изберете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MVC Controller with views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За име на контролера задайте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ProductController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Model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клас посочете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Data.Model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 Context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клас посочете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Data)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Свързване на </a:t>
            </a:r>
            <a:r>
              <a:rPr lang="en-US" dirty="0" smtClean="0"/>
              <a:t>ASP.NET </a:t>
            </a:r>
            <a:r>
              <a:rPr lang="bg-BG" dirty="0" smtClean="0"/>
              <a:t>с другите слоеве</a:t>
            </a:r>
            <a:r>
              <a:rPr lang="en-US" dirty="0" smtClean="0"/>
              <a:t>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6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Компилирайте и стартирайте приложението.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Добавете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/Product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в края на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адреса и заредете страницата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Пред вас вече е наличен уеб интерфейса за нашето приложение, в който може да извършите всички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CRUD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операции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Използване на приложението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00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Използване на приложението (2)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00" y="1066800"/>
            <a:ext cx="10454850" cy="55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</a:t>
            </a:r>
            <a:r>
              <a:rPr lang="bg-BG" dirty="0"/>
              <a:t>като потребителски интерфейс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</a:t>
            </a:r>
            <a:r>
              <a:rPr lang="en-US" dirty="0"/>
              <a:t>ASP.NET MVC </a:t>
            </a:r>
            <a:r>
              <a:rPr lang="bg-BG" dirty="0"/>
              <a:t>за презента-</a:t>
            </a:r>
            <a:br>
              <a:rPr lang="bg-BG" dirty="0"/>
            </a:br>
            <a:r>
              <a:rPr lang="bg-BG" dirty="0"/>
              <a:t>ционен слой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Разделяне на приложението на проекти според слоя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е рамка за изграждане на уеб приложения.</a:t>
            </a:r>
          </a:p>
          <a:p>
            <a:pPr lvl="1"/>
            <a:r>
              <a:rPr lang="bg-BG" dirty="0"/>
              <a:t>Б</a:t>
            </a:r>
            <a:r>
              <a:rPr lang="bg-BG" dirty="0" smtClean="0"/>
              <a:t>азирана на </a:t>
            </a:r>
            <a:r>
              <a:rPr lang="en-US" dirty="0" smtClean="0"/>
              <a:t>MVC </a:t>
            </a:r>
            <a:r>
              <a:rPr lang="bg-BG" dirty="0" smtClean="0"/>
              <a:t>шаблона</a:t>
            </a:r>
          </a:p>
          <a:p>
            <a:pPr lvl="1"/>
            <a:r>
              <a:rPr lang="bg-BG" dirty="0" smtClean="0"/>
              <a:t>Лесна и бърза за работа</a:t>
            </a:r>
          </a:p>
          <a:p>
            <a:pPr lvl="1"/>
            <a:r>
              <a:rPr lang="bg-BG" dirty="0" smtClean="0"/>
              <a:t>Чудесен визуален интерфейс за нашето приложение</a:t>
            </a:r>
            <a:endParaRPr lang="bg-BG" dirty="0"/>
          </a:p>
          <a:p>
            <a:pPr marL="377887" lvl="1" indent="0">
              <a:buNone/>
            </a:pPr>
            <a:r>
              <a:rPr lang="bg-BG" dirty="0" smtClean="0"/>
              <a:t>Благодарение на </a:t>
            </a:r>
            <a:r>
              <a:rPr lang="en-US" dirty="0" smtClean="0"/>
              <a:t>ASP.NET MVC </a:t>
            </a:r>
            <a:r>
              <a:rPr lang="bg-BG" dirty="0" smtClean="0"/>
              <a:t>ние ще дадем добър и удобен външен вид на нашето </a:t>
            </a:r>
            <a:r>
              <a:rPr lang="en-US" dirty="0" smtClean="0"/>
              <a:t>CRUD </a:t>
            </a:r>
            <a:r>
              <a:rPr lang="bg-BG" dirty="0" smtClean="0"/>
              <a:t>приложение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5F848-B858-442A-A11B-296D7AE6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проекта ни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20B0D-3E89-4F76-AEDB-6C3B938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 smtClean="0"/>
              <a:t>С участието на </a:t>
            </a: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4FE5A3-213C-4A5C-A9A4-36E2CC89D4A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52" y="1066800"/>
            <a:ext cx="4867521" cy="3634740"/>
          </a:xfrm>
          <a:prstGeom prst="roundRect">
            <a:avLst>
              <a:gd name="adj" fmla="val 813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99" y="304800"/>
            <a:ext cx="888468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Web Application</a:t>
            </a:r>
          </a:p>
          <a:p>
            <a:pPr lvl="1"/>
            <a:r>
              <a:rPr lang="en-US" dirty="0" smtClean="0"/>
              <a:t>T</a:t>
            </a:r>
            <a:r>
              <a:rPr lang="bg-BG" dirty="0" smtClean="0"/>
              <a:t>ова ще е проекта ни, който ще действа като презентационен слой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проекти трябва да имаме?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3019268"/>
            <a:ext cx="8803766" cy="35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 smtClean="0"/>
              <a:t>- това ще е проекта ни, който ще</a:t>
            </a:r>
            <a:r>
              <a:rPr lang="en-US" sz="2800" dirty="0" smtClean="0"/>
              <a:t> </a:t>
            </a:r>
            <a:r>
              <a:rPr lang="bg-BG" sz="2800" dirty="0" smtClean="0"/>
              <a:t>бъде слоят за данни. При създаването му от </a:t>
            </a:r>
            <a:r>
              <a:rPr lang="en-US" sz="2800" dirty="0" smtClean="0"/>
              <a:t>Visual C# -&gt; Windows </a:t>
            </a:r>
            <a:r>
              <a:rPr lang="bg-BG" sz="2800" dirty="0" smtClean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проекти трябва да имаме?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bg-BG" sz="2800" dirty="0" smtClean="0"/>
              <a:t>- това ще е проекта ни, който ще</a:t>
            </a:r>
            <a:r>
              <a:rPr lang="en-US" sz="2800" dirty="0" smtClean="0"/>
              <a:t> </a:t>
            </a:r>
            <a:r>
              <a:rPr lang="bg-BG" sz="2800" dirty="0" smtClean="0"/>
              <a:t>бъде слоят за услуги. При създаването му от </a:t>
            </a:r>
            <a:r>
              <a:rPr lang="en-US" sz="2800" dirty="0" smtClean="0"/>
              <a:t>Visual C# -&gt; Windows </a:t>
            </a:r>
            <a:r>
              <a:rPr lang="bg-BG" sz="2800" dirty="0" smtClean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проекти трябва да имаме?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Цъкнете с десен бутон върху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 изберете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Manage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Packages for Solution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 инсталирайте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EntityFramework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Изберете инсталация</a:t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за всичките проекти</a:t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solution-a.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Добавяне на </a:t>
            </a:r>
            <a:r>
              <a:rPr lang="en-US" dirty="0" err="1" smtClean="0"/>
              <a:t>EntityFramework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0" y="2394136"/>
            <a:ext cx="6571207" cy="42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[Add]-&gt;References.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ProductApp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проектът на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ASP.NET/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</a:t>
            </a:r>
            <a:b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[Add]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&gt;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References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Добавяне на референции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721</Words>
  <Application>Microsoft Office PowerPoint</Application>
  <PresentationFormat>Custom</PresentationFormat>
  <Paragraphs>131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ASP.NET MVC</vt:lpstr>
      <vt:lpstr>Структура на проекта ни</vt:lpstr>
      <vt:lpstr>Какви проекти трябва да имаме?</vt:lpstr>
      <vt:lpstr>Какви проекти трябва да имаме? (2)</vt:lpstr>
      <vt:lpstr>Какви проекти трябва да имаме? (3)</vt:lpstr>
      <vt:lpstr>Добавяне на EntityFramework</vt:lpstr>
      <vt:lpstr>Добавяне на референции</vt:lpstr>
      <vt:lpstr>Data/Model/Product.cs</vt:lpstr>
      <vt:lpstr>Data/ProductContext.cs</vt:lpstr>
      <vt:lpstr>Business/ProductBusiness.cs</vt:lpstr>
      <vt:lpstr>Свързване на ASP.NET с другите слоеве</vt:lpstr>
      <vt:lpstr>Свързване на ASP.NET с другите слоеве (2)</vt:lpstr>
      <vt:lpstr>Използване на приложението</vt:lpstr>
      <vt:lpstr>Използване на приложението (2)</vt:lpstr>
      <vt:lpstr>ASP.NET MVC като потребителски интерфейс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2019-01-19T20:39:18Z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