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571" r:id="rId4"/>
    <p:sldId id="637" r:id="rId5"/>
    <p:sldId id="625" r:id="rId6"/>
    <p:sldId id="626" r:id="rId7"/>
    <p:sldId id="638" r:id="rId8"/>
    <p:sldId id="639" r:id="rId9"/>
    <p:sldId id="627" r:id="rId10"/>
    <p:sldId id="640" r:id="rId11"/>
    <p:sldId id="642" r:id="rId12"/>
    <p:sldId id="643" r:id="rId13"/>
    <p:sldId id="644" r:id="rId14"/>
    <p:sldId id="645" r:id="rId15"/>
    <p:sldId id="646" r:id="rId16"/>
    <p:sldId id="647" r:id="rId17"/>
    <p:sldId id="649" r:id="rId18"/>
    <p:sldId id="648" r:id="rId19"/>
    <p:sldId id="594" r:id="rId20"/>
    <p:sldId id="63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7"/>
            <p14:sldId id="625"/>
            <p14:sldId id="626"/>
            <p14:sldId id="638"/>
            <p14:sldId id="639"/>
            <p14:sldId id="627"/>
            <p14:sldId id="640"/>
            <p14:sldId id="642"/>
            <p14:sldId id="643"/>
            <p14:sldId id="644"/>
            <p14:sldId id="645"/>
            <p14:sldId id="646"/>
            <p14:sldId id="647"/>
            <p14:sldId id="649"/>
            <p14:sldId id="648"/>
          </p14:sldIdLst>
        </p14:section>
        <p14:section name="Заключение" id="{3E23A7B0-228F-4458-953E-A0823B82CFF0}">
          <p14:sldIdLst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0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6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4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bg-BG" dirty="0" smtClean="0"/>
              <a:t>като потребителски интерфейс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Създайте подпапка </a:t>
            </a:r>
            <a:r>
              <a:rPr lang="en-US" sz="4000" dirty="0" smtClean="0">
                <a:latin typeface="+mj-lt"/>
              </a:rPr>
              <a:t>Model </a:t>
            </a:r>
            <a:r>
              <a:rPr lang="bg-BG" sz="4000" dirty="0" smtClean="0">
                <a:latin typeface="+mj-lt"/>
              </a:rPr>
              <a:t>в </a:t>
            </a:r>
            <a:r>
              <a:rPr lang="en-US" sz="4000" dirty="0" smtClean="0">
                <a:latin typeface="+mj-lt"/>
              </a:rPr>
              <a:t>Data, </a:t>
            </a:r>
            <a:r>
              <a:rPr lang="bg-BG" sz="4000" dirty="0" smtClean="0">
                <a:latin typeface="+mj-lt"/>
              </a:rPr>
              <a:t>а в нея модел клас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Data/Model/</a:t>
            </a:r>
            <a:r>
              <a:rPr lang="en-US" dirty="0" err="1" smtClean="0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580144"/>
            <a:ext cx="1006157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Product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    public decimal Price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Stock { get; set; 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latin typeface="+mj-lt"/>
              </a:rPr>
              <a:t>Създайте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sz="3200" dirty="0" smtClean="0">
                <a:latin typeface="+mj-lt"/>
              </a:rPr>
              <a:t> </a:t>
            </a:r>
            <a:r>
              <a:rPr lang="bg-BG" sz="3200" dirty="0" smtClean="0">
                <a:latin typeface="+mj-lt"/>
              </a:rPr>
              <a:t>клас, който наследява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DbContext</a:t>
            </a:r>
            <a:r>
              <a:rPr lang="en-US" sz="3200" dirty="0" smtClean="0">
                <a:latin typeface="+mj-lt"/>
              </a:rPr>
              <a:t>. </a:t>
            </a:r>
            <a:r>
              <a:rPr lang="bg-BG" sz="3200" dirty="0" smtClean="0">
                <a:latin typeface="+mj-lt"/>
              </a:rPr>
              <a:t>Ще има нужда да добавите и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using</a:t>
            </a:r>
            <a:r>
              <a:rPr lang="en-US" sz="3200" dirty="0" smtClean="0">
                <a:latin typeface="+mj-lt"/>
              </a:rPr>
              <a:t> </a:t>
            </a:r>
            <a:r>
              <a:rPr lang="bg-BG" sz="3200" dirty="0" smtClean="0">
                <a:latin typeface="+mj-lt"/>
              </a:rPr>
              <a:t>директива</a:t>
            </a:r>
            <a:r>
              <a:rPr lang="en-US" sz="3200" dirty="0" smtClean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286000"/>
            <a:ext cx="100615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System.Data.Entity</a:t>
            </a:r>
            <a:r>
              <a:rPr lang="en-US" dirty="0"/>
              <a:t>;</a:t>
            </a:r>
          </a:p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ProductContext</a:t>
            </a:r>
            <a:r>
              <a:rPr lang="en-US" dirty="0"/>
              <a:t> :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public </a:t>
            </a:r>
            <a:r>
              <a:rPr lang="en-US" dirty="0" err="1"/>
              <a:t>ProductContext</a:t>
            </a:r>
            <a:r>
              <a:rPr lang="en-US" dirty="0"/>
              <a:t>()</a:t>
            </a:r>
          </a:p>
          <a:p>
            <a:r>
              <a:rPr lang="en-US" dirty="0"/>
              <a:t>            : base("name=</a:t>
            </a:r>
            <a:r>
              <a:rPr lang="en-US" dirty="0" err="1"/>
              <a:t>ProductContext</a:t>
            </a:r>
            <a:r>
              <a:rPr lang="en-US" dirty="0"/>
              <a:t>")</a:t>
            </a:r>
          </a:p>
          <a:p>
            <a:r>
              <a:rPr lang="en-US" dirty="0"/>
              <a:t>        {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</a:t>
            </a:r>
            <a:r>
              <a:rPr lang="en-US" dirty="0" err="1"/>
              <a:t>DbSet</a:t>
            </a:r>
            <a:r>
              <a:rPr lang="en-US" dirty="0"/>
              <a:t>&lt;Product&gt; Products { get; set;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Създаваме управляващо поле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LINQ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Business/</a:t>
            </a:r>
            <a:r>
              <a:rPr lang="en-US" dirty="0" err="1" smtClean="0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7944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</a:t>
            </a:r>
            <a:r>
              <a:rPr lang="en-US" sz="2200" noProof="1" smtClean="0">
                <a:solidFill>
                  <a:srgbClr val="FBEEDC"/>
                </a:solidFill>
              </a:rPr>
              <a:t>(){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using </a:t>
            </a:r>
            <a:r>
              <a:rPr lang="en-US" sz="2200" noProof="1">
                <a:solidFill>
                  <a:srgbClr val="FBEEDC"/>
                </a:solidFill>
              </a:rPr>
              <a:t>(productContext = new ProductContext())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	return </a:t>
            </a:r>
            <a:r>
              <a:rPr lang="en-US" sz="2200" noProof="1">
                <a:solidFill>
                  <a:srgbClr val="FBEEDC"/>
                </a:solidFill>
              </a:rPr>
              <a:t>productContext.Products.ToList();    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App.config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се добавя познатия ни низ за връзка: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Освен това трябва да създадем поле в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ProductForm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класа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ProductBusiness</a:t>
            </a:r>
            <a:r>
              <a:rPr lang="bg-BG" dirty="0"/>
              <a:t>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Свързване на </a:t>
            </a:r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bg-BG" dirty="0" smtClean="0"/>
              <a:t>с другите слоеве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752600"/>
            <a:ext cx="8842376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&lt;connectionStrings&gt;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&lt;add name="ProductContext" connectionString="Data Source=.; Initial Catalog=ProductDb; Integrated Security=true" providerName="System.Data.SqlClient"/&gt;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&lt;/</a:t>
            </a:r>
            <a:r>
              <a:rPr lang="en-US" sz="2200" noProof="1">
                <a:solidFill>
                  <a:srgbClr val="FBEEDC"/>
                </a:solidFill>
              </a:rPr>
              <a:t>connectionStrings&gt;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5013168"/>
            <a:ext cx="10515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private </a:t>
            </a:r>
            <a:r>
              <a:rPr lang="en-US" sz="2200" noProof="1">
                <a:solidFill>
                  <a:srgbClr val="FBEEDC"/>
                </a:solidFill>
              </a:rPr>
              <a:t>ProductBusiness productBusiness = new ProductBusiness();</a:t>
            </a:r>
          </a:p>
        </p:txBody>
      </p:sp>
    </p:spTree>
    <p:extLst>
      <p:ext uri="{BB962C8B-B14F-4D97-AF65-F5344CB8AC3E}">
        <p14:creationId xmlns:p14="http://schemas.microsoft.com/office/powerpoint/2010/main" val="41988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Добавете следните компоненти: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броя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Label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lblPrice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lblStock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етикети съответно за име, цена и бройки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 броя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TextBox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txtPrice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txtStock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текстови кутии съответно за име, цена и бройки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 брой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DataGridView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dataGridView1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табличка за визуализиране на данни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4 бутона: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btnInsert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btnDelete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като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трябва да бъдат един върху друг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Компоненти във формата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6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UpdateGrid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– обновява табличката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ClearTextBoxes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изчиства текстовите кутийки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ToggleSaveUpdate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– разменя </a:t>
            </a:r>
            <a:r>
              <a:rPr lang="en-US" dirty="0" smtClean="0"/>
              <a:t>Update/Save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UpdateTextboxes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задава данните за редактиране в текстовите кутийки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DisableSelect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– забранява възможността за избиране на ред от табличката по време на редакцията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ResetSelect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– позволява възможността за избиране на ред от табличката, деселектирайки досега избрания ред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Product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GetEditedProduct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връща обект от клас </a:t>
            </a:r>
            <a:r>
              <a:rPr lang="en-US" dirty="0" smtClean="0"/>
              <a:t>Product  </a:t>
            </a:r>
            <a:r>
              <a:rPr lang="bg-BG" dirty="0" smtClean="0"/>
              <a:t>на базата на данните попълнени в текстовите кутийки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Методи, които трябва да реализираме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0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ProductForm_Load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dirty="0" smtClean="0"/>
              <a:t> – зарежда данни в табличката при зареждане на форма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btnInsert_Click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200" dirty="0" smtClean="0"/>
              <a:t>– предава </a:t>
            </a:r>
            <a:r>
              <a:rPr lang="bg-BG" sz="3200" dirty="0"/>
              <a:t>за добавяне</a:t>
            </a:r>
            <a:r>
              <a:rPr lang="bg-BG" sz="3200" dirty="0" smtClean="0"/>
              <a:t> информация към бизнес логиката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bg-BG" sz="2800" dirty="0"/>
              <a:t> – </a:t>
            </a:r>
            <a:r>
              <a:rPr lang="bg-BG" sz="2800" dirty="0" smtClean="0"/>
              <a:t>задава за редакция избрания ред в таблицата, ако има такъв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bg-BG" sz="2800" dirty="0"/>
              <a:t> – </a:t>
            </a:r>
            <a:r>
              <a:rPr lang="bg-BG" sz="2800" dirty="0" smtClean="0"/>
              <a:t>запазва редакцията чрез подаване на информацията към бизнес логиката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btnDelete_Click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bg-BG" sz="2800" dirty="0"/>
              <a:t> – </a:t>
            </a:r>
            <a:r>
              <a:rPr lang="bg-BG" sz="2800" dirty="0" smtClean="0"/>
              <a:t>изтрива избрания ред от табличката</a:t>
            </a:r>
            <a:endParaRPr lang="en-US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Методи, които трябва да реализираме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41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приложението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5" y="1151118"/>
            <a:ext cx="11796611" cy="44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Winforms</a:t>
            </a:r>
            <a:r>
              <a:rPr lang="en-US" smtClean="0"/>
              <a:t> </a:t>
            </a:r>
            <a:r>
              <a:rPr lang="bg-BG" smtClean="0"/>
              <a:t>като </a:t>
            </a:r>
            <a:r>
              <a:rPr lang="bg-BG" dirty="0"/>
              <a:t>потребителски интерфейс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</a:t>
            </a:r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bg-BG" dirty="0" smtClean="0"/>
              <a:t>за </a:t>
            </a:r>
            <a:r>
              <a:rPr lang="bg-BG" dirty="0"/>
              <a:t>презента-</a:t>
            </a:r>
            <a:br>
              <a:rPr lang="bg-BG" dirty="0"/>
            </a:br>
            <a:r>
              <a:rPr lang="bg-BG" dirty="0"/>
              <a:t>ционен слой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Разделяне на приложението на проекти според слоя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bg-BG" dirty="0" smtClean="0"/>
              <a:t>е графичен потребителски интерфейс</a:t>
            </a:r>
          </a:p>
          <a:p>
            <a:pPr lvl="1"/>
            <a:r>
              <a:rPr lang="bg-BG" dirty="0" smtClean="0"/>
              <a:t>Използва контроли за създаване на интерфейса</a:t>
            </a:r>
          </a:p>
          <a:p>
            <a:pPr lvl="1"/>
            <a:r>
              <a:rPr lang="bg-BG" dirty="0" smtClean="0"/>
              <a:t>Чудесен визуален интерфейс за нашето приложение</a:t>
            </a:r>
            <a:endParaRPr lang="bg-BG" dirty="0"/>
          </a:p>
          <a:p>
            <a:pPr marL="377887" lvl="1" indent="0">
              <a:buNone/>
            </a:pPr>
            <a:r>
              <a:rPr lang="bg-BG" dirty="0" smtClean="0"/>
              <a:t>Благодарение на </a:t>
            </a:r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bg-BG" dirty="0" smtClean="0"/>
              <a:t>ние ще дадем добър и удобен външен вид на нашето </a:t>
            </a:r>
            <a:r>
              <a:rPr lang="en-US" dirty="0" smtClean="0"/>
              <a:t>CRUD </a:t>
            </a:r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Winforms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проекта ни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 smtClean="0"/>
              <a:t>С участието на </a:t>
            </a:r>
            <a:r>
              <a:rPr lang="en-US" smtClean="0"/>
              <a:t>Winforms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609600"/>
            <a:ext cx="11036199" cy="41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Windows Forms Application</a:t>
            </a:r>
          </a:p>
          <a:p>
            <a:pPr lvl="1"/>
            <a:r>
              <a:rPr lang="en-US" dirty="0" smtClean="0"/>
              <a:t>T</a:t>
            </a:r>
            <a:r>
              <a:rPr lang="bg-BG" dirty="0" smtClean="0"/>
              <a:t>ова ще е проекта ни, който ще действа като презентационен слой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124200"/>
            <a:ext cx="105895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 smtClean="0"/>
              <a:t>- това ще е проекта ни, който ще</a:t>
            </a:r>
            <a:r>
              <a:rPr lang="en-US" sz="2800" dirty="0" smtClean="0"/>
              <a:t> </a:t>
            </a:r>
            <a:r>
              <a:rPr lang="bg-BG" sz="2800" dirty="0" smtClean="0"/>
              <a:t>бъде слоят за данни. При създаването му от </a:t>
            </a:r>
            <a:r>
              <a:rPr lang="en-US" sz="2800" dirty="0" smtClean="0"/>
              <a:t>Visual C# -&gt; Windows </a:t>
            </a:r>
            <a:r>
              <a:rPr lang="bg-BG" sz="2800" dirty="0" smtClean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bg-BG" sz="2800" dirty="0" smtClean="0"/>
              <a:t>- това ще е проекта ни, който ще</a:t>
            </a:r>
            <a:r>
              <a:rPr lang="en-US" sz="2800" dirty="0" smtClean="0"/>
              <a:t> </a:t>
            </a:r>
            <a:r>
              <a:rPr lang="bg-BG" sz="2800" dirty="0" smtClean="0"/>
              <a:t>бъде слоят за услуги. При създаването му от </a:t>
            </a:r>
            <a:r>
              <a:rPr lang="en-US" sz="2800" dirty="0" smtClean="0"/>
              <a:t>Visual C# -&gt; Windows </a:t>
            </a:r>
            <a:r>
              <a:rPr lang="bg-BG" sz="2800" dirty="0" smtClean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Цъкнете с десен бутон върху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изберете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Manage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Packages for Solution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инсталирайте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EntityFramework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Изберете инсталация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за всичките проекти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solution-a.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Добавяне на </a:t>
            </a:r>
            <a:r>
              <a:rPr lang="en-US" dirty="0" err="1" smtClean="0"/>
              <a:t>EntityFramework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0" y="2394136"/>
            <a:ext cx="6571207" cy="42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[Add]-&gt;References.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ProductApp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проектът на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Winforms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[Add]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&gt;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Добавяне на референции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881</Words>
  <Application>Microsoft Office PowerPoint</Application>
  <PresentationFormat>Custom</PresentationFormat>
  <Paragraphs>143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Winforms</vt:lpstr>
      <vt:lpstr>Структура на проекта ни</vt:lpstr>
      <vt:lpstr>Какви проекти трябва да имаме?</vt:lpstr>
      <vt:lpstr>Какви проекти трябва да имаме? (2)</vt:lpstr>
      <vt:lpstr>Какви проекти трябва да имаме? (3)</vt:lpstr>
      <vt:lpstr>Добавяне на EntityFramework</vt:lpstr>
      <vt:lpstr>Добавяне на референции</vt:lpstr>
      <vt:lpstr>Data/Model/Product.cs</vt:lpstr>
      <vt:lpstr>Data/ProductContext.cs</vt:lpstr>
      <vt:lpstr>Business/ProductBusiness.cs</vt:lpstr>
      <vt:lpstr>Свързване на Winforms с другите слоеве</vt:lpstr>
      <vt:lpstr>Компоненти във формата</vt:lpstr>
      <vt:lpstr>Методи, които трябва да реализираме</vt:lpstr>
      <vt:lpstr>Методи, които трябва да реализираме</vt:lpstr>
      <vt:lpstr>Използване на приложението</vt:lpstr>
      <vt:lpstr>Winforms като потребителски интерфейс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2019-01-20T13:07:00Z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