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7"/>
  </p:notesMasterIdLst>
  <p:handoutMasterIdLst>
    <p:handoutMasterId r:id="rId18"/>
  </p:handoutMasterIdLst>
  <p:sldIdLst>
    <p:sldId id="510" r:id="rId3"/>
    <p:sldId id="511" r:id="rId4"/>
    <p:sldId id="496" r:id="rId5"/>
    <p:sldId id="497" r:id="rId6"/>
    <p:sldId id="498" r:id="rId7"/>
    <p:sldId id="499" r:id="rId8"/>
    <p:sldId id="501" r:id="rId9"/>
    <p:sldId id="503" r:id="rId10"/>
    <p:sldId id="504" r:id="rId11"/>
    <p:sldId id="505" r:id="rId12"/>
    <p:sldId id="506" r:id="rId13"/>
    <p:sldId id="509" r:id="rId14"/>
    <p:sldId id="512" r:id="rId15"/>
    <p:sldId id="513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510"/>
            <p14:sldId id="511"/>
          </p14:sldIdLst>
        </p14:section>
        <p14:section name="File Stream" id="{FE5D7D3F-C488-48CE-947E-CE9530725CED}">
          <p14:sldIdLst>
            <p14:sldId id="496"/>
            <p14:sldId id="497"/>
            <p14:sldId id="498"/>
            <p14:sldId id="499"/>
          </p14:sldIdLst>
        </p14:section>
        <p14:section name="Memory stream" id="{3900382E-71EE-4B96-A8CA-07F16F6DA151}">
          <p14:sldIdLst>
            <p14:sldId id="501"/>
          </p14:sldIdLst>
        </p14:section>
        <p14:section name="Network stream" id="{0EA331E3-36D9-47A6-9817-3007A2C3EBD6}">
          <p14:sldIdLst>
            <p14:sldId id="503"/>
            <p14:sldId id="504"/>
            <p14:sldId id="505"/>
            <p14:sldId id="506"/>
          </p14:sldIdLst>
        </p14:section>
        <p14:section name="Conclusion" id="{10E03AB1-9AA8-4E86-9A64-D741901E50A2}">
          <p14:sldIdLst>
            <p14:sldId id="509"/>
            <p14:sldId id="512"/>
            <p14:sldId id="5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BFF"/>
    <a:srgbClr val="005828"/>
    <a:srgbClr val="00B050"/>
    <a:srgbClr val="003760"/>
    <a:srgbClr val="0070C0"/>
    <a:srgbClr val="C6C0AA"/>
    <a:srgbClr val="FFF0D9"/>
    <a:srgbClr val="FFA72A"/>
    <a:srgbClr val="F0F5FA"/>
    <a:srgbClr val="1A8A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05" autoAdjust="0"/>
    <p:restoredTop sz="94384" autoAdjust="0"/>
  </p:normalViewPr>
  <p:slideViewPr>
    <p:cSldViewPr>
      <p:cViewPr varScale="1">
        <p:scale>
          <a:sx n="49" d="100"/>
          <a:sy n="49" d="100"/>
        </p:scale>
        <p:origin x="918" y="3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45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8/26/2018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175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33331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840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988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44853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59A74144-3914-4EC5-91EF-42442D1E30EA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3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2720433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A79B22FF-16EC-44CB-A298-E47E41D67125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4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501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3741428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59A74144-3914-4EC5-91EF-42442D1E30EA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5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893587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59A74144-3914-4EC5-91EF-42442D1E30EA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6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2463578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59A74144-3914-4EC5-91EF-42442D1E30EA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7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151228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40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40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1B52E359-A968-4DA7-A672-6E58BAD27202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9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40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3271033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23847C15-1145-47B4-A15C-6D570ACD8A92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10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2643974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8/26/2018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864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/>
              <a:t>Стандартни потоци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399659" cy="2524722"/>
            <a:chOff x="745783" y="3624633"/>
            <a:chExt cx="5399659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xmlns="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4F5A4366-F5D6-4393-BD7A-141ED3660C17}"/>
                </a:ext>
              </a:extLst>
            </p:cNvPr>
            <p:cNvSpPr txBox="1"/>
            <p:nvPr/>
          </p:nvSpPr>
          <p:spPr>
            <a:xfrm rot="576164">
              <a:off x="5433388" y="3706052"/>
              <a:ext cx="712054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ООП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xmlns="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xmlns="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xmlns="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xmlns="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13" name="Picture 2" descr="https://www.pehub.com/wp-content/uploads/2014/03/data-stream-shutterstock_104783216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400" y="2989962"/>
            <a:ext cx="4419600" cy="31593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98790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45000"/>
              </a:spcBef>
              <a:defRPr/>
            </a:pPr>
            <a:r>
              <a:rPr lang="bg-BG" altLang="en-US" dirty="0" smtClean="0"/>
              <a:t>Записаните данни се съхраняват във вътрешния буфер</a:t>
            </a:r>
            <a:endParaRPr lang="en-US" altLang="en-US" dirty="0"/>
          </a:p>
          <a:p>
            <a:pPr lvl="1">
              <a:spcBef>
                <a:spcPct val="45000"/>
              </a:spcBef>
              <a:defRPr/>
            </a:pPr>
            <a:r>
              <a:rPr lang="bg-BG" altLang="en-US" dirty="0" smtClean="0"/>
              <a:t>Това е много бърза операция</a:t>
            </a:r>
            <a:endParaRPr lang="en-US" altLang="en-US" dirty="0"/>
          </a:p>
          <a:p>
            <a:pPr>
              <a:spcBef>
                <a:spcPct val="45000"/>
              </a:spcBef>
              <a:defRPr/>
            </a:pPr>
            <a:r>
              <a:rPr lang="bg-BG" altLang="en-US" dirty="0" smtClean="0"/>
              <a:t>Когато буферът</a:t>
            </a:r>
            <a:r>
              <a:rPr lang="en-US" altLang="en-US" dirty="0" smtClean="0"/>
              <a:t> </a:t>
            </a:r>
            <a:r>
              <a:rPr lang="bg-BG" altLang="en-US" dirty="0" smtClean="0">
                <a:solidFill>
                  <a:schemeClr val="tx2">
                    <a:lumMod val="75000"/>
                  </a:schemeClr>
                </a:solidFill>
              </a:rPr>
              <a:t>се препълни</a:t>
            </a:r>
            <a:r>
              <a:rPr lang="en-US" altLang="en-US" dirty="0" smtClean="0"/>
              <a:t>:</a:t>
            </a:r>
            <a:endParaRPr lang="en-US" altLang="en-US" dirty="0"/>
          </a:p>
          <a:p>
            <a:pPr lvl="1">
              <a:spcBef>
                <a:spcPct val="45000"/>
              </a:spcBef>
              <a:defRPr/>
            </a:pPr>
            <a:r>
              <a:rPr lang="bg-BG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Се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извиква </a:t>
            </a: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Flush</a:t>
            </a:r>
            <a:r>
              <a:rPr lang="bg-BG" alt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altLang="en-US" dirty="0"/>
          </a:p>
          <a:p>
            <a:pPr lvl="1">
              <a:spcBef>
                <a:spcPct val="45000"/>
              </a:spcBef>
              <a:defRPr/>
            </a:pPr>
            <a:r>
              <a:rPr lang="bg-BG" altLang="en-US" dirty="0" smtClean="0"/>
              <a:t>Данните се изпращат по назначение</a:t>
            </a:r>
            <a:endParaRPr lang="bg-BG" altLang="en-US" dirty="0"/>
          </a:p>
          <a:p>
            <a:pPr>
              <a:spcBef>
                <a:spcPct val="45000"/>
              </a:spcBef>
              <a:defRPr/>
            </a:pPr>
            <a:r>
              <a:rPr lang="bg-BG" altLang="en-US" dirty="0" smtClean="0"/>
              <a:t>В .NET се използва класът</a:t>
            </a:r>
            <a:r>
              <a:rPr lang="en-US" altLang="en-US" dirty="0" smtClean="0"/>
              <a:t> </a:t>
            </a:r>
            <a:r>
              <a:rPr lang="en-US" alt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System.IO.BufferedStream</a:t>
            </a:r>
            <a:endParaRPr lang="en-US" altLang="en-US" noProof="1"/>
          </a:p>
        </p:txBody>
      </p:sp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bg-BG" altLang="en-US" dirty="0" smtClean="0"/>
              <a:t>Буферирани потоци(2</a:t>
            </a:r>
            <a:r>
              <a:rPr lang="bg-BG" altLang="en-US" dirty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</a:t>
            </a:r>
            <a:r>
              <a:rPr lang="bg-BG" dirty="0" smtClean="0"/>
              <a:t>поддържа специални потоци</a:t>
            </a:r>
            <a:endParaRPr lang="en-US" dirty="0"/>
          </a:p>
          <a:p>
            <a:pPr lvl="1"/>
            <a:r>
              <a:rPr lang="bg-BG" noProof="1" smtClean="0"/>
              <a:t>Те работят като обичайните, но предоставят още функции</a:t>
            </a:r>
            <a:endParaRPr lang="en-US" noProof="1"/>
          </a:p>
          <a:p>
            <a:pPr lvl="2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CryptoStream</a:t>
            </a:r>
            <a:r>
              <a:rPr lang="en-US" noProof="1" smtClean="0">
                <a:latin typeface="+mj-lt"/>
                <a:cs typeface="Consolas" panose="020B0609020204030204" pitchFamily="49" charset="0"/>
              </a:rPr>
              <a:t> </a:t>
            </a:r>
            <a:r>
              <a:rPr lang="bg-BG" noProof="1" smtClean="0">
                <a:latin typeface="+mj-lt"/>
                <a:cs typeface="Consolas" panose="020B0609020204030204" pitchFamily="49" charset="0"/>
              </a:rPr>
              <a:t>криптира при запис и декриптира при четене</a:t>
            </a:r>
            <a:endParaRPr lang="en-US" noProof="1">
              <a:latin typeface="+mj-lt"/>
              <a:cs typeface="Consolas" panose="020B0609020204030204" pitchFamily="49" charset="0"/>
            </a:endParaRPr>
          </a:p>
          <a:p>
            <a:pPr lvl="2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GzipStream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bg-BG" noProof="1" smtClean="0">
                <a:latin typeface="+mj-lt"/>
                <a:cs typeface="Consolas" panose="020B0609020204030204" pitchFamily="49" charset="0"/>
              </a:rPr>
              <a:t>компресира и разкомпресира данните</a:t>
            </a:r>
            <a:endParaRPr lang="en-US" noProof="1">
              <a:latin typeface="+mj-lt"/>
              <a:cs typeface="Consolas" panose="020B0609020204030204" pitchFamily="49" charset="0"/>
            </a:endParaRPr>
          </a:p>
          <a:p>
            <a:pPr lvl="2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PipedStream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noProof="1" smtClean="0">
                <a:latin typeface="+mj-lt"/>
                <a:cs typeface="Consolas" panose="020B0609020204030204" pitchFamily="49" charset="0"/>
              </a:rPr>
              <a:t>е за четене/запис на данни през няколко процеса</a:t>
            </a:r>
            <a:endParaRPr lang="en-US" noProof="1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Други потоци</a:t>
            </a:r>
            <a:endParaRPr lang="en-US" dirty="0"/>
          </a:p>
        </p:txBody>
      </p:sp>
      <p:pic>
        <p:nvPicPr>
          <p:cNvPr id="4106" name="Picture 10" descr="http://vakademe.ru/images/main1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2" y="4742799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http://i61.tinypic.com/28vq69v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751" y="4870414"/>
            <a:ext cx="1735715" cy="130178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" descr="C:\Trash\stream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2817812" y="5162207"/>
            <a:ext cx="2487708" cy="613848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16" name="Picture 1" descr="C:\Trash\stream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6821504" y="5147530"/>
            <a:ext cx="2487708" cy="613848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4112" name="Picture 16" descr="http://cdn.1001freedownloads.com/vector/thumb/72883/document_encrypted_gol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1417" y="4554731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reeform 20"/>
          <p:cNvSpPr>
            <a:spLocks/>
          </p:cNvSpPr>
          <p:nvPr/>
        </p:nvSpPr>
        <p:spPr bwMode="auto">
          <a:xfrm flipV="1">
            <a:off x="2945581" y="4958954"/>
            <a:ext cx="2232170" cy="688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77" y="0"/>
              </a:cxn>
            </a:cxnLst>
            <a:rect l="0" t="0" r="r" b="b"/>
            <a:pathLst>
              <a:path w="2177" h="1">
                <a:moveTo>
                  <a:pt x="0" y="0"/>
                </a:moveTo>
                <a:lnTo>
                  <a:pt x="2177" y="0"/>
                </a:lnTo>
              </a:path>
            </a:pathLst>
          </a:cu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" name="Freeform 20"/>
          <p:cNvSpPr>
            <a:spLocks/>
          </p:cNvSpPr>
          <p:nvPr/>
        </p:nvSpPr>
        <p:spPr bwMode="auto">
          <a:xfrm flipV="1">
            <a:off x="6949273" y="4939147"/>
            <a:ext cx="2232170" cy="688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77" y="0"/>
              </a:cxn>
            </a:cxnLst>
            <a:rect l="0" t="0" r="r" b="b"/>
            <a:pathLst>
              <a:path w="2177" h="1">
                <a:moveTo>
                  <a:pt x="0" y="0"/>
                </a:moveTo>
                <a:lnTo>
                  <a:pt x="2177" y="0"/>
                </a:lnTo>
              </a:path>
            </a:pathLst>
          </a:cu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88343" y="4475449"/>
            <a:ext cx="22187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/>
              <a:t>Входящ поток</a:t>
            </a:r>
            <a:endParaRPr lang="en-US" sz="2500" dirty="0"/>
          </a:p>
        </p:txBody>
      </p:sp>
      <p:sp>
        <p:nvSpPr>
          <p:cNvPr id="21" name="TextBox 20"/>
          <p:cNvSpPr txBox="1"/>
          <p:nvPr/>
        </p:nvSpPr>
        <p:spPr>
          <a:xfrm>
            <a:off x="6949273" y="4508412"/>
            <a:ext cx="260107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/>
              <a:t>Изходящ поток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85283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Обобщение</a:t>
            </a:r>
            <a:endParaRPr lang="bg-BG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err="1" smtClean="0">
                <a:solidFill>
                  <a:schemeClr val="tx2">
                    <a:lumMod val="75000"/>
                  </a:schemeClr>
                </a:solidFill>
              </a:rPr>
              <a:t>File</a:t>
            </a:r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sz="3200" dirty="0" err="1" smtClean="0">
                <a:solidFill>
                  <a:schemeClr val="tx2">
                    <a:lumMod val="75000"/>
                  </a:schemeClr>
                </a:solidFill>
              </a:rPr>
              <a:t>tream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 smtClean="0"/>
              <a:t>позволява четене и запис във файлове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 err="1" smtClean="0">
                <a:solidFill>
                  <a:schemeClr val="tx2">
                    <a:lumMod val="75000"/>
                  </a:schemeClr>
                </a:solidFill>
              </a:rPr>
              <a:t>MemoryStream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 smtClean="0"/>
              <a:t>е за четене и запис в паметта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 err="1" smtClean="0">
                <a:solidFill>
                  <a:schemeClr val="tx2">
                    <a:lumMod val="75000"/>
                  </a:schemeClr>
                </a:solidFill>
              </a:rPr>
              <a:t>NetworkStream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 smtClean="0"/>
              <a:t>служи за мрежова </a:t>
            </a:r>
            <a:br>
              <a:rPr lang="bg-BG" sz="3200" dirty="0" smtClean="0"/>
            </a:br>
            <a:r>
              <a:rPr lang="bg-BG" sz="3200" dirty="0" smtClean="0"/>
              <a:t>комуникация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Буферираните потоци </a:t>
            </a:r>
            <a:r>
              <a:rPr lang="bg-BG" sz="3200" dirty="0" smtClean="0"/>
              <a:t>подобряват </a:t>
            </a:r>
            <a:br>
              <a:rPr lang="bg-BG" sz="3200" dirty="0" smtClean="0"/>
            </a:br>
            <a:r>
              <a:rPr lang="bg-BG" sz="3200" dirty="0" smtClean="0"/>
              <a:t>производителността при четене и запис</a:t>
            </a:r>
            <a:endParaRPr lang="bg-BG" sz="3200" dirty="0"/>
          </a:p>
          <a:p>
            <a:pPr>
              <a:lnSpc>
                <a:spcPct val="100000"/>
              </a:lnSpc>
            </a:pPr>
            <a:r>
              <a:rPr lang="bg-BG" sz="3200" dirty="0" smtClean="0"/>
              <a:t>Другите видове потоци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Crypto, </a:t>
            </a:r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Gzip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и др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.)</a:t>
            </a:r>
            <a:b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3200" dirty="0" smtClean="0"/>
              <a:t>добавят допълнителна функционалност:</a:t>
            </a:r>
            <a:br>
              <a:rPr lang="bg-BG" sz="3200" dirty="0" smtClean="0"/>
            </a:br>
            <a:r>
              <a:rPr lang="bg-BG" sz="3200" dirty="0" smtClean="0"/>
              <a:t>криптиране, компресия, комуникация между процеси и т.н.</a:t>
            </a:r>
            <a:endParaRPr lang="bg-BG" sz="3200" dirty="0"/>
          </a:p>
          <a:p>
            <a:pPr lvl="1"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578566F-317B-466C-8F72-1732375B8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557" y="2541921"/>
            <a:ext cx="3029855" cy="259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6283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Потоци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71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05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err="1" smtClean="0"/>
              <a:t>FileStream</a:t>
            </a:r>
            <a:r>
              <a:rPr lang="en-US" dirty="0" smtClean="0"/>
              <a:t> </a:t>
            </a:r>
            <a:endParaRPr lang="bg-BG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err="1" smtClean="0"/>
              <a:t>MemoryStream</a:t>
            </a:r>
            <a:endParaRPr lang="bg-BG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err="1" smtClean="0"/>
              <a:t>NetworkStream</a:t>
            </a:r>
            <a:endParaRPr lang="en-US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bg-BG" altLang="en-US" dirty="0"/>
              <a:t>Буферирани потоци</a:t>
            </a:r>
            <a:endParaRPr lang="bg-BG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bg-BG" dirty="0" smtClean="0"/>
              <a:t>Други потоци (</a:t>
            </a:r>
            <a:r>
              <a:rPr lang="en-US" dirty="0" smtClean="0"/>
              <a:t>Crypto</a:t>
            </a:r>
            <a:r>
              <a:rPr lang="en-US" dirty="0"/>
              <a:t>, </a:t>
            </a:r>
            <a:r>
              <a:rPr lang="en-US" noProof="1" smtClean="0"/>
              <a:t>Gzip</a:t>
            </a:r>
            <a:r>
              <a:rPr lang="bg-BG" noProof="1" smtClean="0"/>
              <a:t> и др.)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07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bg-BG" altLang="en-US" noProof="1" smtClean="0"/>
              <a:t>Класът </a:t>
            </a:r>
            <a:r>
              <a:rPr lang="en-US" alt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FileStream</a:t>
            </a:r>
            <a:endParaRPr lang="en-US" altLang="en-US" noProof="1"/>
          </a:p>
        </p:txBody>
      </p:sp>
      <p:sp>
        <p:nvSpPr>
          <p:cNvPr id="640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bg-BG" altLang="en-US" dirty="0" smtClean="0"/>
              <a:t>Наслед</a:t>
            </a:r>
            <a:r>
              <a:rPr lang="bg-BG" altLang="en-US" dirty="0" smtClean="0"/>
              <a:t>ява </a:t>
            </a:r>
            <a:r>
              <a:rPr lang="bg-BG" altLang="en-US" dirty="0" smtClean="0"/>
              <a:t>класът </a:t>
            </a: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</a:t>
            </a:r>
            <a:r>
              <a:rPr lang="en-US" altLang="en-US" dirty="0" smtClean="0"/>
              <a:t> </a:t>
            </a:r>
            <a:r>
              <a:rPr lang="bg-BG" altLang="en-US" dirty="0" smtClean="0"/>
              <a:t>и</a:t>
            </a:r>
            <a:r>
              <a:rPr lang="en-US" altLang="en-US" dirty="0" smtClean="0"/>
              <a:t> </a:t>
            </a:r>
            <a:r>
              <a:rPr lang="bg-BG" altLang="en-US" dirty="0" smtClean="0">
                <a:solidFill>
                  <a:schemeClr val="tx2">
                    <a:lumMod val="75000"/>
                  </a:schemeClr>
                </a:solidFill>
              </a:rPr>
              <a:t>поддържа всичките му методи</a:t>
            </a:r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altLang="en-US" dirty="0" smtClean="0"/>
              <a:t>и свойства</a:t>
            </a:r>
            <a:endParaRPr lang="bg-BG" altLang="en-US" dirty="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bg-BG" altLang="en-US" dirty="0" smtClean="0"/>
              <a:t>Поддържа четене, запис, позициониране и т.н.</a:t>
            </a:r>
            <a:endParaRPr lang="bg-BG" altLang="en-US" dirty="0"/>
          </a:p>
          <a:p>
            <a:pPr>
              <a:lnSpc>
                <a:spcPct val="90000"/>
              </a:lnSpc>
              <a:defRPr/>
            </a:pPr>
            <a:r>
              <a:rPr lang="bg-BG" altLang="en-US" dirty="0" smtClean="0"/>
              <a:t>Конструкторът има параметри за:</a:t>
            </a:r>
            <a:endParaRPr lang="bg-BG" altLang="en-US" dirty="0"/>
          </a:p>
          <a:p>
            <a:pPr lvl="1">
              <a:lnSpc>
                <a:spcPct val="90000"/>
              </a:lnSpc>
              <a:defRPr/>
            </a:pPr>
            <a:r>
              <a:rPr lang="bg-BG" altLang="en-US" dirty="0" smtClean="0">
                <a:solidFill>
                  <a:schemeClr val="tx2">
                    <a:lumMod val="75000"/>
                  </a:schemeClr>
                </a:solidFill>
              </a:rPr>
              <a:t>Името на файла</a:t>
            </a:r>
            <a:endParaRPr lang="en-US" alt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90000"/>
              </a:lnSpc>
              <a:defRPr/>
            </a:pPr>
            <a:r>
              <a:rPr lang="bg-BG" altLang="en-US" dirty="0" smtClean="0">
                <a:solidFill>
                  <a:schemeClr val="tx2">
                    <a:lumMod val="75000"/>
                  </a:schemeClr>
                </a:solidFill>
              </a:rPr>
              <a:t>Режимът на отваряне на файла</a:t>
            </a:r>
            <a:endParaRPr lang="bg-BG" alt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90000"/>
              </a:lnSpc>
              <a:defRPr/>
            </a:pPr>
            <a:r>
              <a:rPr lang="bg-BG" altLang="en-US" dirty="0" smtClean="0">
                <a:solidFill>
                  <a:schemeClr val="tx2">
                    <a:lumMod val="75000"/>
                  </a:schemeClr>
                </a:solidFill>
              </a:rPr>
              <a:t>Режимът на достъп до файла</a:t>
            </a:r>
            <a:endParaRPr lang="bg-BG" alt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90000"/>
              </a:lnSpc>
              <a:defRPr/>
            </a:pPr>
            <a:r>
              <a:rPr lang="bg-BG" altLang="en-US" dirty="0" smtClean="0">
                <a:solidFill>
                  <a:schemeClr val="tx2">
                    <a:lumMod val="75000"/>
                  </a:schemeClr>
                </a:solidFill>
              </a:rPr>
              <a:t>Дали файлът е заключен или се позволява едновременен достъп до него и от други приложения</a:t>
            </a:r>
            <a:endParaRPr lang="bg-BG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6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30000"/>
              </a:spcBef>
              <a:buFontTx/>
              <a:buNone/>
              <a:defRPr/>
            </a:pPr>
            <a:endParaRPr lang="en-US" altLang="en-US" noProof="1"/>
          </a:p>
          <a:p>
            <a:pPr>
              <a:lnSpc>
                <a:spcPct val="80000"/>
              </a:lnSpc>
              <a:spcBef>
                <a:spcPct val="30000"/>
              </a:spcBef>
              <a:defRPr/>
            </a:pPr>
            <a:endParaRPr lang="en-US" altLang="en-US" noProof="1"/>
          </a:p>
          <a:p>
            <a:pPr>
              <a:lnSpc>
                <a:spcPct val="80000"/>
              </a:lnSpc>
              <a:spcBef>
                <a:spcPct val="30000"/>
              </a:spcBef>
              <a:defRPr/>
            </a:pP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FileMode</a:t>
            </a:r>
            <a:r>
              <a:rPr lang="en-US" altLang="en-US" noProof="1"/>
              <a:t> – </a:t>
            </a:r>
            <a:r>
              <a:rPr lang="bg-BG" altLang="en-US" dirty="0" smtClean="0"/>
              <a:t>режим на отваряне </a:t>
            </a:r>
            <a:endParaRPr lang="en-US" altLang="en-US" noProof="1"/>
          </a:p>
          <a:p>
            <a:pPr lvl="1">
              <a:lnSpc>
                <a:spcPct val="80000"/>
              </a:lnSpc>
              <a:spcBef>
                <a:spcPct val="30000"/>
              </a:spcBef>
              <a:defRPr/>
            </a:pP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en-US" altLang="en-US" noProof="1"/>
              <a:t>, </a:t>
            </a: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Append</a:t>
            </a:r>
            <a:r>
              <a:rPr lang="en-US" altLang="en-US" noProof="1"/>
              <a:t>, </a:t>
            </a: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en-US" altLang="en-US" noProof="1"/>
              <a:t>, </a:t>
            </a: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CreateNew</a:t>
            </a:r>
            <a:r>
              <a:rPr lang="en-US" altLang="en-US" noProof="1"/>
              <a:t>, </a:t>
            </a: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OpenOrCreate</a:t>
            </a:r>
            <a:r>
              <a:rPr lang="en-US" altLang="en-US" noProof="1"/>
              <a:t>,</a:t>
            </a: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Truncate</a:t>
            </a:r>
          </a:p>
          <a:p>
            <a:pPr>
              <a:lnSpc>
                <a:spcPct val="80000"/>
              </a:lnSpc>
              <a:spcBef>
                <a:spcPct val="30000"/>
              </a:spcBef>
              <a:defRPr/>
            </a:pP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FileAccess</a:t>
            </a:r>
            <a:r>
              <a:rPr lang="en-US" altLang="en-US" noProof="1"/>
              <a:t> – </a:t>
            </a:r>
            <a:r>
              <a:rPr lang="bg-BG" altLang="en-US" dirty="0" smtClean="0"/>
              <a:t>режим на опериране с файла</a:t>
            </a:r>
            <a:endParaRPr lang="en-US" altLang="en-US" noProof="1"/>
          </a:p>
          <a:p>
            <a:pPr lvl="1">
              <a:lnSpc>
                <a:spcPct val="80000"/>
              </a:lnSpc>
              <a:spcBef>
                <a:spcPct val="30000"/>
              </a:spcBef>
              <a:defRPr/>
            </a:pP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lang="en-US" altLang="en-US" noProof="1"/>
              <a:t>, </a:t>
            </a: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n-US" altLang="en-US" noProof="1"/>
              <a:t>, </a:t>
            </a: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ReadWrite</a:t>
            </a:r>
          </a:p>
          <a:p>
            <a:pPr>
              <a:lnSpc>
                <a:spcPct val="80000"/>
              </a:lnSpc>
              <a:spcBef>
                <a:spcPct val="30000"/>
              </a:spcBef>
              <a:defRPr/>
            </a:pP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FileShare</a:t>
            </a:r>
            <a:r>
              <a:rPr lang="en-US" altLang="en-US" noProof="1"/>
              <a:t> – </a:t>
            </a:r>
            <a:r>
              <a:rPr lang="bg-BG" altLang="en-US" noProof="1" smtClean="0"/>
              <a:t>права за достъп за другите потребители докато файлът е отворен</a:t>
            </a:r>
            <a:endParaRPr lang="en-US" altLang="en-US" noProof="1"/>
          </a:p>
          <a:p>
            <a:pPr lvl="1">
              <a:lnSpc>
                <a:spcPct val="80000"/>
              </a:lnSpc>
              <a:spcBef>
                <a:spcPct val="30000"/>
              </a:spcBef>
              <a:defRPr/>
            </a:pP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altLang="en-US" noProof="1"/>
              <a:t>, </a:t>
            </a: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lang="en-US" altLang="en-US" noProof="1"/>
              <a:t>, </a:t>
            </a: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n-US" altLang="en-US" noProof="1"/>
              <a:t>, </a:t>
            </a: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ReadWrite</a:t>
            </a:r>
          </a:p>
        </p:txBody>
      </p:sp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bg-BG" altLang="en-US" dirty="0" smtClean="0"/>
              <a:t>Класът </a:t>
            </a:r>
            <a:r>
              <a:rPr lang="en-US" altLang="en-US" noProof="1" smtClean="0">
                <a:latin typeface="Courier New" panose="02070309020205020404" pitchFamily="49" charset="0"/>
              </a:rPr>
              <a:t>FileStream</a:t>
            </a:r>
            <a:r>
              <a:rPr lang="en-US" altLang="en-US" dirty="0" smtClean="0"/>
              <a:t> (</a:t>
            </a:r>
            <a:r>
              <a:rPr lang="en-US" altLang="en-US" dirty="0"/>
              <a:t>2)</a:t>
            </a:r>
            <a:endParaRPr lang="bg-BG" altLang="en-US" dirty="0"/>
          </a:p>
        </p:txBody>
      </p:sp>
      <p:sp>
        <p:nvSpPr>
          <p:cNvPr id="5" name="AutoShape 23"/>
          <p:cNvSpPr>
            <a:spLocks noChangeArrowheads="1"/>
          </p:cNvSpPr>
          <p:nvPr/>
        </p:nvSpPr>
        <p:spPr bwMode="auto">
          <a:xfrm>
            <a:off x="7085012" y="2084163"/>
            <a:ext cx="4114800" cy="586523"/>
          </a:xfrm>
          <a:prstGeom prst="wedgeRoundRectCallout">
            <a:avLst>
              <a:gd name="adj1" fmla="val -85373"/>
              <a:gd name="adj2" fmla="val -55910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Опционални параметри</a:t>
            </a:r>
            <a:endParaRPr lang="bg-BG" sz="2800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4212" y="1290099"/>
            <a:ext cx="10515600" cy="7940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alt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FileStream fs = new FileStream(string fileName, FileMode </a:t>
            </a:r>
          </a:p>
          <a:p>
            <a:pPr>
              <a:lnSpc>
                <a:spcPct val="95000"/>
              </a:lnSpc>
              <a:defRPr/>
            </a:pP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[,FileAccess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[, File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Share</a:t>
            </a: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alt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61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</p:txBody>
      </p:sp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bg-BG" altLang="en-US" dirty="0" smtClean="0"/>
              <a:t>Запис на текст във файл </a:t>
            </a:r>
            <a:r>
              <a:rPr lang="en-US" altLang="en-US" dirty="0" smtClean="0"/>
              <a:t>– </a:t>
            </a:r>
            <a:r>
              <a:rPr lang="bg-BG" altLang="en-US" dirty="0" smtClean="0"/>
              <a:t>пример</a:t>
            </a:r>
            <a:endParaRPr lang="en-US" alt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31780" y="1151118"/>
            <a:ext cx="10722088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 text = "</a:t>
            </a:r>
            <a:r>
              <a:rPr lang="bg-BG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Кирилица";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fileStream = new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FileStream("../../log.txt"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FileMode.Create);</a:t>
            </a:r>
          </a:p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</a:p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byte[] bytes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Encoding.UTF8.GetBytes(text);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fileStream.Write(bytes, 0, bytes.Length);</a:t>
            </a:r>
          </a:p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finally</a:t>
            </a:r>
          </a:p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fileStream.Close();</a:t>
            </a:r>
          </a:p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2132012" y="2216025"/>
            <a:ext cx="5029200" cy="1012172"/>
          </a:xfrm>
          <a:prstGeom prst="wedgeRoundRectCallout">
            <a:avLst>
              <a:gd name="adj1" fmla="val -64328"/>
              <a:gd name="adj2" fmla="val 4005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en-US" sz="2800" noProof="1"/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finally</a:t>
            </a:r>
            <a:r>
              <a:rPr lang="en-US" sz="2800" noProof="1"/>
              <a:t> </a:t>
            </a:r>
            <a:r>
              <a:rPr lang="bg-BG" sz="2800" noProof="1" smtClean="0"/>
              <a:t>гарантира, че потокът винаги ще се затвори</a:t>
            </a:r>
            <a:endParaRPr lang="bg-BG" sz="2800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091236" y="4488585"/>
            <a:ext cx="5029200" cy="1591054"/>
          </a:xfrm>
          <a:prstGeom prst="wedgeRoundRectCallout">
            <a:avLst>
              <a:gd name="adj1" fmla="val -14190"/>
              <a:gd name="adj2" fmla="val -100443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Encoding.UTF8.GetBytes()</a:t>
            </a:r>
            <a:r>
              <a:rPr lang="en-US" sz="2800" noProof="1"/>
              <a:t> </a:t>
            </a:r>
            <a:r>
              <a:rPr lang="bg-BG" sz="2800" noProof="1" smtClean="0"/>
              <a:t>връща прилежащите байтове за символите в текста</a:t>
            </a:r>
            <a:endParaRPr lang="en-US" sz="2800" noProof="1"/>
          </a:p>
        </p:txBody>
      </p:sp>
    </p:spTree>
    <p:extLst>
      <p:ext uri="{BB962C8B-B14F-4D97-AF65-F5344CB8AC3E}">
        <p14:creationId xmlns:p14="http://schemas.microsoft.com/office/powerpoint/2010/main" val="1490299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bg-BG" altLang="en-US" dirty="0" smtClean="0"/>
              <a:t>Копиране на файл</a:t>
            </a:r>
            <a:r>
              <a:rPr lang="en-US" altLang="en-US" dirty="0" smtClean="0"/>
              <a:t> </a:t>
            </a:r>
            <a:r>
              <a:rPr lang="en-US" altLang="en-US" dirty="0"/>
              <a:t>– </a:t>
            </a:r>
            <a:r>
              <a:rPr lang="bg-BG" altLang="en-US" dirty="0" smtClean="0"/>
              <a:t>пример</a:t>
            </a:r>
            <a:endParaRPr lang="en-US" alt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53924" y="1120200"/>
            <a:ext cx="10722088" cy="52322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using (var source = new FileStream(SheepImagePath, FileMode.Open))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using (var destination = 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new FileStream(DestinationPath, FileMode.Create))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while (true)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{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int readBytes = source.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Read(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buffer, 0, buffer.Length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if (readBytes == 0)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  break;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destination.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Write(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buffer, 0, readBytes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}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AutoShape 23"/>
          <p:cNvSpPr>
            <a:spLocks noChangeArrowheads="1"/>
          </p:cNvSpPr>
          <p:nvPr/>
        </p:nvSpPr>
        <p:spPr bwMode="auto">
          <a:xfrm>
            <a:off x="3579812" y="5410200"/>
            <a:ext cx="3326599" cy="1012172"/>
          </a:xfrm>
          <a:prstGeom prst="wedgeRoundRectCallout">
            <a:avLst>
              <a:gd name="adj1" fmla="val -119692"/>
              <a:gd name="adj2" fmla="val -14181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sz="2800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bg-BG" sz="2800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автоматично затваря потока</a:t>
            </a:r>
            <a:endParaRPr lang="bg-BG" sz="2800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56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bg-BG" altLang="en-US" dirty="0" smtClean="0"/>
              <a:t>Четене на низ в паметта</a:t>
            </a:r>
            <a:r>
              <a:rPr lang="en-US" altLang="en-US" dirty="0" smtClean="0"/>
              <a:t> </a:t>
            </a:r>
            <a:r>
              <a:rPr lang="en-US" altLang="en-US" dirty="0"/>
              <a:t>– </a:t>
            </a:r>
            <a:r>
              <a:rPr lang="bg-BG" altLang="en-US" dirty="0" smtClean="0"/>
              <a:t>пример</a:t>
            </a:r>
            <a:endParaRPr lang="en-US" alt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08012" y="1140232"/>
            <a:ext cx="10544232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 text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"In-memory text."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byte[] bytes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Encoding.UTF8.GetBytes(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using (var memoryStream = new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MemoryStream(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bytes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while (true)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int readByte = memoryStream.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ReadByte()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if (readByte == -1)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break; 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Console.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WriteLine(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(char) readByte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05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Прост уеб сървър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bg-BG" dirty="0" smtClean="0"/>
              <a:t>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3212" y="1118142"/>
            <a:ext cx="11580813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tcpListener = new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TcpListener(IPAddress.Any, PortNumber)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tcpListener.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Start()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Console.WriteLine("Listening on port {0}...", PortNumber);</a:t>
            </a:r>
          </a:p>
          <a:p>
            <a:pPr>
              <a:lnSpc>
                <a:spcPct val="90000"/>
              </a:lnSpc>
            </a:pP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(true)</a:t>
            </a:r>
          </a:p>
          <a:p>
            <a:pPr>
              <a:lnSpc>
                <a:spcPct val="90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using (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NetworkStream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stream = tcpListener.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AcceptTcpClient().GetStream()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byte[] request = new byte[4096];</a:t>
            </a:r>
          </a:p>
          <a:p>
            <a:pPr>
              <a:lnSpc>
                <a:spcPct val="90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stream.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Read(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request, 0, 4096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Encoding.UTF8.GetString(request)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html = string.Format("{0}{1}{2}{3} - {4}{2}{1}{0}", </a:t>
            </a:r>
          </a:p>
          <a:p>
            <a:pPr>
              <a:lnSpc>
                <a:spcPct val="90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"&lt;html&gt;", "&lt;body&gt;", "&lt;h1&gt;", "Welcome to my awesome site!", DateTime.Now);</a:t>
            </a:r>
          </a:p>
          <a:p>
            <a:pPr>
              <a:lnSpc>
                <a:spcPct val="90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byte[] htmlBytes = Encoding.UTF8.GetBytes(html);</a:t>
            </a:r>
          </a:p>
          <a:p>
            <a:pPr>
              <a:lnSpc>
                <a:spcPct val="90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stream.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Write(htmlBytes, 0, htmlBytes.Length)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8667047" y="1824612"/>
            <a:ext cx="3326599" cy="586523"/>
          </a:xfrm>
          <a:prstGeom prst="wedgeRoundRectCallout">
            <a:avLst>
              <a:gd name="adj1" fmla="val -34042"/>
              <a:gd name="adj2" fmla="val 113377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Получава потока</a:t>
            </a:r>
            <a:endParaRPr lang="bg-BG" sz="2800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667047" y="3535515"/>
            <a:ext cx="2642386" cy="586523"/>
          </a:xfrm>
          <a:prstGeom prst="wedgeRoundRectCallout">
            <a:avLst>
              <a:gd name="adj1" fmla="val -59829"/>
              <a:gd name="adj2" fmla="val 44678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Чете заявката</a:t>
            </a:r>
            <a:endParaRPr lang="bg-BG" sz="2800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6519315" y="6055544"/>
            <a:ext cx="3326599" cy="586523"/>
          </a:xfrm>
          <a:prstGeom prst="wedgeRoundRectCallout">
            <a:avLst>
              <a:gd name="adj1" fmla="val -63403"/>
              <a:gd name="adj2" fmla="val -88587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Записва отговора</a:t>
            </a:r>
            <a:endParaRPr lang="bg-BG" sz="2800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29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bg-BG" altLang="en-US" dirty="0" smtClean="0"/>
              <a:t>Буферирани потоци</a:t>
            </a:r>
            <a:endParaRPr lang="bg-BG" altLang="en-US" dirty="0"/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413" y="1151121"/>
            <a:ext cx="11998412" cy="5570355"/>
          </a:xfrm>
        </p:spPr>
        <p:txBody>
          <a:bodyPr/>
          <a:lstStyle/>
          <a:p>
            <a:pPr>
              <a:defRPr/>
            </a:pPr>
            <a:r>
              <a:rPr lang="bg-BG" altLang="en-US" dirty="0" smtClean="0"/>
              <a:t>Буферират данните и </a:t>
            </a:r>
            <a:r>
              <a:rPr lang="bg-BG" altLang="en-US" dirty="0" smtClean="0">
                <a:solidFill>
                  <a:schemeClr val="tx2">
                    <a:lumMod val="75000"/>
                  </a:schemeClr>
                </a:solidFill>
              </a:rPr>
              <a:t>ефективно увеличават производителността</a:t>
            </a:r>
            <a:endParaRPr lang="en-US" alt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r>
              <a:rPr lang="bg-BG" altLang="en-US" dirty="0" smtClean="0"/>
              <a:t>Заявка за прочитане на дори 1 байт води до </a:t>
            </a:r>
            <a:r>
              <a:rPr lang="bg-BG" altLang="en-US" dirty="0" smtClean="0">
                <a:solidFill>
                  <a:schemeClr val="tx2">
                    <a:lumMod val="75000"/>
                  </a:schemeClr>
                </a:solidFill>
              </a:rPr>
              <a:t>прочитане на още килобайти </a:t>
            </a:r>
            <a:r>
              <a:rPr lang="bg-BG" altLang="en-US" dirty="0" smtClean="0"/>
              <a:t>в аванс</a:t>
            </a:r>
            <a:endParaRPr lang="en-US" altLang="en-US" dirty="0"/>
          </a:p>
          <a:p>
            <a:pPr lvl="1">
              <a:defRPr/>
            </a:pPr>
            <a:r>
              <a:rPr lang="bg-BG" altLang="en-US" dirty="0" smtClean="0"/>
              <a:t>Потокът ги пази във вътрешен буфер</a:t>
            </a:r>
            <a:endParaRPr lang="bg-BG" altLang="en-US" dirty="0"/>
          </a:p>
          <a:p>
            <a:pPr>
              <a:defRPr/>
            </a:pPr>
            <a:r>
              <a:rPr lang="bg-BG" altLang="en-US" dirty="0" smtClean="0"/>
              <a:t>Следващото четене</a:t>
            </a:r>
            <a:r>
              <a:rPr lang="en-US" altLang="en-US" dirty="0" smtClean="0"/>
              <a:t> </a:t>
            </a:r>
            <a:r>
              <a:rPr lang="bg-BG" altLang="en-US" dirty="0" smtClean="0">
                <a:solidFill>
                  <a:schemeClr val="tx2">
                    <a:lumMod val="75000"/>
                  </a:schemeClr>
                </a:solidFill>
              </a:rPr>
              <a:t>връща данни</a:t>
            </a:r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altLang="en-US" dirty="0" smtClean="0"/>
              <a:t>от</a:t>
            </a:r>
            <a:r>
              <a:rPr lang="en-US" altLang="en-US" dirty="0" smtClean="0"/>
              <a:t> </a:t>
            </a:r>
            <a:r>
              <a:rPr lang="bg-BG" altLang="en-US" dirty="0" smtClean="0">
                <a:solidFill>
                  <a:schemeClr val="tx2">
                    <a:lumMod val="75000"/>
                  </a:schemeClr>
                </a:solidFill>
              </a:rPr>
              <a:t>вътрешния буфер</a:t>
            </a:r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dirty="0"/>
              <a:t>	</a:t>
            </a:r>
          </a:p>
          <a:p>
            <a:pPr lvl="1">
              <a:defRPr/>
            </a:pPr>
            <a:r>
              <a:rPr lang="bg-BG" altLang="en-US" dirty="0" smtClean="0"/>
              <a:t>Много бърза операция</a:t>
            </a:r>
            <a:endParaRPr lang="bg-BG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31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11298</TotalTime>
  <Words>952</Words>
  <Application>Microsoft Office PowerPoint</Application>
  <PresentationFormat>Custom</PresentationFormat>
  <Paragraphs>184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Consolas</vt:lpstr>
      <vt:lpstr>Courier New</vt:lpstr>
      <vt:lpstr>Wingdings</vt:lpstr>
      <vt:lpstr>Wingdings 2</vt:lpstr>
      <vt:lpstr>SoftUni 16x9</vt:lpstr>
      <vt:lpstr>PowerPoint Presentation</vt:lpstr>
      <vt:lpstr>Съдържание</vt:lpstr>
      <vt:lpstr>Класът FileStream</vt:lpstr>
      <vt:lpstr>Класът FileStream (2)</vt:lpstr>
      <vt:lpstr>Запис на текст във файл – пример</vt:lpstr>
      <vt:lpstr>Копиране на файл – пример</vt:lpstr>
      <vt:lpstr>Четене на низ в паметта – пример</vt:lpstr>
      <vt:lpstr>Прост уеб сървър – пример</vt:lpstr>
      <vt:lpstr>Буферирани потоци</vt:lpstr>
      <vt:lpstr>Буферирани потоци(2)</vt:lpstr>
      <vt:lpstr>Други потоци</vt:lpstr>
      <vt:lpstr>Обобщение</vt:lpstr>
      <vt:lpstr>Потоци</vt:lpstr>
      <vt:lpstr>Лиценз</vt:lpstr>
    </vt:vector>
  </TitlesOfParts>
  <Manager/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C#, programming, course, SoftUni, Software University</cp:keywords>
  <dc:description>Software University Foundation - http://softuni.org</dc:description>
  <cp:lastModifiedBy>Dani</cp:lastModifiedBy>
  <cp:revision>285</cp:revision>
  <dcterms:created xsi:type="dcterms:W3CDTF">2014-01-02T17:00:34Z</dcterms:created>
  <dcterms:modified xsi:type="dcterms:W3CDTF">2018-08-26T11:18:57Z</dcterms:modified>
  <cp:category>programming, software engineering, quality code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