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586" r:id="rId3"/>
    <p:sldId id="587" r:id="rId4"/>
    <p:sldId id="563" r:id="rId5"/>
    <p:sldId id="564" r:id="rId6"/>
    <p:sldId id="577" r:id="rId7"/>
    <p:sldId id="565" r:id="rId8"/>
    <p:sldId id="578" r:id="rId9"/>
    <p:sldId id="582" r:id="rId10"/>
    <p:sldId id="566" r:id="rId11"/>
    <p:sldId id="579" r:id="rId12"/>
    <p:sldId id="581" r:id="rId13"/>
    <p:sldId id="567" r:id="rId14"/>
    <p:sldId id="580" r:id="rId15"/>
    <p:sldId id="588" r:id="rId16"/>
    <p:sldId id="589" r:id="rId17"/>
    <p:sldId id="59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9C848E-5BD3-4E7F-9F5E-0FCC87745677}">
          <p14:sldIdLst>
            <p14:sldId id="586"/>
            <p14:sldId id="587"/>
          </p14:sldIdLst>
        </p14:section>
        <p14:section name="Шаблони в структурата" id="{2854F2B6-E4E3-439D-9B90-CA5B17148AB8}">
          <p14:sldIdLst>
            <p14:sldId id="563"/>
            <p14:sldId id="564"/>
            <p14:sldId id="577"/>
            <p14:sldId id="565"/>
            <p14:sldId id="578"/>
            <p14:sldId id="582"/>
            <p14:sldId id="566"/>
            <p14:sldId id="579"/>
            <p14:sldId id="581"/>
            <p14:sldId id="567"/>
            <p14:sldId id="580"/>
          </p14:sldIdLst>
        </p14:section>
        <p14:section name="Conclusion" id="{59A05709-6CF3-4DD0-873A-1D2C3A6D53A7}">
          <p14:sldIdLst>
            <p14:sldId id="588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63606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03" autoAdjust="0"/>
    <p:restoredTop sz="94533" autoAdjust="0"/>
  </p:normalViewPr>
  <p:slideViewPr>
    <p:cSldViewPr>
      <p:cViewPr varScale="1">
        <p:scale>
          <a:sx n="49" d="100"/>
          <a:sy n="49" d="100"/>
        </p:scale>
        <p:origin x="723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1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1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158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9108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1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Шаблони </a:t>
            </a:r>
            <a:r>
              <a:rPr lang="ru-RU" dirty="0"/>
              <a:t>в </a:t>
            </a:r>
            <a:r>
              <a:rPr lang="ru-RU" dirty="0" smtClean="0"/>
              <a:t>проектирането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://vector.us/files/images/1/5/159502/block_diagram_visio_hierarchy_clip_art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691817"/>
            <a:ext cx="3184311" cy="2457538"/>
          </a:xfrm>
          <a:prstGeom prst="roundRect">
            <a:avLst>
              <a:gd name="adj" fmla="val 595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2" y="1143000"/>
            <a:ext cx="10313988" cy="5304905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abstract class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string GetDescription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public abstract decimal GetPrice();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TomatoSaucePizza : Pizza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Pizza basePizza;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TomatoSaucePizza(Pizza pizza)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 this.basePizza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pizza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string GetDescription()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this.basePizza.GetDescription() + " + Tomato Sauce";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decimal GetPrice()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basePizza.GetPrice() + 0.60m;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BufferedStream</a:t>
            </a:r>
            <a:r>
              <a:rPr lang="en-US" dirty="0" smtClean="0"/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декорира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bg-BG" dirty="0" smtClean="0"/>
              <a:t>декорира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Stream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dirty="0" smtClean="0"/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в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Decorator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62024" y="4557637"/>
            <a:ext cx="10313988" cy="1919363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bufferedReader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InputStreamReader(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FileInputStream(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File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("file_name.txt"))));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62024" y="2743200"/>
            <a:ext cx="10313988" cy="81136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CryptoStream crStream = new CryptoStream(stream,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encryptor, CryptoStreamMode.Write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364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</a:t>
            </a:r>
            <a:r>
              <a:rPr lang="bg-BG" dirty="0" smtClean="0"/>
              <a:t>преобразува интерфейса на даден клас в друг, изискван от клиента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Обгражда съществуващ клас с нов интерфейс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Преходник за напасване на стар компонент в нова система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Позволява на класове да работят заедно, когато това е невъзможно заради </a:t>
            </a:r>
            <a:br>
              <a:rPr lang="bg-BG" dirty="0" smtClean="0"/>
            </a:br>
            <a:r>
              <a:rPr lang="bg-BG" dirty="0" smtClean="0"/>
              <a:t>различни интерфейси</a:t>
            </a:r>
            <a:endParaRPr lang="bg-BG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Adapter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495800"/>
            <a:ext cx="4799898" cy="1828800"/>
          </a:xfrm>
          <a:prstGeom prst="roundRect">
            <a:avLst>
              <a:gd name="adj" fmla="val 3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930" y="175260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6612" y="1151121"/>
            <a:ext cx="10313988" cy="1457698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ChemicalDatabank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float GetMolecularStructure(string compound)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6612" y="2743200"/>
            <a:ext cx="10313988" cy="1180699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Display();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12" y="4112106"/>
            <a:ext cx="10313988" cy="2288694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RichCompound : ICompound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RichCompound(string compound)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chemicalBank = new ChemicalDatabank();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void Display() {…}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9012" y="690508"/>
            <a:ext cx="2438400" cy="527804"/>
          </a:xfrm>
          <a:prstGeom prst="wedgeRoundRectCallout">
            <a:avLst>
              <a:gd name="adj1" fmla="val -83414"/>
              <a:gd name="adj2" fmla="val 50760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Старият клас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77612" y="3069647"/>
            <a:ext cx="3936200" cy="527804"/>
          </a:xfrm>
          <a:prstGeom prst="wedgeRoundRectCallout">
            <a:avLst>
              <a:gd name="adj1" fmla="val -95426"/>
              <a:gd name="adj2" fmla="val -53581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Нужния ни интерфейс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237412" y="4419600"/>
            <a:ext cx="3326599" cy="527804"/>
          </a:xfrm>
          <a:prstGeom prst="wedgeRoundRectCallout">
            <a:avLst>
              <a:gd name="adj1" fmla="val -109170"/>
              <a:gd name="adj2" fmla="val -61269"/>
              <a:gd name="adj3" fmla="val 16667"/>
            </a:avLst>
          </a:prstGeom>
          <a:solidFill>
            <a:srgbClr val="663606">
              <a:alpha val="94902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Adapter </a:t>
            </a:r>
            <a:r>
              <a:rPr lang="bg-BG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клас</a:t>
            </a:r>
          </a:p>
        </p:txBody>
      </p:sp>
    </p:spTree>
    <p:extLst>
      <p:ext uri="{BB962C8B-B14F-4D97-AF65-F5344CB8AC3E}">
        <p14:creationId xmlns:p14="http://schemas.microsoft.com/office/powerpoint/2010/main" val="31754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358775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 в структурата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663521" lvl="1" indent="-358775">
              <a:lnSpc>
                <a:spcPct val="100000"/>
              </a:lnSpc>
            </a:pPr>
            <a:r>
              <a:rPr lang="en-US" dirty="0"/>
              <a:t>Façade, Composite, Decorator, </a:t>
            </a:r>
            <a:r>
              <a:rPr lang="en-US" dirty="0" smtClean="0"/>
              <a:t>Adapter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28" y="2517613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1239597" cy="1110780"/>
          </a:xfrm>
        </p:spPr>
        <p:txBody>
          <a:bodyPr>
            <a:normAutofit/>
          </a:bodyPr>
          <a:lstStyle/>
          <a:p>
            <a:r>
              <a:rPr lang="ru-RU" dirty="0"/>
              <a:t>Шаблони в проектирането на </a:t>
            </a:r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Шаблони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структурата</a:t>
            </a:r>
            <a:endParaRPr lang="en-US" dirty="0" smtClean="0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Decorator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/>
              <a:t>Шаблон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Adapter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19096" lvl="1" indent="-514350">
              <a:lnSpc>
                <a:spcPct val="100000"/>
              </a:lnSpc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819096" lvl="1" indent="-514350">
              <a:lnSpc>
                <a:spcPct val="100000"/>
              </a:lnSpc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5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  <a:ln/>
        </p:spPr>
        <p:txBody>
          <a:bodyPr>
            <a:no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Шаблоните в структурата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описват начини за групиране на обекти </a:t>
            </a:r>
            <a:r>
              <a:rPr lang="bg-BG" dirty="0"/>
              <a:t>за реализиране на </a:t>
            </a:r>
            <a:r>
              <a:rPr lang="bg-BG" dirty="0" smtClean="0"/>
              <a:t>нова функционалност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Или как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класове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обекти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групират в по-големи структури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Структурните шаблони на класове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използват наследяване за  </a:t>
            </a:r>
            <a:r>
              <a:rPr lang="en-US" dirty="0" smtClean="0"/>
              <a:t> </a:t>
            </a:r>
            <a:r>
              <a:rPr lang="bg-BG" dirty="0" smtClean="0"/>
              <a:t>съставяне на интерфейси или имплементации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Структурните шаблони на обекти </a:t>
            </a:r>
            <a:r>
              <a:rPr lang="bg-BG" dirty="0" smtClean="0"/>
              <a:t>съставят обекти за новата функционалност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Примери за шаблони в проектирането на структурата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Composite, Decorator, Façade, </a:t>
            </a:r>
            <a:r>
              <a:rPr lang="en-US" dirty="0"/>
              <a:t>Adapter, Bridge,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Шаблони в структурата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 </a:t>
            </a:r>
            <a:r>
              <a:rPr lang="bg-BG" dirty="0" smtClean="0"/>
              <a:t>осигурява опростен интерфейс към по-голям програмен код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bg-BG" dirty="0" smtClean="0"/>
              <a:t>Интерфейс от по-висок ред скрива сложността на подсистемите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dirty="0" smtClean="0"/>
              <a:t>Подобен шаблон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</a:t>
            </a:r>
            <a:r>
              <a:rPr lang="en-US" dirty="0" smtClean="0"/>
              <a:t> – </a:t>
            </a:r>
            <a:r>
              <a:rPr lang="bg-BG" dirty="0" smtClean="0"/>
              <a:t>преобразувател на интерфейси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bg-BG" dirty="0" smtClean="0"/>
              <a:t>Шаблон </a:t>
            </a:r>
            <a:r>
              <a:rPr lang="en-US" dirty="0" smtClean="0"/>
              <a:t>Façade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2828" r="-1064" b="-2828"/>
          <a:stretch/>
        </p:blipFill>
        <p:spPr bwMode="auto">
          <a:xfrm>
            <a:off x="1824036" y="2487304"/>
            <a:ext cx="8537576" cy="3322344"/>
          </a:xfrm>
          <a:prstGeom prst="roundRect">
            <a:avLst>
              <a:gd name="adj" fmla="val 1659"/>
            </a:avLst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3517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</a:t>
            </a:r>
            <a:r>
              <a:rPr lang="bg-BG" dirty="0" smtClean="0"/>
              <a:t> </a:t>
            </a:r>
            <a:r>
              <a:rPr lang="bg-BG" dirty="0"/>
              <a:t>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2814" y="11430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interface IAESFacade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AESEncrypt(string 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AESEncrypt(byte[] bytesToBeEncrypted,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AESDecrypt(byte[] bytesToBeDecrypted,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AESDecrypt(string encryptedMessage, string password);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2812" y="3886200"/>
            <a:ext cx="10363198" cy="254472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 AESFacade : IAESFacade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AESEncrypt(string message, 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AESEncrypt(byte[]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AESDecrypt(byte[]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AESDecrypt(string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msg,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password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Шаблонът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bg-BG" dirty="0" smtClean="0"/>
              <a:t>позволява групирането на различни типове обекти в дървовидни структури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Третира по един и същ начин отделните обекти и групите от обекти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Система за документооборот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Използва се когато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Имате различни обекти и искате </a:t>
            </a:r>
            <a:br>
              <a:rPr lang="bg-BG" dirty="0" smtClean="0"/>
            </a:br>
            <a:r>
              <a:rPr lang="bg-BG" dirty="0" smtClean="0"/>
              <a:t>да ги третирате еднакво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Искате да представите йерархия от обекти</a:t>
            </a:r>
            <a:endParaRPr lang="en-US" dirty="0" smtClean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Composite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200400"/>
            <a:ext cx="4729842" cy="2057400"/>
          </a:xfrm>
          <a:prstGeom prst="roundRect">
            <a:avLst>
              <a:gd name="adj" fmla="val 2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63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</a:t>
            </a:r>
            <a:r>
              <a:rPr lang="bg-BG" dirty="0" smtClean="0"/>
              <a:t> </a:t>
            </a:r>
            <a:r>
              <a:rPr lang="bg-BG" dirty="0"/>
              <a:t>- пример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0414" y="1066800"/>
            <a:ext cx="10667998" cy="5535737"/>
          </a:xfrm>
          <a:prstGeom prst="roundRect">
            <a:avLst>
              <a:gd name="adj" fmla="val 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IComponent { …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interface ICompositeComponent : IComponent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Add(Component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void Remove(Component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Commander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ICompositeComponent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ICollection&lt;Component&gt; childComponents = </a:t>
            </a:r>
            <a:endParaRPr lang="en-US" sz="21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List&lt;Component&gt;();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 void Add(Component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this.childComponents.Add(component); 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override void Remove(Component component)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this.childComponents.Remove(component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от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Класът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System.Windows.Forms.Control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има дъщерни контроли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Свойства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HasChildren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…</a:t>
            </a:r>
          </a:p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ASP.NET Web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Forms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Класът 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System.Web.UI.Control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пак е с дъщерни контроли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Свойство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Controls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Контролите в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AWT / Java Swing</a:t>
            </a:r>
          </a:p>
          <a:p>
            <a:pPr lvl="1"/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Класовете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java.awt.Component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java.awt.Container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Composite –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примери за реална употреба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r>
              <a:rPr lang="bg-BG" dirty="0"/>
              <a:t>добавя динамично </a:t>
            </a:r>
            <a:r>
              <a:rPr lang="bg-BG" dirty="0" smtClean="0"/>
              <a:t>нови отговорности </a:t>
            </a:r>
            <a:r>
              <a:rPr lang="bg-BG" dirty="0"/>
              <a:t>на обектите</a:t>
            </a:r>
            <a:endParaRPr lang="en-US" dirty="0"/>
          </a:p>
          <a:p>
            <a:pPr lvl="1"/>
            <a:r>
              <a:rPr lang="bg-BG" dirty="0" smtClean="0"/>
              <a:t>Обвива оригиналния компонент</a:t>
            </a:r>
            <a:endParaRPr lang="en-US" dirty="0" smtClean="0"/>
          </a:p>
          <a:p>
            <a:pPr lvl="1"/>
            <a:r>
              <a:rPr lang="bg-BG" dirty="0" smtClean="0"/>
              <a:t>Алтернатива е на наследяването</a:t>
            </a:r>
            <a:r>
              <a:rPr lang="en-US" dirty="0" smtClean="0"/>
              <a:t> (class explosion)</a:t>
            </a:r>
          </a:p>
          <a:p>
            <a:pPr lvl="1"/>
            <a:r>
              <a:rPr lang="bg-BG" dirty="0" smtClean="0"/>
              <a:t>Поддържа </a:t>
            </a:r>
            <a:r>
              <a:rPr lang="en-US" dirty="0" smtClean="0"/>
              <a:t>Open-Closed </a:t>
            </a:r>
            <a:r>
              <a:rPr lang="bg-BG" dirty="0" smtClean="0"/>
              <a:t>принципа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Decorator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38600"/>
            <a:ext cx="5526798" cy="2301239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041913"/>
            <a:ext cx="2880385" cy="2297926"/>
          </a:xfrm>
          <a:prstGeom prst="roundRect">
            <a:avLst>
              <a:gd name="adj" fmla="val 22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7878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756</Words>
  <Application>Microsoft Office PowerPoint</Application>
  <PresentationFormat>Custom</PresentationFormat>
  <Paragraphs>175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в структурата</vt:lpstr>
      <vt:lpstr>Шаблон Façade</vt:lpstr>
      <vt:lpstr>Façade - пример</vt:lpstr>
      <vt:lpstr>Шаблон Composite</vt:lpstr>
      <vt:lpstr>Composite - пример</vt:lpstr>
      <vt:lpstr>Composite – примери за реална употреба</vt:lpstr>
      <vt:lpstr>Шаблон Decorator</vt:lpstr>
      <vt:lpstr>Decorator - пример</vt:lpstr>
      <vt:lpstr>Decorator – примери за реална употреба</vt:lpstr>
      <vt:lpstr>Шаблон Adapter</vt:lpstr>
      <vt:lpstr>Adapter - пример</vt:lpstr>
      <vt:lpstr>Обобщение</vt:lpstr>
      <vt:lpstr>Шаблони в проектирането на структура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Patterns</dc:title>
  <dc:subject>Software Development Course</dc:subject>
  <dc:creator/>
  <cp:keywords>design patterns, object-oriented programming, OOP, OOD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2018-08-27T21:57:24Z</dcterms:modified>
  <cp:category>programming, object-oriented, OOP, OOD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