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586" r:id="rId3"/>
    <p:sldId id="587" r:id="rId4"/>
    <p:sldId id="569" r:id="rId5"/>
    <p:sldId id="570" r:id="rId6"/>
    <p:sldId id="571" r:id="rId7"/>
    <p:sldId id="540" r:id="rId8"/>
    <p:sldId id="572" r:id="rId9"/>
    <p:sldId id="573" r:id="rId10"/>
    <p:sldId id="546" r:id="rId11"/>
    <p:sldId id="576" r:id="rId12"/>
    <p:sldId id="541" r:id="rId13"/>
    <p:sldId id="574" r:id="rId14"/>
    <p:sldId id="575" r:id="rId15"/>
    <p:sldId id="583" r:id="rId16"/>
    <p:sldId id="545" r:id="rId17"/>
    <p:sldId id="588" r:id="rId18"/>
    <p:sldId id="589" r:id="rId19"/>
    <p:sldId id="590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9C848E-5BD3-4E7F-9F5E-0FCC87745677}">
          <p14:sldIdLst>
            <p14:sldId id="586"/>
            <p14:sldId id="587"/>
          </p14:sldIdLst>
        </p14:section>
        <p14:section name="Шаблони в поведението" id="{91F4ED0A-1EA9-463B-B4E8-D6121A6A7ED4}">
          <p14:sldIdLst>
            <p14:sldId id="569"/>
            <p14:sldId id="570"/>
            <p14:sldId id="571"/>
            <p14:sldId id="540"/>
            <p14:sldId id="572"/>
            <p14:sldId id="573"/>
            <p14:sldId id="546"/>
            <p14:sldId id="576"/>
            <p14:sldId id="541"/>
            <p14:sldId id="574"/>
            <p14:sldId id="575"/>
            <p14:sldId id="583"/>
          </p14:sldIdLst>
        </p14:section>
        <p14:section name="Шаблони в архитектурата" id="{BC753DBA-5422-4B76-8C96-F633A6B77A37}">
          <p14:sldIdLst>
            <p14:sldId id="545"/>
          </p14:sldIdLst>
        </p14:section>
        <p14:section name="Conclusion" id="{5483A8B3-1706-49CA-836E-B94242D7F3B5}">
          <p14:sldIdLst>
            <p14:sldId id="588"/>
            <p14:sldId id="589"/>
            <p14:sldId id="5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663606"/>
    <a:srgbClr val="603A14"/>
    <a:srgbClr val="E85C0E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49" d="100"/>
          <a:sy n="49" d="100"/>
        </p:scale>
        <p:origin x="946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1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18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6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158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37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91CB6-67D7-4552-B8D3-816F3DA613D6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31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71AA-3E59-4657-8664-9D69CACFA85E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251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Interpreter Pattern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82104E-CF97-4F66-B8D5-BA30FD243013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369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9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3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7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1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3154-67DD-4056-8907-5F7123F885BB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ctive_record_pattern" TargetMode="External"/><Relationship Id="rId3" Type="http://schemas.openxmlformats.org/officeDocument/2006/relationships/hyperlink" Target="http://en.wikipedia.org/wiki/Multitier_architecture" TargetMode="External"/><Relationship Id="rId7" Type="http://schemas.openxmlformats.org/officeDocument/2006/relationships/hyperlink" Target="http://www.tutorialspoint.com/design_pattern/front_controller_pattern.htm" TargetMode="External"/><Relationship Id="rId2" Type="http://schemas.openxmlformats.org/officeDocument/2006/relationships/hyperlink" Target="http://en.wikipedia.org/wiki/Client%E2%80%93server_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odel_View_ViewModel" TargetMode="External"/><Relationship Id="rId5" Type="http://schemas.openxmlformats.org/officeDocument/2006/relationships/hyperlink" Target="http://en.wikipedia.org/wiki/Model%E2%80%93view%E2%80%93presenter" TargetMode="External"/><Relationship Id="rId4" Type="http://schemas.openxmlformats.org/officeDocument/2006/relationships/hyperlink" Target="http://en.wikipedia.org/wiki/Model%E2%80%93view%E2%80%93controlle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Шаблони </a:t>
            </a:r>
            <a:r>
              <a:rPr lang="ru-RU" dirty="0"/>
              <a:t>в </a:t>
            </a:r>
            <a:r>
              <a:rPr lang="ru-RU" dirty="0" smtClean="0"/>
              <a:t>проектирането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на </a:t>
            </a:r>
            <a:r>
              <a:rPr lang="ru-RU" dirty="0"/>
              <a:t>поведение и архитектура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385" y="2480800"/>
            <a:ext cx="2193711" cy="2856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231" y="3793503"/>
            <a:ext cx="3109699" cy="2410189"/>
          </a:xfrm>
          <a:prstGeom prst="roundRect">
            <a:avLst>
              <a:gd name="adj" fmla="val 37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4518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Observer</a:t>
            </a:r>
            <a:r>
              <a:rPr lang="en-US" dirty="0" smtClean="0"/>
              <a:t> </a:t>
            </a:r>
            <a:r>
              <a:rPr lang="bg-BG" dirty="0" smtClean="0"/>
              <a:t>представя интерфейс, позволяващ на обектите да комуникират помежду си без конкретно знание един за друг</a:t>
            </a:r>
            <a:endParaRPr lang="en-US" dirty="0" smtClean="0"/>
          </a:p>
          <a:p>
            <a:pPr>
              <a:lnSpc>
                <a:spcPct val="95000"/>
              </a:lnSpc>
              <a:defRPr/>
            </a:pPr>
            <a:r>
              <a:rPr lang="bg-BG" dirty="0" smtClean="0"/>
              <a:t>Известен е и като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Publish-Subscribe </a:t>
            </a:r>
            <a:r>
              <a:rPr lang="bg-BG" dirty="0" smtClean="0"/>
              <a:t>шаблон</a:t>
            </a:r>
            <a:endParaRPr lang="en-US" dirty="0" smtClean="0"/>
          </a:p>
          <a:p>
            <a:pPr>
              <a:lnSpc>
                <a:spcPct val="95000"/>
              </a:lnSpc>
              <a:defRPr/>
            </a:pPr>
            <a:r>
              <a:rPr lang="bg-BG" dirty="0" smtClean="0"/>
              <a:t>Обект информира друг обект за своето състояние, без да се знае кои и какви са тези обекти</a:t>
            </a:r>
            <a:endParaRPr lang="en-US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bg-BG" dirty="0" smtClean="0"/>
              <a:t>Шаблон </a:t>
            </a:r>
            <a:r>
              <a:rPr lang="en-US" dirty="0" smtClean="0"/>
              <a:t>Observer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91" y="4191000"/>
            <a:ext cx="5313266" cy="2205847"/>
          </a:xfrm>
          <a:prstGeom prst="roundRect">
            <a:avLst>
              <a:gd name="adj" fmla="val 33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8995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 и </a:t>
            </a:r>
            <a:r>
              <a:rPr lang="bg-BG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обработчици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на събития в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</a:t>
            </a:r>
          </a:p>
          <a:p>
            <a:pPr lvl="1"/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Източниците на събития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компонентите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публикуват събития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например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Събитията в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.NET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имат механизъм за абониране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например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java.util.Observable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java.util.Observer</a:t>
            </a:r>
          </a:p>
          <a:p>
            <a:pPr lvl="1"/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Класически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observer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шаблон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Java</a:t>
            </a:r>
          </a:p>
          <a:p>
            <a:pPr lvl="1"/>
            <a:r>
              <a:rPr lang="en-US" sz="3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java.awt.event.ActionListener</a:t>
            </a:r>
            <a:r>
              <a:rPr lang="en-US" sz="31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1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има </a:t>
            </a:r>
            <a:r>
              <a:rPr lang="en-US" sz="3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actionPerformed()</a:t>
            </a:r>
          </a:p>
          <a:p>
            <a:pPr lvl="1"/>
            <a:r>
              <a:rPr lang="en-US" sz="3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java.awt.Button</a:t>
            </a:r>
            <a:r>
              <a:rPr lang="en-US" sz="31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31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има </a:t>
            </a:r>
            <a:r>
              <a:rPr lang="en-US" sz="3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addActionListener()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примери за реална употреба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9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Strategy</a:t>
            </a:r>
            <a:r>
              <a:rPr lang="en-US" dirty="0" smtClean="0"/>
              <a:t> </a:t>
            </a:r>
            <a:r>
              <a:rPr lang="bg-BG" dirty="0" smtClean="0"/>
              <a:t>капсулира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алгоритъм</a:t>
            </a:r>
            <a:r>
              <a:rPr lang="en-US" dirty="0" smtClean="0"/>
              <a:t> </a:t>
            </a:r>
            <a:r>
              <a:rPr lang="bg-BG" dirty="0" smtClean="0"/>
              <a:t>в клас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Прави алгоритмите взаимозаменяеми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 smtClean="0"/>
              <a:t>Всеки алгоритъм може да работи без промяна със същите данни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 smtClean="0"/>
              <a:t>Клиентът може да ползва без промяна всеки един алгоритъм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 </a:t>
            </a:r>
            <a:r>
              <a:rPr lang="en-US" dirty="0" smtClean="0"/>
              <a:t>Strategy</a:t>
            </a:r>
            <a:endParaRPr lang="en-US" dirty="0"/>
          </a:p>
        </p:txBody>
      </p:sp>
      <p:pic>
        <p:nvPicPr>
          <p:cNvPr id="7170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834" y="4038600"/>
            <a:ext cx="4673778" cy="2168362"/>
          </a:xfrm>
          <a:prstGeom prst="roundRect">
            <a:avLst>
              <a:gd name="adj" fmla="val 3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038600"/>
            <a:ext cx="5769162" cy="2168362"/>
          </a:xfrm>
          <a:prstGeom prst="roundRect">
            <a:avLst>
              <a:gd name="adj" fmla="val 3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183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Strategy</a:t>
            </a:r>
            <a:r>
              <a:rPr lang="bg-BG" dirty="0"/>
              <a:t> - пример</a:t>
            </a:r>
            <a:endParaRPr lang="bg-BG" dirty="0"/>
          </a:p>
        </p:txBody>
      </p:sp>
      <p:sp>
        <p:nvSpPr>
          <p:cNvPr id="12" name="Rectangle 10"/>
          <p:cNvSpPr>
            <a:spLocks noGrp="1" noChangeArrowheads="1"/>
          </p:cNvSpPr>
          <p:nvPr>
            <p:ph idx="1"/>
          </p:nvPr>
        </p:nvSpPr>
        <p:spPr>
          <a:xfrm>
            <a:off x="1903412" y="1014591"/>
            <a:ext cx="8388350" cy="10156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abstract class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abstract void Sort(IList&lt;object&gt; 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>
          <a:xfrm>
            <a:off x="1903412" y="215759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QuickSort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…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0"/>
          <p:cNvSpPr txBox="1">
            <a:spLocks noChangeArrowheads="1"/>
          </p:cNvSpPr>
          <p:nvPr/>
        </p:nvSpPr>
        <p:spPr>
          <a:xfrm>
            <a:off x="1903412" y="4382631"/>
            <a:ext cx="83883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SortedList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private IList&lt;object&gt; list = new List&lt;object&gt;();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void Sort(SortStrategy strategy)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// sortStrategy can be passed in constructor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sortStrategy.Sort(list);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0"/>
          <p:cNvSpPr txBox="1">
            <a:spLocks noChangeArrowheads="1"/>
          </p:cNvSpPr>
          <p:nvPr/>
        </p:nvSpPr>
        <p:spPr>
          <a:xfrm>
            <a:off x="1903412" y="327011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MergeSort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…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97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1600"/>
            <a:ext cx="11998412" cy="5349876"/>
          </a:xfrm>
        </p:spPr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IComparer&lt;T&gt;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Cloneable&lt;T&gt;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</a:t>
            </a:r>
          </a:p>
          <a:p>
            <a:pPr lvl="1"/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Сортирането ползва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IComparer&lt;T&gt;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за стратегия за сравняване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Cloneable&lt;T&gt;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е стратегия за клониране на обекти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Comparer&lt;T&gt;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Java</a:t>
            </a:r>
          </a:p>
          <a:p>
            <a:pPr lvl="1"/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Сортирането ползва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Comparer&lt;T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за стратегия за сравняване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TreeMap&lt;K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V&gt;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ползва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Comparer&lt;T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за стратегия за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подреждането на върховете в дървото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Strategy –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примери за реална употреба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en-US" sz="3200" dirty="0" smtClean="0">
                <a:hlinkClick r:id="rId2"/>
              </a:rPr>
              <a:t>Client-Server</a:t>
            </a:r>
            <a:r>
              <a:rPr lang="bg-BG" sz="3200" dirty="0" smtClean="0">
                <a:hlinkClick r:id="rId2"/>
              </a:rPr>
              <a:t> </a:t>
            </a:r>
            <a:r>
              <a:rPr lang="en-US" sz="3200" dirty="0" smtClean="0">
                <a:hlinkClick r:id="rId2"/>
              </a:rPr>
              <a:t>Model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en-US" sz="3200" dirty="0" smtClean="0"/>
              <a:t>client ↔ server</a:t>
            </a:r>
          </a:p>
          <a:p>
            <a:r>
              <a:rPr lang="en-US" sz="3200" dirty="0" smtClean="0">
                <a:hlinkClick r:id="rId3"/>
              </a:rPr>
              <a:t>3-tier Architecture</a:t>
            </a:r>
            <a:r>
              <a:rPr lang="en-US" sz="3200" dirty="0" smtClean="0"/>
              <a:t> – front-end ↔  logic </a:t>
            </a:r>
            <a:r>
              <a:rPr lang="en-US" sz="3200" dirty="0"/>
              <a:t>tier ↔ </a:t>
            </a:r>
            <a:r>
              <a:rPr lang="en-US" sz="3200" dirty="0" smtClean="0"/>
              <a:t>back-end</a:t>
            </a:r>
          </a:p>
          <a:p>
            <a:r>
              <a:rPr lang="en-US" sz="3200" dirty="0" smtClean="0">
                <a:hlinkClick r:id="rId3"/>
              </a:rPr>
              <a:t>Multi-tier Architecture</a:t>
            </a:r>
            <a:endParaRPr lang="en-US" sz="3200" dirty="0" smtClean="0"/>
          </a:p>
          <a:p>
            <a:r>
              <a:rPr lang="en-US" sz="3200" dirty="0">
                <a:hlinkClick r:id="rId4"/>
              </a:rPr>
              <a:t>Model-View-Controller</a:t>
            </a:r>
            <a:r>
              <a:rPr lang="en-US" sz="3200" dirty="0"/>
              <a:t> (MVC</a:t>
            </a:r>
            <a:r>
              <a:rPr lang="en-US" sz="3200" dirty="0" smtClean="0"/>
              <a:t>) – </a:t>
            </a:r>
            <a:r>
              <a:rPr lang="bg-BG" sz="3200" dirty="0" smtClean="0"/>
              <a:t>за създаване на</a:t>
            </a:r>
            <a:r>
              <a:rPr lang="en-US" sz="3200" dirty="0" smtClean="0"/>
              <a:t> UI</a:t>
            </a:r>
          </a:p>
          <a:p>
            <a:r>
              <a:rPr lang="en-US" sz="3200" dirty="0">
                <a:hlinkClick r:id="rId5"/>
              </a:rPr>
              <a:t>Model-View-Presenter</a:t>
            </a:r>
            <a:r>
              <a:rPr lang="en-US" sz="3200" dirty="0"/>
              <a:t> (MVP) – </a:t>
            </a:r>
            <a:r>
              <a:rPr lang="bg-BG" sz="3200" dirty="0"/>
              <a:t>за създаване на</a:t>
            </a:r>
            <a:r>
              <a:rPr lang="en-US" sz="3200" dirty="0" smtClean="0"/>
              <a:t> </a:t>
            </a:r>
            <a:r>
              <a:rPr lang="en-US" sz="3200" dirty="0"/>
              <a:t>UI</a:t>
            </a:r>
            <a:endParaRPr lang="en-US" sz="3200" dirty="0" smtClean="0"/>
          </a:p>
          <a:p>
            <a:r>
              <a:rPr lang="en-US" sz="3200" dirty="0" smtClean="0">
                <a:hlinkClick r:id="rId6"/>
              </a:rPr>
              <a:t>Model-View-</a:t>
            </a:r>
            <a:r>
              <a:rPr lang="en-US" sz="3200" noProof="1" smtClean="0">
                <a:hlinkClick r:id="rId6"/>
              </a:rPr>
              <a:t>ViewModel</a:t>
            </a:r>
            <a:r>
              <a:rPr lang="en-US" sz="3200" dirty="0" smtClean="0"/>
              <a:t> </a:t>
            </a:r>
            <a:r>
              <a:rPr lang="en-US" sz="3200" dirty="0"/>
              <a:t>(MVVM) – </a:t>
            </a:r>
            <a:r>
              <a:rPr lang="bg-BG" sz="3200" dirty="0"/>
              <a:t>за създаване на</a:t>
            </a:r>
            <a:r>
              <a:rPr lang="en-US" sz="3200" dirty="0" smtClean="0"/>
              <a:t> </a:t>
            </a:r>
            <a:r>
              <a:rPr lang="en-US" sz="3200" dirty="0"/>
              <a:t>UI</a:t>
            </a:r>
            <a:endParaRPr lang="en-US" sz="3200" dirty="0" smtClean="0"/>
          </a:p>
          <a:p>
            <a:r>
              <a:rPr lang="en-US" sz="3200" dirty="0" smtClean="0">
                <a:hlinkClick r:id="rId7"/>
              </a:rPr>
              <a:t>Front Controller</a:t>
            </a:r>
            <a:r>
              <a:rPr lang="en-US" sz="3200" dirty="0" smtClean="0"/>
              <a:t> – </a:t>
            </a:r>
            <a:r>
              <a:rPr lang="bg-BG" sz="3200" dirty="0" smtClean="0"/>
              <a:t>за изпращане на заявки в</a:t>
            </a:r>
            <a:r>
              <a:rPr lang="en-US" sz="3200" dirty="0" smtClean="0"/>
              <a:t> Web </a:t>
            </a:r>
            <a:r>
              <a:rPr lang="bg-BG" sz="3200" dirty="0" smtClean="0"/>
              <a:t>приложения</a:t>
            </a:r>
            <a:endParaRPr lang="en-US" sz="3200" dirty="0" smtClean="0"/>
          </a:p>
          <a:p>
            <a:r>
              <a:rPr lang="en-US" sz="3200" dirty="0" smtClean="0">
                <a:hlinkClick r:id="rId8"/>
              </a:rPr>
              <a:t>Active Record</a:t>
            </a:r>
            <a:r>
              <a:rPr lang="en-US" sz="3200" dirty="0" smtClean="0"/>
              <a:t> – </a:t>
            </a:r>
            <a:r>
              <a:rPr lang="bg-BG" sz="3200" dirty="0" smtClean="0"/>
              <a:t>обвива таблици с класове </a:t>
            </a:r>
            <a:r>
              <a:rPr lang="en-US" sz="3200" dirty="0" smtClean="0"/>
              <a:t>+ CRUD </a:t>
            </a:r>
            <a:r>
              <a:rPr lang="bg-BG" sz="3200" dirty="0" smtClean="0"/>
              <a:t>операции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Шаблони в архитектурата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358775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Шаблони в поведението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63521" lvl="1" indent="-358775">
              <a:lnSpc>
                <a:spcPct val="100000"/>
              </a:lnSpc>
            </a:pPr>
            <a:r>
              <a:rPr lang="en-US" dirty="0"/>
              <a:t>Iterator, Observer, Template Method, </a:t>
            </a:r>
            <a:r>
              <a:rPr lang="en-US" dirty="0" smtClean="0"/>
              <a:t>Strategy</a:t>
            </a:r>
            <a:endParaRPr lang="bg-BG" dirty="0" smtClean="0"/>
          </a:p>
          <a:p>
            <a:pPr marL="358775" indent="-358775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Шаблони в архитектурата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63521" lvl="1" indent="-358775">
              <a:lnSpc>
                <a:spcPct val="100000"/>
              </a:lnSpc>
            </a:pPr>
            <a:r>
              <a:rPr lang="en-US" dirty="0" smtClean="0"/>
              <a:t>Client-Server Model</a:t>
            </a:r>
            <a:endParaRPr lang="en-US" dirty="0"/>
          </a:p>
          <a:p>
            <a:pPr marL="663521" lvl="1" indent="-358775">
              <a:lnSpc>
                <a:spcPct val="100000"/>
              </a:lnSpc>
            </a:pPr>
            <a:r>
              <a:rPr lang="en-US" dirty="0" smtClean="0"/>
              <a:t>3-tier and Multi-tier Architecture</a:t>
            </a:r>
            <a:endParaRPr lang="en-US" dirty="0"/>
          </a:p>
          <a:p>
            <a:pPr marL="663521" lvl="1" indent="-358775">
              <a:lnSpc>
                <a:spcPct val="100000"/>
              </a:lnSpc>
            </a:pPr>
            <a:r>
              <a:rPr lang="en-US" dirty="0"/>
              <a:t>Model-View-Controller (MVC</a:t>
            </a:r>
            <a:r>
              <a:rPr lang="en-US" dirty="0" smtClean="0"/>
              <a:t>), </a:t>
            </a:r>
            <a:br>
              <a:rPr lang="en-US" dirty="0" smtClean="0"/>
            </a:br>
            <a:r>
              <a:rPr lang="en-US" dirty="0" smtClean="0"/>
              <a:t>Model-View-Presenter </a:t>
            </a:r>
            <a:r>
              <a:rPr lang="en-US" dirty="0"/>
              <a:t>(MVP)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r>
              <a:rPr lang="en-US" dirty="0" smtClean="0"/>
              <a:t> </a:t>
            </a:r>
            <a:r>
              <a:rPr lang="en-US" dirty="0"/>
              <a:t>(MVVM) </a:t>
            </a:r>
            <a:endParaRPr lang="en-US" dirty="0" smtClean="0"/>
          </a:p>
          <a:p>
            <a:pPr marL="663521" lvl="1" indent="-358775">
              <a:lnSpc>
                <a:spcPct val="100000"/>
              </a:lnSpc>
            </a:pPr>
            <a:r>
              <a:rPr lang="en-US" dirty="0" smtClean="0"/>
              <a:t>Front Controller, Active </a:t>
            </a:r>
            <a:r>
              <a:rPr lang="en-US" dirty="0"/>
              <a:t>Record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532" y="2783577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5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967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Шаблони в </a:t>
            </a:r>
            <a:r>
              <a:rPr lang="ru-RU" dirty="0" smtClean="0"/>
              <a:t>проектирането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/>
              <a:t>поведение и архитектура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7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Шаблони в поведението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Шаблони в архитектурата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155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Шаблони в поведението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Шаблоните в поведението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се занимават с комуникацията (взаимодействието) между обектите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sz="3100" dirty="0" smtClean="0"/>
              <a:t>Било чрез разпределяне на отговорностите между обектите</a:t>
            </a:r>
            <a:endParaRPr lang="en-US" sz="3100" dirty="0" smtClean="0"/>
          </a:p>
          <a:p>
            <a:pPr lvl="1">
              <a:lnSpc>
                <a:spcPct val="100000"/>
              </a:lnSpc>
            </a:pPr>
            <a:r>
              <a:rPr lang="bg-BG" sz="3100" dirty="0" smtClean="0"/>
              <a:t>Или чрез капсулиране на поведението в един обект и делегирането на заявките към него</a:t>
            </a:r>
            <a:endParaRPr lang="en-US" sz="3100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Увеличава гъвкавостта в комуникацията между класовете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Класически шаблони в поведението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Chain </a:t>
            </a:r>
            <a:r>
              <a:rPr lang="en-US" dirty="0"/>
              <a:t>of </a:t>
            </a:r>
            <a:r>
              <a:rPr lang="en-US" dirty="0" smtClean="0"/>
              <a:t>Responsibility, </a:t>
            </a:r>
            <a:r>
              <a:rPr lang="en-US" dirty="0"/>
              <a:t>Command, Interpreter, Iterator, Mediator, Memento, Null Object, Observer, State, Strategy, Template Method, </a:t>
            </a:r>
            <a:r>
              <a:rPr lang="en-US" dirty="0" smtClean="0"/>
              <a:t>Visitor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92645" name="Rectangle 5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2996580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Iterator</a:t>
            </a:r>
            <a:r>
              <a:rPr lang="en-US" dirty="0" smtClean="0"/>
              <a:t> </a:t>
            </a:r>
            <a:r>
              <a:rPr lang="bg-BG" dirty="0" smtClean="0"/>
              <a:t>позволява достъп до елементите на съставен обект без разкриване на текущата му реализация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Множество начини за обхождане на структура от данни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Унифициран интерфейс за обхождане на различни структури от данни</a:t>
            </a:r>
            <a:endParaRPr lang="en-US" dirty="0" smtClean="0"/>
          </a:p>
        </p:txBody>
      </p:sp>
      <p:sp>
        <p:nvSpPr>
          <p:cNvPr id="139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188815" y="282380"/>
            <a:ext cx="9577597" cy="626701"/>
          </a:xfrm>
          <a:noFill/>
          <a:ln/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bg-BG" dirty="0" smtClean="0"/>
              <a:t>Шаблон </a:t>
            </a:r>
            <a:r>
              <a:rPr lang="en-US" dirty="0" smtClean="0"/>
              <a:t>Iterator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3886200"/>
            <a:ext cx="6108853" cy="2486003"/>
          </a:xfrm>
          <a:prstGeom prst="roundRect">
            <a:avLst>
              <a:gd name="adj" fmla="val 29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69" y="4284397"/>
            <a:ext cx="1398358" cy="1821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12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r>
              <a:rPr lang="bg-BG" dirty="0"/>
              <a:t> - пример</a:t>
            </a:r>
            <a:endParaRPr lang="bg-BG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idx="1"/>
          </p:nvPr>
        </p:nvSpPr>
        <p:spPr>
          <a:xfrm>
            <a:off x="1071562" y="933390"/>
            <a:ext cx="1005205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IEnumerator 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bool MoveNext();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object Current { get;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void Reset();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0"/>
          <p:cNvSpPr txBox="1">
            <a:spLocks noChangeArrowheads="1"/>
          </p:cNvSpPr>
          <p:nvPr/>
        </p:nvSpPr>
        <p:spPr>
          <a:xfrm>
            <a:off x="1071562" y="2660928"/>
            <a:ext cx="100520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IEnumerable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IEnumerator GetEnumerator();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0"/>
          <p:cNvSpPr txBox="1">
            <a:spLocks noChangeArrowheads="1"/>
          </p:cNvSpPr>
          <p:nvPr/>
        </p:nvSpPr>
        <p:spPr>
          <a:xfrm>
            <a:off x="1071562" y="3790891"/>
            <a:ext cx="100520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class ConcreteEnumerator : IEnumerator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// Implement IEnumerator interface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0"/>
          <p:cNvSpPr txBox="1">
            <a:spLocks noChangeArrowheads="1"/>
          </p:cNvSpPr>
          <p:nvPr/>
        </p:nvSpPr>
        <p:spPr>
          <a:xfrm>
            <a:off x="1071562" y="4921984"/>
            <a:ext cx="1005205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enumerator = someObject.GetEnumerator();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enumerator.Reset();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(enumerator.MoveNext())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// Process the enumerator.Current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0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b="1" noProof="1" smtClean="0"/>
              <a:t> </a:t>
            </a:r>
            <a:r>
              <a:rPr lang="en-US" noProof="1" smtClean="0"/>
              <a:t>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noProof="1" smtClean="0"/>
              <a:t> </a:t>
            </a:r>
            <a:r>
              <a:rPr lang="bg-BG" noProof="1" smtClean="0"/>
              <a:t>в </a:t>
            </a:r>
            <a:r>
              <a:rPr lang="en-US" noProof="1" smtClean="0"/>
              <a:t>C#</a:t>
            </a:r>
          </a:p>
          <a:p>
            <a:endParaRPr lang="en-US" noProof="1" smtClean="0"/>
          </a:p>
          <a:p>
            <a:endParaRPr lang="en-US" noProof="1" smtClean="0"/>
          </a:p>
          <a:p>
            <a:pPr marL="0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Iterable&lt;T&gt;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 smtClean="0"/>
              <a:t>в </a:t>
            </a:r>
            <a:r>
              <a:rPr lang="en-US" noProof="1" smtClean="0"/>
              <a:t>Java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– </a:t>
            </a:r>
            <a:r>
              <a:rPr lang="bg-BG" dirty="0" smtClean="0"/>
              <a:t>примери за реална употреба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84212" y="1752600"/>
            <a:ext cx="100520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IEnumerator&lt;T&gt; GetEnumerator()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foreach(var element in this.array)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yield return element;</a:t>
            </a:r>
            <a:endParaRPr lang="en-US" sz="18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8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8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608012" y="4495800"/>
            <a:ext cx="101282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 boolean hasNext() {</a:t>
            </a:r>
            <a:b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if (count &lt; str.length()) { return true;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else return false;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 Character next() {</a:t>
            </a:r>
            <a:b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return str.charAt(count++);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3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Template Method</a:t>
            </a:r>
            <a:r>
              <a:rPr lang="en-US" dirty="0" smtClean="0"/>
              <a:t> </a:t>
            </a:r>
            <a:r>
              <a:rPr lang="bg-BG" dirty="0" smtClean="0"/>
              <a:t>дефинира основната част от алгоритъм в метод и оставя част от реализацията </a:t>
            </a:r>
            <a:r>
              <a:rPr lang="bg-BG" smtClean="0"/>
              <a:t>на подкласовете си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Това позволява подкласовете да предефинират реализацията на части от алгоритъма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Но не им дава възможност да променят структурата на алгоритъма</a:t>
            </a:r>
            <a:endParaRPr lang="en-US" dirty="0" smtClean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 </a:t>
            </a:r>
            <a:r>
              <a:rPr lang="bg-BG" dirty="0"/>
              <a:t>шаблон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793" y="4343400"/>
            <a:ext cx="4539809" cy="1976003"/>
          </a:xfrm>
          <a:prstGeom prst="roundRect">
            <a:avLst>
              <a:gd name="adj" fmla="val 19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4323648"/>
            <a:ext cx="2613190" cy="1995755"/>
          </a:xfrm>
          <a:prstGeom prst="roundRect">
            <a:avLst>
              <a:gd name="adj" fmla="val 19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13095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r>
              <a:rPr lang="bg-BG" dirty="0"/>
              <a:t> - пример</a:t>
            </a:r>
            <a:endParaRPr lang="bg-BG" dirty="0">
              <a:effectLst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50912" y="997089"/>
            <a:ext cx="102489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abstract class HotDrink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PrepareRecipe()</a:t>
            </a:r>
            <a:endParaRPr lang="bg-BG" sz="2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BoilWater(); Brew(); PourInCup(); AddSpices();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protected abstract void Brew()</a:t>
            </a:r>
            <a:r>
              <a:rPr lang="bg-BG" sz="2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 abstract void AddSpices();</a:t>
            </a:r>
            <a:endParaRPr lang="bg-BG" sz="20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void BoilWater()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void PourInCup()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Coffee : HotDrink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Brew()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Tea : HotDrink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Brew() {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56412" y="2569100"/>
            <a:ext cx="4114800" cy="527804"/>
          </a:xfrm>
          <a:prstGeom prst="wedgeRoundRectCallout">
            <a:avLst>
              <a:gd name="adj1" fmla="val -67701"/>
              <a:gd name="adj2" fmla="val -11598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Реализирано в подкласове</a:t>
            </a:r>
            <a:endParaRPr lang="bg-BG" sz="25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7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Thread.run()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</a:t>
            </a:r>
          </a:p>
          <a:p>
            <a:pPr>
              <a:lnSpc>
                <a:spcPct val="100000"/>
              </a:lnSpc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00000"/>
              </a:lnSpc>
            </a:pP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Thread.Start()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377597" cy="111078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Template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 –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примери за реална употреба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571788" y="1907717"/>
            <a:ext cx="10052050" cy="2359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thread = new Thread(){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run()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System.out.println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("Thread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 running.");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thread.start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608012" y="5257800"/>
            <a:ext cx="10052050" cy="1139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new Thread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=&gt; Console.WriteLine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is running.")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thread.Start();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920</Words>
  <Application>Microsoft Office PowerPoint</Application>
  <PresentationFormat>Custom</PresentationFormat>
  <Paragraphs>201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Шаблони в поведението</vt:lpstr>
      <vt:lpstr>Шаблон Iterator</vt:lpstr>
      <vt:lpstr>Iterator - пример</vt:lpstr>
      <vt:lpstr>Iterator – примери за реална употреба</vt:lpstr>
      <vt:lpstr>Template Method шаблон</vt:lpstr>
      <vt:lpstr>Template Method - пример</vt:lpstr>
      <vt:lpstr>Template Method – примери за реална употреба</vt:lpstr>
      <vt:lpstr>Шаблон Observer</vt:lpstr>
      <vt:lpstr>Observer – примери за реална употреба</vt:lpstr>
      <vt:lpstr>Шаблон Strategy</vt:lpstr>
      <vt:lpstr>Strategy - пример</vt:lpstr>
      <vt:lpstr>Strategy – примери за реална употреба</vt:lpstr>
      <vt:lpstr>Шаблони в архитектурата</vt:lpstr>
      <vt:lpstr>Обобщение</vt:lpstr>
      <vt:lpstr>Шаблони в проектирането на поведение и архитектура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Design Patterns</dc:title>
  <dc:subject>Software Development Course</dc:subject>
  <dc:creator/>
  <cp:keywords>design patterns, object-oriented programming, OOP, OOD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2018-08-27T21:58:44Z</dcterms:modified>
  <cp:category>programming, object-oriented, OOP, OOD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