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9"/>
  </p:notesMasterIdLst>
  <p:handoutMasterIdLst>
    <p:handoutMasterId r:id="rId20"/>
  </p:handoutMasterIdLst>
  <p:sldIdLst>
    <p:sldId id="586" r:id="rId3"/>
    <p:sldId id="587" r:id="rId4"/>
    <p:sldId id="547" r:id="rId5"/>
    <p:sldId id="548" r:id="rId6"/>
    <p:sldId id="552" r:id="rId7"/>
    <p:sldId id="554" r:id="rId8"/>
    <p:sldId id="555" r:id="rId9"/>
    <p:sldId id="559" r:id="rId10"/>
    <p:sldId id="556" r:id="rId11"/>
    <p:sldId id="560" r:id="rId12"/>
    <p:sldId id="585" r:id="rId13"/>
    <p:sldId id="557" r:id="rId14"/>
    <p:sldId id="561" r:id="rId15"/>
    <p:sldId id="588" r:id="rId16"/>
    <p:sldId id="589" r:id="rId17"/>
    <p:sldId id="590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A9C848E-5BD3-4E7F-9F5E-0FCC87745677}">
          <p14:sldIdLst>
            <p14:sldId id="586"/>
            <p14:sldId id="587"/>
          </p14:sldIdLst>
        </p14:section>
        <p14:section name="Какво са шаблоните в проектирането" id="{A50766D5-7B9B-46E9-8561-F137BA57C7A8}">
          <p14:sldIdLst>
            <p14:sldId id="547"/>
            <p14:sldId id="548"/>
            <p14:sldId id="552"/>
          </p14:sldIdLst>
        </p14:section>
        <p14:section name="Шаблони при създаването" id="{53E27881-F506-423A-8EFD-BD8EC475CBBB}">
          <p14:sldIdLst>
            <p14:sldId id="554"/>
            <p14:sldId id="555"/>
            <p14:sldId id="559"/>
            <p14:sldId id="556"/>
            <p14:sldId id="560"/>
            <p14:sldId id="585"/>
            <p14:sldId id="557"/>
            <p14:sldId id="561"/>
          </p14:sldIdLst>
        </p14:section>
        <p14:section name="Conclusion" id="{59A05709-6CF3-4DD0-873A-1D2C3A6D53A7}">
          <p14:sldIdLst>
            <p14:sldId id="588"/>
            <p14:sldId id="589"/>
            <p14:sldId id="5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22E"/>
    <a:srgbClr val="663606"/>
    <a:srgbClr val="603A14"/>
    <a:srgbClr val="E85C0E"/>
    <a:srgbClr val="BAB398"/>
    <a:srgbClr val="ADA485"/>
    <a:srgbClr val="C6C0AA"/>
    <a:srgbClr val="663106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03" autoAdjust="0"/>
    <p:restoredTop sz="94533" autoAdjust="0"/>
  </p:normalViewPr>
  <p:slideViewPr>
    <p:cSldViewPr>
      <p:cViewPr varScale="1">
        <p:scale>
          <a:sx n="49" d="100"/>
          <a:sy n="49" d="100"/>
        </p:scale>
        <p:origin x="723" y="3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01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8/28/2018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18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1583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7E71C3-3A82-4C72-B06D-032E4435E670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8213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615EF7-4B3A-407F-90CC-326B1E41BE2A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4435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234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64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84FE-4AE5-402A-8F45-8233A8C35A0E}" type="datetime1">
              <a:rPr lang="en-US" smtClean="0"/>
              <a:t>8/28/2018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72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1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03154-67DD-4056-8907-5F7123F885BB}" type="datetime1">
              <a:rPr lang="en-US" smtClean="0"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  <p:sldLayoutId id="2147483670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making.com/design_patterns/factory_metho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amazon.com/Design-Patterns-Elements-Reusable-Object-Oriented/dp/020163361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en.wikipedia.org/wiki/Singleton_patter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actory_(object-oriented_programming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 lnSpcReduction="200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Шаблони </a:t>
            </a:r>
            <a:r>
              <a:rPr lang="ru-RU" dirty="0"/>
              <a:t>в </a:t>
            </a:r>
            <a:r>
              <a:rPr lang="ru-RU" dirty="0" smtClean="0"/>
              <a:t>проектирането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 </a:t>
            </a:r>
            <a:r>
              <a:rPr lang="bg-BG" dirty="0" smtClean="0"/>
              <a:t>при </a:t>
            </a:r>
            <a:r>
              <a:rPr lang="ru-RU" dirty="0" smtClean="0"/>
              <a:t>създаване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399659" cy="2524722"/>
            <a:chOff x="745783" y="3624633"/>
            <a:chExt cx="5399659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=""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433388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=""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=""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=""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=""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66012" y="3429000"/>
            <a:ext cx="4110434" cy="2720355"/>
            <a:chOff x="7896134" y="4151656"/>
            <a:chExt cx="3429000" cy="1905000"/>
          </a:xfrm>
        </p:grpSpPr>
        <p:pic>
          <p:nvPicPr>
            <p:cNvPr id="15" name="Picture 2" descr="http://www.countwordula.com/pix/strange_attractors-0086.jp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6134" y="4151656"/>
              <a:ext cx="3429000" cy="1905000"/>
            </a:xfrm>
            <a:prstGeom prst="roundRect">
              <a:avLst>
                <a:gd name="adj" fmla="val 12195"/>
              </a:avLst>
            </a:prstGeom>
            <a:ln w="57150">
              <a:noFill/>
            </a:ln>
            <a:effectLst>
              <a:glow rad="63500">
                <a:schemeClr val="accent3">
                  <a:satMod val="175000"/>
                  <a:alpha val="25000"/>
                </a:schemeClr>
              </a:glow>
              <a:softEdge rad="38100"/>
            </a:effectLst>
          </p:spPr>
        </p:pic>
        <p:pic>
          <p:nvPicPr>
            <p:cNvPr id="16" name="Picture 8" descr="http://images2.wikia.nocookie.net/__cb20120204043720/battlefordreamisland/images/c/c0/Bubble_Icon.png"/>
            <p:cNvPicPr>
              <a:picLocks noChangeAspect="1" noChangeArrowheads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0203" y="4407887"/>
              <a:ext cx="1188682" cy="1138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 descr="http://images2.wikia.nocookie.net/__cb20120204043720/battlefordreamisland/images/c/c0/Bubble_Icon.png"/>
            <p:cNvPicPr>
              <a:picLocks noChangeAspect="1" noChangeArrowheads="1"/>
            </p:cNvPicPr>
            <p:nvPr/>
          </p:nvPicPr>
          <p:blipFill>
            <a:blip r:embed="rId9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9881" y="4631463"/>
              <a:ext cx="899141" cy="861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8" descr="http://images2.wikia.nocookie.net/__cb20120204043720/battlefordreamisland/images/c/c0/Bubble_Icon.png"/>
            <p:cNvPicPr>
              <a:picLocks noChangeAspect="1" noChangeArrowheads="1"/>
            </p:cNvPicPr>
            <p:nvPr/>
          </p:nvPicPr>
          <p:blipFill>
            <a:blip r:embed="rId10" cstate="screen">
              <a:duotone>
                <a:prstClr val="black"/>
                <a:schemeClr val="accent3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9659" y="4260491"/>
              <a:ext cx="1070910" cy="1025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8" descr="http://images2.wikia.nocookie.net/__cb20120204043720/battlefordreamisland/images/c/c0/Bubble_Icon.png"/>
            <p:cNvPicPr>
              <a:picLocks noChangeAspect="1" noChangeArrowheads="1"/>
            </p:cNvPicPr>
            <p:nvPr/>
          </p:nvPicPr>
          <p:blipFill>
            <a:blip r:embed="rId11" cstate="screen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092" y="4664168"/>
              <a:ext cx="742547" cy="711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http://images2.wikia.nocookie.net/__cb20120204043720/battlefordreamisland/images/c/c0/Bubble_Icon.png"/>
            <p:cNvPicPr>
              <a:picLocks noChangeAspect="1" noChangeArrowheads="1"/>
            </p:cNvPicPr>
            <p:nvPr/>
          </p:nvPicPr>
          <p:blipFill>
            <a:blip r:embed="rId12" cstate="screen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1259" y="4239033"/>
              <a:ext cx="605711" cy="580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4518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</a:t>
            </a:r>
            <a:r>
              <a:rPr lang="bg-BG" dirty="0"/>
              <a:t> - пример</a:t>
            </a: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71624" y="1066800"/>
            <a:ext cx="10894788" cy="5458793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class Complex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private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double real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private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double imaginary;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Complex FromPolarFactory(double modulus, double angle)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new Complex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modulus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 Math.Cos(angle), modulus * Math.Sin(angle));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Complex(double real, double imaginary)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this.real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real;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this.imaginary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imaginary;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Complex complexNum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Complex.FromPolarFactory(1,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Math.PI / 3);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45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Factory </a:t>
            </a:r>
            <a:r>
              <a:rPr lang="bg-BG" dirty="0" smtClean="0"/>
              <a:t>шаблоните може да имат много варианти</a:t>
            </a:r>
            <a:endParaRPr lang="en-US" dirty="0" smtClean="0"/>
          </a:p>
          <a:p>
            <a:pPr lvl="1"/>
            <a:r>
              <a:rPr lang="bg-BG" dirty="0" smtClean="0"/>
              <a:t>Статични </a:t>
            </a:r>
            <a:r>
              <a:rPr lang="en-US" dirty="0" smtClean="0"/>
              <a:t>/ </a:t>
            </a:r>
            <a:r>
              <a:rPr lang="bg-BG" dirty="0" smtClean="0"/>
              <a:t>нестатични методи за създаване на продукти</a:t>
            </a:r>
            <a:endParaRPr lang="en-US" dirty="0" smtClean="0"/>
          </a:p>
          <a:p>
            <a:pPr lvl="1"/>
            <a:r>
              <a:rPr lang="bg-BG" dirty="0" smtClean="0"/>
              <a:t>Връщащи класа на продукта или негов наследник</a:t>
            </a:r>
            <a:endParaRPr lang="en-US" dirty="0" smtClean="0"/>
          </a:p>
          <a:p>
            <a:pPr lvl="1"/>
            <a:r>
              <a:rPr lang="en-US" dirty="0" smtClean="0"/>
              <a:t>Factory </a:t>
            </a:r>
            <a:r>
              <a:rPr lang="bg-BG" dirty="0" smtClean="0"/>
              <a:t>във или извън класа на продукта</a:t>
            </a:r>
            <a:endParaRPr lang="en-US" dirty="0" smtClean="0"/>
          </a:p>
          <a:p>
            <a:r>
              <a:rPr lang="bg-BG" dirty="0" smtClean="0"/>
              <a:t>Например</a:t>
            </a:r>
            <a:r>
              <a:rPr lang="en-US" dirty="0" smtClean="0"/>
              <a:t>:</a:t>
            </a:r>
          </a:p>
          <a:p>
            <a:pPr lvl="1"/>
            <a:r>
              <a:rPr lang="bg-BG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Клас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Coffee</a:t>
            </a:r>
            <a:r>
              <a:rPr lang="en-US" dirty="0" smtClean="0"/>
              <a:t> – </a:t>
            </a:r>
            <a:r>
              <a:rPr lang="bg-BG" dirty="0" smtClean="0"/>
              <a:t>съдържа смес от кафе и мляко</a:t>
            </a:r>
            <a:endParaRPr lang="en-US" dirty="0" smtClean="0"/>
          </a:p>
          <a:p>
            <a:pPr lvl="1"/>
            <a:r>
              <a:rPr lang="bg-BG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Клас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CoffeeFactory</a:t>
            </a:r>
            <a:r>
              <a:rPr lang="en-US" dirty="0" smtClean="0"/>
              <a:t>– </a:t>
            </a:r>
            <a:r>
              <a:rPr lang="bg-BG" dirty="0" smtClean="0"/>
              <a:t>създава кафе, капучино </a:t>
            </a:r>
            <a:r>
              <a:rPr lang="en-US" dirty="0" smtClean="0"/>
              <a:t>/</a:t>
            </a:r>
            <a:r>
              <a:rPr lang="bg-BG" dirty="0" smtClean="0"/>
              <a:t> </a:t>
            </a:r>
            <a:r>
              <a:rPr lang="bg-BG" dirty="0" err="1" smtClean="0"/>
              <a:t>макиато</a:t>
            </a:r>
            <a:endParaRPr lang="en-US" dirty="0" smtClean="0"/>
          </a:p>
          <a:p>
            <a:pPr lvl="2"/>
            <a:r>
              <a:rPr lang="bg-BG" dirty="0" smtClean="0"/>
              <a:t>В зависимост от поръчания тип кафе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- </a:t>
            </a:r>
            <a:r>
              <a:rPr lang="bg-BG" dirty="0" smtClean="0"/>
              <a:t>варианти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1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Factory </a:t>
            </a:r>
            <a:r>
              <a:rPr lang="bg-BG" u="sng" dirty="0" smtClean="0">
                <a:solidFill>
                  <a:schemeClr val="tx2">
                    <a:lumMod val="75000"/>
                  </a:schemeClr>
                </a:solidFill>
              </a:rPr>
              <a:t>метод</a:t>
            </a:r>
            <a:endParaRPr lang="en-US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Създава обекти, без да указва точния им клас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Създава обекти от някои от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подкласовете</a:t>
            </a:r>
            <a:r>
              <a:rPr lang="en-US" dirty="0" smtClean="0"/>
              <a:t>, </a:t>
            </a:r>
            <a:r>
              <a:rPr lang="bg-BG" dirty="0" smtClean="0"/>
              <a:t>но връща базовия абстрактен клас или интерфейс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Ползи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Добавяне след време </a:t>
            </a:r>
            <a:br>
              <a:rPr lang="bg-BG" dirty="0" smtClean="0"/>
            </a:br>
            <a:r>
              <a:rPr lang="bg-BG" dirty="0" smtClean="0"/>
              <a:t>на нови подкласове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Лесна разширяемост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Лесна поддръжка</a:t>
            </a:r>
            <a:endParaRPr lang="en-US" dirty="0" smtClean="0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Шаблон на </a:t>
            </a:r>
            <a:r>
              <a:rPr lang="en-US" dirty="0" smtClean="0"/>
              <a:t>Factory </a:t>
            </a:r>
            <a:r>
              <a:rPr lang="bg-BG" dirty="0" smtClean="0"/>
              <a:t>метод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834" y="3936298"/>
            <a:ext cx="6480989" cy="2419066"/>
          </a:xfrm>
          <a:prstGeom prst="roundRect">
            <a:avLst>
              <a:gd name="adj" fmla="val 201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4498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</a:t>
            </a:r>
            <a:r>
              <a:rPr lang="bg-BG" dirty="0"/>
              <a:t>метод - пример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1814" y="1094407"/>
            <a:ext cx="11125198" cy="5458793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abstract class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Product { … 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class Chair : Product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… 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Table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Product { … 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abstract class ProductCreator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abstract Product CreateProduct();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class TableCreator : ProductCreator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override Product CreateProduct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 { return new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(…);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ChairCreator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ProductCreator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override Product CreateProduct() { return new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Chair(…);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944" y="1151120"/>
            <a:ext cx="4883183" cy="2125479"/>
          </a:xfrm>
          <a:prstGeom prst="roundRect">
            <a:avLst>
              <a:gd name="adj" fmla="val 1445"/>
            </a:avLst>
          </a:prstGeom>
        </p:spPr>
      </p:pic>
    </p:spTree>
    <p:extLst>
      <p:ext uri="{BB962C8B-B14F-4D97-AF65-F5344CB8AC3E}">
        <p14:creationId xmlns:p14="http://schemas.microsoft.com/office/powerpoint/2010/main" val="173558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8775" indent="-358775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Шаблоните в проектирането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bg-BG" dirty="0"/>
              <a:t>Готови решения на често срещани казуси в </a:t>
            </a:r>
            <a:r>
              <a:rPr lang="bg-BG" dirty="0" smtClean="0"/>
              <a:t>ООП дизайна</a:t>
            </a:r>
            <a:endParaRPr lang="en-US" dirty="0"/>
          </a:p>
          <a:p>
            <a:pPr marL="358775" indent="-358775"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Шаблони за създаване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663521" lvl="1" indent="-358775">
              <a:lnSpc>
                <a:spcPct val="100000"/>
              </a:lnSpc>
            </a:pPr>
            <a:r>
              <a:rPr lang="en-US" dirty="0" smtClean="0"/>
              <a:t>Singleton</a:t>
            </a:r>
            <a:r>
              <a:rPr lang="en-US" dirty="0"/>
              <a:t>, Factory, Factory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Обобщение</a:t>
            </a:r>
            <a:endParaRPr lang="en-US" dirty="0"/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428" y="2517613"/>
            <a:ext cx="3559806" cy="26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59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88815" y="40341"/>
            <a:ext cx="11239597" cy="1110780"/>
          </a:xfrm>
        </p:spPr>
        <p:txBody>
          <a:bodyPr>
            <a:normAutofit/>
          </a:bodyPr>
          <a:lstStyle/>
          <a:p>
            <a:r>
              <a:rPr lang="ru-RU" dirty="0"/>
              <a:t>Шаблони в проектирането </a:t>
            </a:r>
            <a:r>
              <a:rPr lang="bg-BG" dirty="0" smtClean="0"/>
              <a:t>при</a:t>
            </a:r>
            <a:r>
              <a:rPr lang="ru-RU" smtClean="0"/>
              <a:t> създаване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5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70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Какво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шаблони в проектирането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?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Типове шаблони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в проектирането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Шаблони при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създаването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Singleton</a:t>
            </a:r>
            <a:r>
              <a:rPr lang="en-US" dirty="0"/>
              <a:t> </a:t>
            </a:r>
            <a:r>
              <a:rPr lang="bg-BG" dirty="0" smtClean="0"/>
              <a:t>шаблон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Factory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шаблон</a:t>
            </a:r>
          </a:p>
          <a:p>
            <a:pPr marL="819096" lvl="1" indent="-514350">
              <a:lnSpc>
                <a:spcPct val="100000"/>
              </a:lnSpc>
            </a:pPr>
            <a:r>
              <a:rPr lang="bg-BG" dirty="0"/>
              <a:t>Шаблон на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Factory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метод</a:t>
            </a:r>
            <a:endParaRPr lang="en-US" dirty="0">
              <a:solidFill>
                <a:schemeClr val="tx2">
                  <a:lumMod val="75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155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bg-BG" sz="3700" dirty="0" smtClean="0"/>
              <a:t>Софтуерните </a:t>
            </a:r>
            <a:r>
              <a:rPr lang="bg-BG" sz="3700" dirty="0" smtClean="0">
                <a:solidFill>
                  <a:schemeClr val="tx2">
                    <a:lumMod val="75000"/>
                  </a:schemeClr>
                </a:solidFill>
              </a:rPr>
              <a:t>шаблони в проектирането</a:t>
            </a:r>
            <a:r>
              <a:rPr lang="en-US" sz="3700" dirty="0" smtClean="0">
                <a:solidFill>
                  <a:schemeClr val="tx2">
                    <a:lumMod val="75000"/>
                  </a:schemeClr>
                </a:solidFill>
              </a:rPr>
              <a:t> (design patterns)</a:t>
            </a:r>
          </a:p>
          <a:p>
            <a:pPr lvl="1">
              <a:lnSpc>
                <a:spcPct val="110000"/>
              </a:lnSpc>
            </a:pPr>
            <a:r>
              <a:rPr lang="bg-BG" dirty="0" smtClean="0"/>
              <a:t>Готови решения на често срещани казуси в софтуерния дизайн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 smtClean="0"/>
              <a:t>Двойка проблем</a:t>
            </a:r>
            <a:r>
              <a:rPr lang="en-US" dirty="0" smtClean="0"/>
              <a:t> / </a:t>
            </a:r>
            <a:r>
              <a:rPr lang="bg-BG" dirty="0" smtClean="0"/>
              <a:t>решение, валидно в даден контекст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bg-BG" dirty="0" smtClean="0"/>
              <a:t>Шаблон или рецепта за решаване на специфични казуси при проектирането на софтуера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sz="3700" noProof="1" smtClean="0">
                <a:solidFill>
                  <a:schemeClr val="tx2">
                    <a:lumMod val="75000"/>
                  </a:schemeClr>
                </a:solidFill>
              </a:rPr>
              <a:t>GoF</a:t>
            </a:r>
            <a:r>
              <a:rPr lang="en-US" sz="37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700" dirty="0" smtClean="0">
                <a:solidFill>
                  <a:schemeClr val="tx2">
                    <a:lumMod val="75000"/>
                  </a:schemeClr>
                </a:solidFill>
              </a:rPr>
              <a:t>шаблони</a:t>
            </a:r>
            <a:endParaRPr lang="en-US" sz="37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bg-BG" dirty="0" smtClean="0"/>
              <a:t>Класическа книга за обектно-ориентирани шаблони в проектирането от </a:t>
            </a:r>
            <a:r>
              <a:rPr lang="en-GB" dirty="0" smtClean="0"/>
              <a:t>Gama, Helm, Johnson</a:t>
            </a:r>
            <a:r>
              <a:rPr lang="en-GB" dirty="0"/>
              <a:t>, </a:t>
            </a:r>
            <a:r>
              <a:rPr lang="en-GB" noProof="1" smtClean="0"/>
              <a:t>Vlissides</a:t>
            </a:r>
            <a:r>
              <a:rPr lang="en-GB" dirty="0" smtClean="0"/>
              <a:t> 1995</a:t>
            </a:r>
          </a:p>
          <a:p>
            <a:pPr lvl="1">
              <a:lnSpc>
                <a:spcPct val="110000"/>
              </a:lnSpc>
            </a:pPr>
            <a:r>
              <a:rPr lang="bg-BG" dirty="0" smtClean="0"/>
              <a:t>Книгата </a:t>
            </a:r>
            <a:r>
              <a:rPr lang="en-GB" dirty="0" smtClean="0"/>
              <a:t>„</a:t>
            </a:r>
            <a:r>
              <a:rPr lang="bg-BG" dirty="0" smtClean="0"/>
              <a:t>Шайката на четиримата“ (</a:t>
            </a:r>
            <a:r>
              <a:rPr lang="en-US" dirty="0" smtClean="0"/>
              <a:t>The Gang of Four)</a:t>
            </a:r>
            <a:endParaRPr lang="en-GB" dirty="0" smtClean="0"/>
          </a:p>
          <a:p>
            <a:pPr lvl="1">
              <a:lnSpc>
                <a:spcPct val="110000"/>
              </a:lnSpc>
            </a:pPr>
            <a:r>
              <a:rPr lang="bg-BG" dirty="0" smtClean="0"/>
              <a:t>Шаблони за създаване, структура и поведение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са шаблоните в проектирането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Picture 2" descr="http://codinghorror.typepad.com/.a/6a0120a85dcdae970b012877701400970c-pi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469" y="3936298"/>
            <a:ext cx="1879354" cy="24556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05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dirty="0" smtClean="0"/>
              <a:t>Шаблоните в проектирането се описват чрез няколко елемента</a:t>
            </a:r>
            <a:r>
              <a:rPr lang="en-US" dirty="0" smtClean="0"/>
              <a:t>:</a:t>
            </a:r>
            <a:endParaRPr lang="en-US" dirty="0"/>
          </a:p>
          <a:p>
            <a:pPr marL="742950" lvl="1" indent="-285750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Име на шаблона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1035050" lvl="2" indent="-285750"/>
            <a:r>
              <a:rPr lang="bg-BG" dirty="0" smtClean="0"/>
              <a:t>Обогатява речника на дизайнера</a:t>
            </a:r>
            <a:endParaRPr lang="en-US" dirty="0"/>
          </a:p>
          <a:p>
            <a:pPr marL="742950" lvl="1" indent="-285750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Проблем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1035050" lvl="2" indent="-285750"/>
            <a:r>
              <a:rPr lang="bg-BG" dirty="0" smtClean="0"/>
              <a:t>Предназначение и контекст на употреба</a:t>
            </a:r>
            <a:r>
              <a:rPr lang="en-US" dirty="0" smtClean="0"/>
              <a:t> </a:t>
            </a:r>
            <a:endParaRPr lang="en-US" dirty="0"/>
          </a:p>
          <a:p>
            <a:pPr marL="742950" lvl="1" indent="-285750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Решение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1035050" lvl="2" indent="-285750"/>
            <a:r>
              <a:rPr lang="en-US" dirty="0" smtClean="0"/>
              <a:t>UML </a:t>
            </a:r>
            <a:r>
              <a:rPr lang="bg-BG" dirty="0" smtClean="0"/>
              <a:t>структура или абстрактен код</a:t>
            </a:r>
            <a:endParaRPr lang="en-US" dirty="0" smtClean="0"/>
          </a:p>
          <a:p>
            <a:pPr marL="742950" lvl="1" indent="-285750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Последици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1035050" lvl="2" indent="-285750"/>
            <a:r>
              <a:rPr lang="bg-BG" dirty="0" smtClean="0"/>
              <a:t>Резултат и негативи</a:t>
            </a:r>
            <a:endParaRPr lang="en-US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Елементи на шаблоните в проектирането</a:t>
            </a:r>
            <a:endParaRPr lang="en-US" dirty="0"/>
          </a:p>
        </p:txBody>
      </p:sp>
      <p:pic>
        <p:nvPicPr>
          <p:cNvPr id="1026" name="Picture 2" descr="Best Design Pattern Boo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002" y="2743200"/>
            <a:ext cx="4408820" cy="2838123"/>
          </a:xfrm>
          <a:prstGeom prst="roundRect">
            <a:avLst>
              <a:gd name="adj" fmla="val 4527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41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Autofit/>
          </a:bodyPr>
          <a:lstStyle/>
          <a:p>
            <a:pPr>
              <a:lnSpc>
                <a:spcPct val="11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smtClean="0"/>
              <a:t>Шаблони за </a:t>
            </a:r>
            <a:r>
              <a:rPr lang="bg-BG" smtClean="0">
                <a:solidFill>
                  <a:schemeClr val="tx2">
                    <a:lumMod val="75000"/>
                  </a:schemeClr>
                </a:solidFill>
              </a:rPr>
              <a:t>създаване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sz="3000" dirty="0" smtClean="0"/>
              <a:t>За инициализиране и конфигуриране на класове и обекти</a:t>
            </a:r>
            <a:endParaRPr lang="en-US" sz="3000" dirty="0"/>
          </a:p>
          <a:p>
            <a:pPr>
              <a:lnSpc>
                <a:spcPct val="11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dirty="0"/>
              <a:t>Шаблони </a:t>
            </a:r>
            <a:r>
              <a:rPr lang="bg-BG" dirty="0" smtClean="0"/>
              <a:t>в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структурата</a:t>
            </a:r>
            <a:endParaRPr lang="en-US" dirty="0"/>
          </a:p>
          <a:p>
            <a:pPr lvl="1">
              <a:lnSpc>
                <a:spcPct val="11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sz="3000" dirty="0" smtClean="0"/>
              <a:t>Начини за групиране на обекти за реализиране на нови функции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bg-BG" sz="3000" dirty="0" smtClean="0"/>
              <a:t>Сбор от класове или обекти</a:t>
            </a:r>
            <a:endParaRPr lang="en-US" sz="3000" dirty="0"/>
          </a:p>
          <a:p>
            <a:pPr>
              <a:lnSpc>
                <a:spcPct val="11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dirty="0"/>
              <a:t>Шаблони в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поведението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sz="3000" dirty="0" smtClean="0"/>
              <a:t>За динамичното взаимодействие на общност от класове и обекти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bg-BG" sz="3000" dirty="0" smtClean="0"/>
              <a:t>Кой за какво отговаря и т.н.</a:t>
            </a:r>
            <a:endParaRPr lang="en-US" sz="3000" dirty="0" smtClean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10020397" cy="1110780"/>
          </a:xfrm>
        </p:spPr>
        <p:txBody>
          <a:bodyPr>
            <a:normAutofit/>
          </a:bodyPr>
          <a:lstStyle/>
          <a:p>
            <a:r>
              <a:rPr lang="bg-BG" dirty="0" smtClean="0"/>
              <a:t>Три основни типа на ОО шаблони в дизайна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90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1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Засягат механизмите на създаване на обекти</a:t>
            </a:r>
            <a:endParaRPr lang="en-US" dirty="0" smtClean="0"/>
          </a:p>
          <a:p>
            <a:r>
              <a:rPr lang="bg-BG" dirty="0" smtClean="0"/>
              <a:t>Опитват се </a:t>
            </a:r>
            <a:r>
              <a:rPr lang="bg-BG" dirty="0"/>
              <a:t>д</a:t>
            </a:r>
            <a:r>
              <a:rPr lang="bg-BG" dirty="0" smtClean="0"/>
              <a:t>а създадат обекти по най-удачния за дадена ситуацията начин</a:t>
            </a:r>
            <a:endParaRPr lang="en-US" dirty="0" smtClean="0"/>
          </a:p>
          <a:p>
            <a:pPr lvl="1"/>
            <a:r>
              <a:rPr lang="bg-BG" dirty="0" smtClean="0"/>
              <a:t>Вместо </a:t>
            </a:r>
            <a:r>
              <a:rPr lang="en-US" dirty="0" smtClean="0"/>
              <a:t> </a:t>
            </a:r>
            <a:r>
              <a:rPr lang="bg-BG" dirty="0" smtClean="0"/>
              <a:t>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SomeClass()</a:t>
            </a:r>
            <a:r>
              <a:rPr lang="bg-BG" dirty="0" smtClean="0"/>
              <a:t>"</a:t>
            </a:r>
            <a:r>
              <a:rPr lang="en-US" dirty="0" smtClean="0"/>
              <a:t> </a:t>
            </a:r>
            <a:r>
              <a:rPr lang="bg-BG" dirty="0" smtClean="0"/>
              <a:t>ползвайте</a:t>
            </a:r>
            <a:r>
              <a:rPr lang="en-US" dirty="0" smtClean="0"/>
              <a:t> 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pattern.Create()</a:t>
            </a:r>
            <a:r>
              <a:rPr lang="en-US" dirty="0" smtClean="0"/>
              <a:t>"</a:t>
            </a:r>
          </a:p>
          <a:p>
            <a:r>
              <a:rPr lang="bg-BG" dirty="0" smtClean="0"/>
              <a:t>Комбинация от две основни идеи</a:t>
            </a:r>
            <a:endParaRPr lang="en-US" dirty="0" smtClean="0"/>
          </a:p>
          <a:p>
            <a:pPr lvl="1"/>
            <a:r>
              <a:rPr lang="bg-BG" dirty="0" smtClean="0"/>
              <a:t>Капсулиране на знанието кои точно класове ползва системата</a:t>
            </a:r>
            <a:endParaRPr lang="en-US" dirty="0" smtClean="0"/>
          </a:p>
          <a:p>
            <a:pPr lvl="1"/>
            <a:r>
              <a:rPr lang="bg-BG" dirty="0" smtClean="0"/>
              <a:t>Скриване на това как екземпляри от тези конкретни класове са създадени и групирани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Шаблони при създаването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9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 smtClean="0"/>
              <a:t>Класът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Singleton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noProof="1" smtClean="0"/>
              <a:t>е такъв, който се предполага да има една-единствена инстанция</a:t>
            </a:r>
            <a:endParaRPr lang="en-US" noProof="1" smtClean="0"/>
          </a:p>
          <a:p>
            <a:pPr lvl="1">
              <a:lnSpc>
                <a:spcPct val="110000"/>
              </a:lnSpc>
            </a:pPr>
            <a:r>
              <a:rPr lang="bg-BG" dirty="0" smtClean="0"/>
              <a:t>Обикновено се създава при поискване </a:t>
            </a:r>
            <a:r>
              <a:rPr lang="en-US" dirty="0" smtClean="0"/>
              <a:t>(lazy loading)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bg-BG" dirty="0" smtClean="0"/>
              <a:t>Понякога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Singleton</a:t>
            </a:r>
            <a:r>
              <a:rPr lang="en-US" dirty="0" smtClean="0"/>
              <a:t> </a:t>
            </a:r>
            <a:r>
              <a:rPr lang="bg-BG" dirty="0" smtClean="0"/>
              <a:t>е погрешно смятан за глобална променлива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bg-BG" dirty="0" smtClean="0"/>
              <a:t>Не е</a:t>
            </a:r>
            <a:r>
              <a:rPr lang="en-US" dirty="0" smtClean="0"/>
              <a:t>!</a:t>
            </a:r>
          </a:p>
          <a:p>
            <a:pPr>
              <a:lnSpc>
                <a:spcPct val="110000"/>
              </a:lnSpc>
            </a:pPr>
            <a:r>
              <a:rPr lang="bg-BG" dirty="0" smtClean="0"/>
              <a:t>Възможни проблеми</a:t>
            </a:r>
            <a:r>
              <a:rPr lang="en-US" dirty="0" smtClean="0"/>
              <a:t>: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/>
              <a:t>Thread-safe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</a:t>
            </a:r>
            <a:r>
              <a:rPr lang="bg-BG" dirty="0" smtClean="0"/>
              <a:t>шаблон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648" y="4343400"/>
            <a:ext cx="6882279" cy="1905000"/>
          </a:xfrm>
          <a:prstGeom prst="roundRect">
            <a:avLst>
              <a:gd name="adj" fmla="val 372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9235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r>
              <a:rPr lang="bg-BG" dirty="0"/>
              <a:t> - пример</a:t>
            </a: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22411" y="1157451"/>
            <a:ext cx="10944002" cy="5243349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sealed class Singleton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Singleton() {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readonly Singleton instance = new Singleton();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Singleton Instance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bg-BG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return instance;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467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В ООП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Factory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е обект за създаване на други обекти (алтернативен конструктор)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Това не е</a:t>
            </a:r>
            <a:r>
              <a:rPr lang="en-US" dirty="0" smtClean="0"/>
              <a:t> </a:t>
            </a:r>
            <a:r>
              <a:rPr lang="en-US" noProof="1" smtClean="0"/>
              <a:t>GoF</a:t>
            </a:r>
            <a:r>
              <a:rPr lang="en-US" dirty="0" smtClean="0"/>
              <a:t> </a:t>
            </a:r>
            <a:r>
              <a:rPr lang="bg-BG" dirty="0" smtClean="0"/>
              <a:t>шаблон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;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често е бъркан с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Factory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метода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 smtClean="0"/>
              <a:t>Традиционно създаване на обекти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/>
              <a:t> + </a:t>
            </a:r>
            <a:r>
              <a:rPr lang="bg-BG" dirty="0" smtClean="0"/>
              <a:t>викаме конструктор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 smtClean="0"/>
              <a:t>Създаване чрез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factory</a:t>
            </a:r>
            <a:r>
              <a:rPr lang="en-US" dirty="0" smtClean="0"/>
              <a:t> (</a:t>
            </a:r>
            <a:r>
              <a:rPr lang="bg-BG" dirty="0" smtClean="0"/>
              <a:t>обикновено това е статичен метод</a:t>
            </a:r>
            <a:r>
              <a:rPr lang="en-US" dirty="0" smtClean="0"/>
              <a:t>):</a:t>
            </a: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</a:t>
            </a:r>
            <a:r>
              <a:rPr lang="bg-BG" dirty="0" smtClean="0"/>
              <a:t> шаблон</a:t>
            </a:r>
            <a:endParaRPr lang="bg-BG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62024" y="3733800"/>
            <a:ext cx="10313988" cy="442035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DateTime t = new DateTime(2014, 10, 16);</a:t>
            </a: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62024" y="5127800"/>
            <a:ext cx="10313988" cy="442035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DateTime t = DateTime.Now;</a:t>
            </a: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62024" y="5855269"/>
            <a:ext cx="10313988" cy="442035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Color c = Color.FromArgb(120, 255, 0, 0);</a:t>
            </a:r>
          </a:p>
        </p:txBody>
      </p:sp>
    </p:spTree>
    <p:extLst>
      <p:ext uri="{BB962C8B-B14F-4D97-AF65-F5344CB8AC3E}">
        <p14:creationId xmlns:p14="http://schemas.microsoft.com/office/powerpoint/2010/main" val="58726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811</Words>
  <Application>Microsoft Office PowerPoint</Application>
  <PresentationFormat>Custom</PresentationFormat>
  <Paragraphs>167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Какво са шаблоните в проектирането?</vt:lpstr>
      <vt:lpstr>Елементи на шаблоните в проектирането</vt:lpstr>
      <vt:lpstr>Три основни типа на ОО шаблони в дизайна</vt:lpstr>
      <vt:lpstr>Шаблони при създаването</vt:lpstr>
      <vt:lpstr>Singleton шаблон</vt:lpstr>
      <vt:lpstr>Singleton - пример</vt:lpstr>
      <vt:lpstr>Factory шаблон</vt:lpstr>
      <vt:lpstr>Factory - пример</vt:lpstr>
      <vt:lpstr>Factory - варианти</vt:lpstr>
      <vt:lpstr>Шаблон на Factory метод</vt:lpstr>
      <vt:lpstr>Factory метод - пример</vt:lpstr>
      <vt:lpstr>Обобщение</vt:lpstr>
      <vt:lpstr>Шаблони в проектирането при създаване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Design Patterns</dc:title>
  <dc:subject>Software Development Course</dc:subject>
  <dc:creator/>
  <cp:keywords>design patterns, object-oriented programming, OOP, OOD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2018-08-27T21:55:23Z</dcterms:modified>
  <cp:category>programming, object-oriented, OOP, OOD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