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f2f24fb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2f2f24fb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2f2f24fb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2f2f24fb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f2f24fb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2f2f24fb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2f2f24fb9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2f2f24fb9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f2f24fb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2f2f24fb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f2f24fb9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f2f24fb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2f2f24fb9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2f2f24fb9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2f2f24fb9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2f2f24fb9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f2f24fb9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f2f24fb9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2f2f24fb9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2f2f24fb9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5f6f1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5f6f1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f2f24fb9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f2f24fb9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30a82a7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30a82a7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30a82a7d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30a82a7d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30a82a7d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30a82a7d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0a82a7d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0a82a7d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30a82a7d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30a82a7d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30a82a7da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30a82a7da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30a82a7da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30a82a7da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30a82a7da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30a82a7da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30a82a7da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30a82a7da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5f6f1d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5f6f1d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2253942a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2253942a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2253942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2253942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253942a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2253942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2253942a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2253942a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2253942a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2253942a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2253942a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2253942a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2253942a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2253942a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2253942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2253942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2253942a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2253942a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2253942a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2253942a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5dad1c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5dad1c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2253942a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2253942a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2253942a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2253942a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2253942a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2253942a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2253942a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2253942a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2253942a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2253942a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2253942a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62253942a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2253942a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2253942a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2253942a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2253942a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2253942a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2253942a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2253942a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2253942a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8d3888a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8d3888a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d5f6f1f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d5f6f1f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d5f6f1fc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d5f6f1f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fdf92e1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fdf92e1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5dad1c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15dad1c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6b7f9e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6b7f9e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5dad1c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5dad1c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f2f24fb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f2f24fb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9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2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5" name="Google Shape;15;p2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b="1" sz="41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25" spcFirstLastPara="1" rIns="81025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6" name="Google Shape;86;p16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7" name="Google Shape;87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8" name="Google Shape;88;p16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9" name="Google Shape;89;p16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0" name="Google Shape;90;p16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1" name="Google Shape;91;p16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2" name="Google Shape;92;p16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3" name="Google Shape;93;p16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en" sz="500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sz="5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25" spcFirstLastPara="1" rIns="81025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en" sz="500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sz="5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b="1" i="0" sz="3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Въведение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8383" y="2382147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800"/>
            </a:srgbClr>
          </a:solidFill>
          <a:ln cap="flat" cmpd="sng" w="9525">
            <a:solidFill>
              <a:srgbClr val="C87D0E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5060100" cy="469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Четене на стойност от конзолата</a:t>
            </a:r>
            <a:endParaRPr sz="1800"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225" y="1621675"/>
            <a:ext cx="5786399" cy="32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4260300" cy="469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Четене на стойност от конзолата</a:t>
            </a:r>
            <a:endParaRPr sz="18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225" y="1621675"/>
            <a:ext cx="5786399" cy="32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/>
          <p:nvPr/>
        </p:nvSpPr>
        <p:spPr>
          <a:xfrm>
            <a:off x="4614675" y="1015375"/>
            <a:ext cx="4419900" cy="1034700"/>
          </a:xfrm>
          <a:prstGeom prst="wedgeRoundRectCallout">
            <a:avLst>
              <a:gd fmla="val 5944" name="adj1"/>
              <a:gd fmla="val 88990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Операторът за присвояване `&lt;-` може да се използва само в рамките на do-блок, както и присовената променлива може да се използва само в do-блока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46450"/>
            <a:ext cx="8520600" cy="498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Функцията `return` е функция, която приема стойност и създава IO действие, който при извикване не прави нищо, а веднага връща тази стойност</a:t>
            </a:r>
            <a:endParaRPr sz="1800"/>
          </a:p>
        </p:txBody>
      </p:sp>
      <p:sp>
        <p:nvSpPr>
          <p:cNvPr id="177" name="Google Shape;177;p28"/>
          <p:cNvSpPr/>
          <p:nvPr/>
        </p:nvSpPr>
        <p:spPr>
          <a:xfrm>
            <a:off x="525300" y="2218525"/>
            <a:ext cx="8093400" cy="1313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dummyGetLine :: IO String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dummyGetLine =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return "I'm not really doing anything"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125" y="1089425"/>
            <a:ext cx="52677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46450"/>
            <a:ext cx="8520600" cy="482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Някои полезни IO </a:t>
            </a:r>
            <a:r>
              <a:rPr lang="en" sz="1800"/>
              <a:t>действия</a:t>
            </a:r>
            <a:r>
              <a:rPr lang="en" sz="1800"/>
              <a:t>:</a:t>
            </a:r>
            <a:endParaRPr sz="1800"/>
          </a:p>
        </p:txBody>
      </p:sp>
      <p:sp>
        <p:nvSpPr>
          <p:cNvPr id="190" name="Google Shape;190;p30"/>
          <p:cNvSpPr/>
          <p:nvPr/>
        </p:nvSpPr>
        <p:spPr>
          <a:xfrm>
            <a:off x="525300" y="1989925"/>
            <a:ext cx="8093400" cy="604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putStrLn :: String -&gt; IO ()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2682250"/>
            <a:ext cx="8520600" cy="482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Принтира символен низ на конзолата, след което добавя нов ред</a:t>
            </a:r>
            <a:endParaRPr sz="1800"/>
          </a:p>
        </p:txBody>
      </p:sp>
      <p:sp>
        <p:nvSpPr>
          <p:cNvPr id="192" name="Google Shape;192;p30"/>
          <p:cNvSpPr/>
          <p:nvPr/>
        </p:nvSpPr>
        <p:spPr>
          <a:xfrm>
            <a:off x="525300" y="3421850"/>
            <a:ext cx="8093400" cy="604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getLine :: IO String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4114175"/>
            <a:ext cx="8520600" cy="482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Чете ред от конзолата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525300" y="1989925"/>
            <a:ext cx="8093400" cy="604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print :: (Show a) =&gt; a -&gt; IO ()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2682250"/>
            <a:ext cx="8520600" cy="482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Принтира стойност, представена като символен низ, на конзолата</a:t>
            </a:r>
            <a:endParaRPr sz="1800"/>
          </a:p>
        </p:txBody>
      </p:sp>
      <p:sp>
        <p:nvSpPr>
          <p:cNvPr id="201" name="Google Shape;201;p31"/>
          <p:cNvSpPr/>
          <p:nvPr/>
        </p:nvSpPr>
        <p:spPr>
          <a:xfrm>
            <a:off x="525300" y="3421850"/>
            <a:ext cx="8093400" cy="604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readFile :: FilePath -&gt; IO String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4114175"/>
            <a:ext cx="8520600" cy="482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Чете цял файл като “мързелив” символен низ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525300" y="1989925"/>
            <a:ext cx="8093400" cy="604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writeFile :: FilePath -&gt; String -&gt; IO ()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2682250"/>
            <a:ext cx="8520600" cy="482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Пише символен низ във файл</a:t>
            </a:r>
            <a:endParaRPr sz="1800"/>
          </a:p>
        </p:txBody>
      </p:sp>
      <p:sp>
        <p:nvSpPr>
          <p:cNvPr id="210" name="Google Shape;210;p32"/>
          <p:cNvSpPr/>
          <p:nvPr/>
        </p:nvSpPr>
        <p:spPr>
          <a:xfrm>
            <a:off x="525300" y="3421850"/>
            <a:ext cx="8093400" cy="604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appendFile :: FilePath -&gt; String -&gt; IO ()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4114175"/>
            <a:ext cx="8520600" cy="482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Добавя символен низ на края на файл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46450"/>
            <a:ext cx="8520600" cy="482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Примери:</a:t>
            </a:r>
            <a:endParaRPr sz="180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450" y="1068050"/>
            <a:ext cx="4511900" cy="37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161425" y="1146450"/>
            <a:ext cx="3404700" cy="3768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Създава нов файл или пренаписва съдържанието на вече съществуващ такъв</a:t>
            </a:r>
            <a:endParaRPr sz="1800"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925" y="1146450"/>
            <a:ext cx="51167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161425" y="1146450"/>
            <a:ext cx="3096300" cy="3768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Четене на файл като “мързелив” символен низ</a:t>
            </a:r>
            <a:endParaRPr sz="1800"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225" y="1484512"/>
            <a:ext cx="5517075" cy="30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Парадигми за програмиране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Функционални езици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Входно/изходни операции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Състояние на програма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279" y="1862150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161425" y="1146450"/>
            <a:ext cx="3096300" cy="3768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Добавяне на текст</a:t>
            </a:r>
            <a:br>
              <a:rPr lang="en" sz="1800"/>
            </a:br>
            <a:r>
              <a:rPr lang="en" sz="1800"/>
              <a:t>в края на файл</a:t>
            </a:r>
            <a:endParaRPr sz="1800"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175" y="1349074"/>
            <a:ext cx="6024650" cy="33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1152475"/>
            <a:ext cx="8520600" cy="2523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Казваме, че една система/програма има състояние, когато е създадена да помни потребителски интеракции  или предхождащи евенти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Състоянието обикновено се пази в променливи, които представляват заделена компютърна памет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Глобално състояние на програма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Достъпно от всеки контекст на програмата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Локално състояние на програма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Достъпно само в рамките на определена функция/package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1152475"/>
            <a:ext cx="8520600" cy="777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Глобално състояние в Haskell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Не се препоръчва използването му</a:t>
            </a:r>
            <a:endParaRPr sz="1800"/>
          </a:p>
        </p:txBody>
      </p:sp>
      <p:sp>
        <p:nvSpPr>
          <p:cNvPr id="252" name="Google Shape;252;p38"/>
          <p:cNvSpPr/>
          <p:nvPr/>
        </p:nvSpPr>
        <p:spPr>
          <a:xfrm>
            <a:off x="525300" y="2142325"/>
            <a:ext cx="8093400" cy="2427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Data.IORef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System.IO.Unsafe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globalVariable :: IORef Int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-- {-# NOINLINE myGlobalVar #-}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globalVariable = unsafePerformIO (newIORef 17)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152475"/>
            <a:ext cx="8520600" cy="2556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Monad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Стратегия за комбиниране на изчисления/операции в по-сложни такива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Всеки Monad представя</a:t>
            </a:r>
            <a:endParaRPr sz="1800"/>
          </a:p>
          <a:p>
            <a:pPr indent="-342900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return функция</a:t>
            </a:r>
            <a:endParaRPr sz="1800"/>
          </a:p>
          <a:p>
            <a:pPr indent="-342900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Комбинаторна функция bind</a:t>
            </a:r>
            <a:endParaRPr sz="1800"/>
          </a:p>
          <a:p>
            <a:pPr indent="-342900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Типизиран конструктор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State Monad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Може да бъде използван за да се симулира състояние на програма в Haskell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4" name="Google Shape;264;p40"/>
          <p:cNvSpPr/>
          <p:nvPr/>
        </p:nvSpPr>
        <p:spPr>
          <a:xfrm>
            <a:off x="525300" y="11297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Control.Monad.State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40"/>
          <p:cNvSpPr/>
          <p:nvPr/>
        </p:nvSpPr>
        <p:spPr>
          <a:xfrm>
            <a:off x="525300" y="18911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myState :: State (Double, Double) Double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40"/>
          <p:cNvSpPr/>
          <p:nvPr/>
        </p:nvSpPr>
        <p:spPr>
          <a:xfrm>
            <a:off x="525300" y="26525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:: State s s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40"/>
          <p:cNvSpPr/>
          <p:nvPr/>
        </p:nvSpPr>
        <p:spPr>
          <a:xfrm>
            <a:off x="525300" y="34489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40"/>
          <p:cNvSpPr/>
          <p:nvPr/>
        </p:nvSpPr>
        <p:spPr>
          <a:xfrm>
            <a:off x="525300" y="42453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evalState :: State s a -&gt; s -&gt; a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4" name="Google Shape;274;p41"/>
          <p:cNvSpPr/>
          <p:nvPr/>
        </p:nvSpPr>
        <p:spPr>
          <a:xfrm>
            <a:off x="525300" y="11297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Control.Monad.State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41"/>
          <p:cNvSpPr/>
          <p:nvPr/>
        </p:nvSpPr>
        <p:spPr>
          <a:xfrm>
            <a:off x="525300" y="18911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myState :: State (Double, Double) Double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525300" y="26525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:: State s s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41"/>
          <p:cNvSpPr/>
          <p:nvPr/>
        </p:nvSpPr>
        <p:spPr>
          <a:xfrm>
            <a:off x="525300" y="34489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41"/>
          <p:cNvSpPr/>
          <p:nvPr/>
        </p:nvSpPr>
        <p:spPr>
          <a:xfrm>
            <a:off x="525300" y="42453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evalState :: State s a -&gt; s -&gt; a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41"/>
          <p:cNvSpPr/>
          <p:nvPr/>
        </p:nvSpPr>
        <p:spPr>
          <a:xfrm>
            <a:off x="2574875" y="2652548"/>
            <a:ext cx="2737500" cy="872100"/>
          </a:xfrm>
          <a:prstGeom prst="wedgeRoundRectCallout">
            <a:avLst>
              <a:gd fmla="val -35379" name="adj1"/>
              <a:gd fmla="val -150796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Добавяне на нужната библиотека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5" name="Google Shape;285;p42"/>
          <p:cNvSpPr/>
          <p:nvPr/>
        </p:nvSpPr>
        <p:spPr>
          <a:xfrm>
            <a:off x="525300" y="11297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Control.Monad.State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42"/>
          <p:cNvSpPr/>
          <p:nvPr/>
        </p:nvSpPr>
        <p:spPr>
          <a:xfrm>
            <a:off x="525300" y="18911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myState :: State (Double, Double) Double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42"/>
          <p:cNvSpPr/>
          <p:nvPr/>
        </p:nvSpPr>
        <p:spPr>
          <a:xfrm>
            <a:off x="525300" y="26525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:: State s s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42"/>
          <p:cNvSpPr/>
          <p:nvPr/>
        </p:nvSpPr>
        <p:spPr>
          <a:xfrm>
            <a:off x="525300" y="34489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2"/>
          <p:cNvSpPr/>
          <p:nvPr/>
        </p:nvSpPr>
        <p:spPr>
          <a:xfrm>
            <a:off x="525300" y="42453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evalState :: State s a -&gt; s -&gt; a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42"/>
          <p:cNvSpPr/>
          <p:nvPr/>
        </p:nvSpPr>
        <p:spPr>
          <a:xfrm>
            <a:off x="2244675" y="3299248"/>
            <a:ext cx="2737500" cy="872100"/>
          </a:xfrm>
          <a:prstGeom prst="wedgeRoundRectCallout">
            <a:avLst>
              <a:gd fmla="val -35379" name="adj1"/>
              <a:gd fmla="val -150796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Деклариране на променлива, която да пази състоянието 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6" name="Google Shape;296;p43"/>
          <p:cNvSpPr/>
          <p:nvPr/>
        </p:nvSpPr>
        <p:spPr>
          <a:xfrm>
            <a:off x="525300" y="11297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Control.Monad.State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43"/>
          <p:cNvSpPr/>
          <p:nvPr/>
        </p:nvSpPr>
        <p:spPr>
          <a:xfrm>
            <a:off x="525300" y="18911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myState :: State (Double, Double) Double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43"/>
          <p:cNvSpPr/>
          <p:nvPr/>
        </p:nvSpPr>
        <p:spPr>
          <a:xfrm>
            <a:off x="525300" y="26525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:: State s s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3"/>
          <p:cNvSpPr/>
          <p:nvPr/>
        </p:nvSpPr>
        <p:spPr>
          <a:xfrm>
            <a:off x="525300" y="34489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43"/>
          <p:cNvSpPr/>
          <p:nvPr/>
        </p:nvSpPr>
        <p:spPr>
          <a:xfrm>
            <a:off x="525300" y="42453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evalState :: State s a -&gt; s -&gt; a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43"/>
          <p:cNvSpPr/>
          <p:nvPr/>
        </p:nvSpPr>
        <p:spPr>
          <a:xfrm>
            <a:off x="3682800" y="3534048"/>
            <a:ext cx="2737500" cy="872100"/>
          </a:xfrm>
          <a:prstGeom prst="wedgeRoundRectCallout">
            <a:avLst>
              <a:gd fmla="val -71690" name="adj1"/>
              <a:gd fmla="val -79993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С функцията get се извлича състоянието</a:t>
            </a: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7" name="Google Shape;307;p44"/>
          <p:cNvSpPr/>
          <p:nvPr/>
        </p:nvSpPr>
        <p:spPr>
          <a:xfrm>
            <a:off x="525300" y="11297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Control.Monad.State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44"/>
          <p:cNvSpPr/>
          <p:nvPr/>
        </p:nvSpPr>
        <p:spPr>
          <a:xfrm>
            <a:off x="525300" y="18911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myState :: State (Double, Double) Double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44"/>
          <p:cNvSpPr/>
          <p:nvPr/>
        </p:nvSpPr>
        <p:spPr>
          <a:xfrm>
            <a:off x="525300" y="26525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:: State s s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525300" y="34489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44"/>
          <p:cNvSpPr/>
          <p:nvPr/>
        </p:nvSpPr>
        <p:spPr>
          <a:xfrm>
            <a:off x="525300" y="42453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evalState :: State s a -&gt; s -&gt; a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44"/>
          <p:cNvSpPr/>
          <p:nvPr/>
        </p:nvSpPr>
        <p:spPr>
          <a:xfrm>
            <a:off x="3359925" y="2139648"/>
            <a:ext cx="2737500" cy="872100"/>
          </a:xfrm>
          <a:prstGeom prst="wedgeRoundRectCallout">
            <a:avLst>
              <a:gd fmla="val -72761" name="adj1"/>
              <a:gd fmla="val 97564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Функцията put поставя стойност в променливата, която пази състоянието</a:t>
            </a: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525300" y="11297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import Control.Monad.State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45"/>
          <p:cNvSpPr/>
          <p:nvPr/>
        </p:nvSpPr>
        <p:spPr>
          <a:xfrm>
            <a:off x="525300" y="18911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myState :: State (Double, Double) Double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45"/>
          <p:cNvSpPr/>
          <p:nvPr/>
        </p:nvSpPr>
        <p:spPr>
          <a:xfrm>
            <a:off x="525300" y="26525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:: State s s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45"/>
          <p:cNvSpPr/>
          <p:nvPr/>
        </p:nvSpPr>
        <p:spPr>
          <a:xfrm>
            <a:off x="525300" y="34489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45"/>
          <p:cNvSpPr/>
          <p:nvPr/>
        </p:nvSpPr>
        <p:spPr>
          <a:xfrm>
            <a:off x="525300" y="42453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evalState :: State s a -&gt; s -&gt; a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45"/>
          <p:cNvSpPr/>
          <p:nvPr/>
        </p:nvSpPr>
        <p:spPr>
          <a:xfrm>
            <a:off x="2985725" y="2961423"/>
            <a:ext cx="2737500" cy="872100"/>
          </a:xfrm>
          <a:prstGeom prst="wedgeRoundRectCallout">
            <a:avLst>
              <a:gd fmla="val -72761" name="adj1"/>
              <a:gd fmla="val 97564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Функцията evalState връща крайния резултат от състоянието на програмата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Парадигми за програмиране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Обектно-ориентирана парадигма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Следва императивен програмен модел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Променливи и обекти (изменяеми данни)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Функциите и стойностите са различни концепции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Странични ефекти при изпълнение (изпълнението води до промени в състоянието)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</a:t>
            </a:r>
            <a:endParaRPr sz="1800"/>
          </a:p>
        </p:txBody>
      </p:sp>
      <p:sp>
        <p:nvSpPr>
          <p:cNvPr id="330" name="Google Shape;330;p46"/>
          <p:cNvSpPr/>
          <p:nvPr/>
        </p:nvSpPr>
        <p:spPr>
          <a:xfrm>
            <a:off x="525300" y="167272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46"/>
          <p:cNvSpPr txBox="1"/>
          <p:nvPr>
            <p:ph idx="1" type="body"/>
          </p:nvPr>
        </p:nvSpPr>
        <p:spPr>
          <a:xfrm>
            <a:off x="311700" y="2420150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 (в GHCi)</a:t>
            </a:r>
            <a:endParaRPr sz="1800"/>
          </a:p>
        </p:txBody>
      </p:sp>
      <p:sp>
        <p:nvSpPr>
          <p:cNvPr id="332" name="Google Shape;332;p46"/>
          <p:cNvSpPr/>
          <p:nvPr/>
        </p:nvSpPr>
        <p:spPr>
          <a:xfrm>
            <a:off x="525300" y="295180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311700" y="3607125"/>
            <a:ext cx="8520600" cy="773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Бележка: let се използва и при дефиниране на променлива в тялото на функция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</a:t>
            </a:r>
            <a:endParaRPr sz="1800"/>
          </a:p>
        </p:txBody>
      </p:sp>
      <p:sp>
        <p:nvSpPr>
          <p:cNvPr id="340" name="Google Shape;340;p47"/>
          <p:cNvSpPr/>
          <p:nvPr/>
        </p:nvSpPr>
        <p:spPr>
          <a:xfrm>
            <a:off x="525300" y="167272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311700" y="2420150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 (в GHCi)</a:t>
            </a:r>
            <a:endParaRPr sz="1800"/>
          </a:p>
        </p:txBody>
      </p:sp>
      <p:sp>
        <p:nvSpPr>
          <p:cNvPr id="342" name="Google Shape;342;p47"/>
          <p:cNvSpPr/>
          <p:nvPr/>
        </p:nvSpPr>
        <p:spPr>
          <a:xfrm>
            <a:off x="525300" y="295180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47"/>
          <p:cNvSpPr/>
          <p:nvPr/>
        </p:nvSpPr>
        <p:spPr>
          <a:xfrm>
            <a:off x="2662875" y="510748"/>
            <a:ext cx="2737500" cy="872100"/>
          </a:xfrm>
          <a:prstGeom prst="wedgeRoundRectCallout">
            <a:avLst>
              <a:gd fmla="val -79730" name="adj1"/>
              <a:gd fmla="val 97564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Име на променливата (функция)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311700" y="3607125"/>
            <a:ext cx="8520600" cy="773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Бележка: let се използва и при дефиниране на променлива в тялото на функция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0" name="Google Shape;350;p48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</a:t>
            </a:r>
            <a:endParaRPr sz="1800"/>
          </a:p>
        </p:txBody>
      </p:sp>
      <p:sp>
        <p:nvSpPr>
          <p:cNvPr id="351" name="Google Shape;351;p48"/>
          <p:cNvSpPr/>
          <p:nvPr/>
        </p:nvSpPr>
        <p:spPr>
          <a:xfrm>
            <a:off x="525300" y="167272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48"/>
          <p:cNvSpPr txBox="1"/>
          <p:nvPr>
            <p:ph idx="1" type="body"/>
          </p:nvPr>
        </p:nvSpPr>
        <p:spPr>
          <a:xfrm>
            <a:off x="311700" y="2420150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 (в GHCi)</a:t>
            </a:r>
            <a:endParaRPr sz="1800"/>
          </a:p>
        </p:txBody>
      </p:sp>
      <p:sp>
        <p:nvSpPr>
          <p:cNvPr id="353" name="Google Shape;353;p48"/>
          <p:cNvSpPr/>
          <p:nvPr/>
        </p:nvSpPr>
        <p:spPr>
          <a:xfrm>
            <a:off x="525300" y="295180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48"/>
          <p:cNvSpPr/>
          <p:nvPr/>
        </p:nvSpPr>
        <p:spPr>
          <a:xfrm>
            <a:off x="2662875" y="510748"/>
            <a:ext cx="2737500" cy="872100"/>
          </a:xfrm>
          <a:prstGeom prst="wedgeRoundRectCallout">
            <a:avLst>
              <a:gd fmla="val -61504" name="adj1"/>
              <a:gd fmla="val 97564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Оператор за присвояване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48"/>
          <p:cNvSpPr txBox="1"/>
          <p:nvPr>
            <p:ph idx="1" type="body"/>
          </p:nvPr>
        </p:nvSpPr>
        <p:spPr>
          <a:xfrm>
            <a:off x="311700" y="3607125"/>
            <a:ext cx="8520600" cy="773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Бележка: let се използва и при дефиниране на променлива в тялото на функция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1" name="Google Shape;361;p49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</a:t>
            </a:r>
            <a:endParaRPr sz="1800"/>
          </a:p>
        </p:txBody>
      </p:sp>
      <p:sp>
        <p:nvSpPr>
          <p:cNvPr id="362" name="Google Shape;362;p49"/>
          <p:cNvSpPr/>
          <p:nvPr/>
        </p:nvSpPr>
        <p:spPr>
          <a:xfrm>
            <a:off x="525300" y="167272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311700" y="2420150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 (в GHCi)</a:t>
            </a:r>
            <a:endParaRPr sz="1800"/>
          </a:p>
        </p:txBody>
      </p:sp>
      <p:sp>
        <p:nvSpPr>
          <p:cNvPr id="364" name="Google Shape;364;p49"/>
          <p:cNvSpPr/>
          <p:nvPr/>
        </p:nvSpPr>
        <p:spPr>
          <a:xfrm>
            <a:off x="525300" y="295180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49"/>
          <p:cNvSpPr/>
          <p:nvPr/>
        </p:nvSpPr>
        <p:spPr>
          <a:xfrm>
            <a:off x="2662875" y="510748"/>
            <a:ext cx="2737500" cy="872100"/>
          </a:xfrm>
          <a:prstGeom prst="wedgeRoundRectCallout">
            <a:avLst>
              <a:gd fmla="val -52122" name="adj1"/>
              <a:gd fmla="val 106820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Литерал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49"/>
          <p:cNvSpPr txBox="1"/>
          <p:nvPr>
            <p:ph idx="1" type="body"/>
          </p:nvPr>
        </p:nvSpPr>
        <p:spPr>
          <a:xfrm>
            <a:off x="311700" y="3607125"/>
            <a:ext cx="8520600" cy="773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Бележка: let се използва и при дефиниране на променлива в тялото на функция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2" name="Google Shape;372;p50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</a:t>
            </a:r>
            <a:endParaRPr sz="1800"/>
          </a:p>
        </p:txBody>
      </p:sp>
      <p:sp>
        <p:nvSpPr>
          <p:cNvPr id="373" name="Google Shape;373;p50"/>
          <p:cNvSpPr/>
          <p:nvPr/>
        </p:nvSpPr>
        <p:spPr>
          <a:xfrm>
            <a:off x="525300" y="167272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311700" y="2420150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 (в GHCi)</a:t>
            </a:r>
            <a:endParaRPr sz="1800"/>
          </a:p>
        </p:txBody>
      </p:sp>
      <p:sp>
        <p:nvSpPr>
          <p:cNvPr id="375" name="Google Shape;375;p50"/>
          <p:cNvSpPr/>
          <p:nvPr/>
        </p:nvSpPr>
        <p:spPr>
          <a:xfrm>
            <a:off x="525300" y="295180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50"/>
          <p:cNvSpPr/>
          <p:nvPr/>
        </p:nvSpPr>
        <p:spPr>
          <a:xfrm>
            <a:off x="2662875" y="510748"/>
            <a:ext cx="2737500" cy="872100"/>
          </a:xfrm>
          <a:prstGeom prst="wedgeRoundRectCallout">
            <a:avLst>
              <a:gd fmla="val -52122" name="adj1"/>
              <a:gd fmla="val 106820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Литерал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50"/>
          <p:cNvSpPr txBox="1"/>
          <p:nvPr>
            <p:ph idx="1" type="body"/>
          </p:nvPr>
        </p:nvSpPr>
        <p:spPr>
          <a:xfrm>
            <a:off x="311700" y="3607125"/>
            <a:ext cx="8520600" cy="773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Бележка: let се използва и при дефиниране на променлива в тялото на функция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3" name="Google Shape;383;p51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</a:t>
            </a:r>
            <a:endParaRPr sz="1800"/>
          </a:p>
        </p:txBody>
      </p:sp>
      <p:sp>
        <p:nvSpPr>
          <p:cNvPr id="384" name="Google Shape;384;p51"/>
          <p:cNvSpPr/>
          <p:nvPr/>
        </p:nvSpPr>
        <p:spPr>
          <a:xfrm>
            <a:off x="525300" y="167272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51"/>
          <p:cNvSpPr txBox="1"/>
          <p:nvPr>
            <p:ph idx="1" type="body"/>
          </p:nvPr>
        </p:nvSpPr>
        <p:spPr>
          <a:xfrm>
            <a:off x="311700" y="2420150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 (в GHCi)</a:t>
            </a:r>
            <a:endParaRPr sz="1800"/>
          </a:p>
        </p:txBody>
      </p:sp>
      <p:sp>
        <p:nvSpPr>
          <p:cNvPr id="386" name="Google Shape;386;p51"/>
          <p:cNvSpPr/>
          <p:nvPr/>
        </p:nvSpPr>
        <p:spPr>
          <a:xfrm>
            <a:off x="525300" y="295180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51"/>
          <p:cNvSpPr/>
          <p:nvPr/>
        </p:nvSpPr>
        <p:spPr>
          <a:xfrm>
            <a:off x="2662875" y="510748"/>
            <a:ext cx="2737500" cy="872100"/>
          </a:xfrm>
          <a:prstGeom prst="wedgeRoundRectCallout">
            <a:avLst>
              <a:gd fmla="val -47566" name="adj1"/>
              <a:gd fmla="val 103455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Не е нужно поставянето на ; на края на реда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51"/>
          <p:cNvSpPr txBox="1"/>
          <p:nvPr>
            <p:ph idx="1" type="body"/>
          </p:nvPr>
        </p:nvSpPr>
        <p:spPr>
          <a:xfrm>
            <a:off x="311700" y="3607125"/>
            <a:ext cx="8520600" cy="773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Бележка: let се използва и при дефиниране на променлива в тялото на функция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4" name="Google Shape;394;p52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</a:t>
            </a:r>
            <a:endParaRPr sz="1800"/>
          </a:p>
        </p:txBody>
      </p:sp>
      <p:sp>
        <p:nvSpPr>
          <p:cNvPr id="395" name="Google Shape;395;p52"/>
          <p:cNvSpPr/>
          <p:nvPr/>
        </p:nvSpPr>
        <p:spPr>
          <a:xfrm>
            <a:off x="525300" y="167272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getFive 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52"/>
          <p:cNvSpPr txBox="1"/>
          <p:nvPr>
            <p:ph idx="1" type="body"/>
          </p:nvPr>
        </p:nvSpPr>
        <p:spPr>
          <a:xfrm>
            <a:off x="311700" y="2420150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Дефиниране на променлива (в GHCi)</a:t>
            </a:r>
            <a:endParaRPr sz="1800"/>
          </a:p>
        </p:txBody>
      </p:sp>
      <p:sp>
        <p:nvSpPr>
          <p:cNvPr id="397" name="Google Shape;397;p52"/>
          <p:cNvSpPr/>
          <p:nvPr/>
        </p:nvSpPr>
        <p:spPr>
          <a:xfrm>
            <a:off x="525300" y="295180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getFive 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52"/>
          <p:cNvSpPr txBox="1"/>
          <p:nvPr>
            <p:ph idx="1" type="body"/>
          </p:nvPr>
        </p:nvSpPr>
        <p:spPr>
          <a:xfrm>
            <a:off x="311700" y="3607125"/>
            <a:ext cx="8520600" cy="773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Бележка: let се използва и при дефиниране на променлива в тялото на функция</a:t>
            </a:r>
            <a:endParaRPr sz="1800"/>
          </a:p>
        </p:txBody>
      </p:sp>
      <p:sp>
        <p:nvSpPr>
          <p:cNvPr id="399" name="Google Shape;399;p52"/>
          <p:cNvSpPr/>
          <p:nvPr/>
        </p:nvSpPr>
        <p:spPr>
          <a:xfrm>
            <a:off x="2163925" y="3739198"/>
            <a:ext cx="2737500" cy="872100"/>
          </a:xfrm>
          <a:prstGeom prst="wedgeRoundRectCallout">
            <a:avLst>
              <a:gd fmla="val -90719" name="adj1"/>
              <a:gd fmla="val -74911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 контекста на GHCi е променливите се декларират с ключовата дума let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5" name="Google Shape;405;p53"/>
          <p:cNvSpPr txBox="1"/>
          <p:nvPr>
            <p:ph idx="1" type="body"/>
          </p:nvPr>
        </p:nvSpPr>
        <p:spPr>
          <a:xfrm>
            <a:off x="311700" y="1152475"/>
            <a:ext cx="8520600" cy="2538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Оператори за сравнение: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&lt;  - по-малко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&gt; -  по-голямо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&lt;= - по-малко или равно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&gt;= - по-голямо или равно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== - равно на 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/= - различно от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Всеки от тези оператори връща булева стойност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1" name="Google Shape;411;p54"/>
          <p:cNvSpPr txBox="1"/>
          <p:nvPr>
            <p:ph idx="1" type="body"/>
          </p:nvPr>
        </p:nvSpPr>
        <p:spPr>
          <a:xfrm>
            <a:off x="311700" y="1152475"/>
            <a:ext cx="8520600" cy="2347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Логически оператори</a:t>
            </a:r>
            <a:r>
              <a:rPr lang="en" sz="1800"/>
              <a:t>: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|| - логическо или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&amp;&amp; - логическо 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not(</a:t>
            </a:r>
            <a:r>
              <a:rPr i="1" lang="en" sz="1800"/>
              <a:t>BooleanExpression</a:t>
            </a:r>
            <a:r>
              <a:rPr lang="en" sz="1800"/>
              <a:t>) - обръща стойността на булевия израз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.|. - логическо или (битова операция)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.&amp;. - логическо и (битова операция)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Всеки от тези оператори връща булева стойност</a:t>
            </a:r>
            <a:endParaRPr sz="1800"/>
          </a:p>
          <a:p>
            <a:pPr indent="0" lvl="0" mar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7" name="Google Shape;417;p55"/>
          <p:cNvSpPr txBox="1"/>
          <p:nvPr>
            <p:ph idx="1" type="body"/>
          </p:nvPr>
        </p:nvSpPr>
        <p:spPr>
          <a:xfrm>
            <a:off x="311700" y="1152475"/>
            <a:ext cx="8520600" cy="2347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</a:t>
            </a:r>
            <a:r>
              <a:rPr lang="en" sz="1800"/>
              <a:t>ператори за математически операции: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+ - събиране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– - изваждане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* - умножение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/ - деление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sqrt  - корен квадратен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аbs - абсолютна стойност</a:t>
            </a:r>
            <a:endParaRPr sz="1800"/>
          </a:p>
          <a:p>
            <a:pPr indent="0" lvl="0" mar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Парадигми за програмиране (...)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Функционална парадигма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Следва декларативен програмен модел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Функциите са стойности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Стойностите не се променят по време на изпълнение на програмата (неи</a:t>
            </a:r>
            <a:r>
              <a:rPr lang="en" sz="1800"/>
              <a:t>зменяеми данни)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Липсва концепцията за състояние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Висока ефективност на изпълнение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Отложено изпълнение на код</a:t>
            </a:r>
            <a:endParaRPr sz="1800"/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По-малко възможности за грешки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3" name="Google Shape;423;p56"/>
          <p:cNvSpPr txBox="1"/>
          <p:nvPr>
            <p:ph idx="1" type="body"/>
          </p:nvPr>
        </p:nvSpPr>
        <p:spPr>
          <a:xfrm>
            <a:off x="311700" y="1152475"/>
            <a:ext cx="8520600" cy="2347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</a:t>
            </a:r>
            <a:r>
              <a:rPr lang="en" sz="1800"/>
              <a:t>: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if-else 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guards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case 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9" name="Google Shape;429;p57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 (if-else)</a:t>
            </a:r>
            <a:endParaRPr sz="1800"/>
          </a:p>
        </p:txBody>
      </p:sp>
      <p:sp>
        <p:nvSpPr>
          <p:cNvPr id="430" name="Google Shape;430;p57"/>
          <p:cNvSpPr/>
          <p:nvPr/>
        </p:nvSpPr>
        <p:spPr>
          <a:xfrm>
            <a:off x="525300" y="1672725"/>
            <a:ext cx="8093400" cy="2418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 a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6" name="Google Shape;436;p58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 (if-else)</a:t>
            </a:r>
            <a:endParaRPr sz="1800"/>
          </a:p>
        </p:txBody>
      </p:sp>
      <p:sp>
        <p:nvSpPr>
          <p:cNvPr id="437" name="Google Shape;437;p58"/>
          <p:cNvSpPr/>
          <p:nvPr/>
        </p:nvSpPr>
        <p:spPr>
          <a:xfrm>
            <a:off x="525300" y="1672725"/>
            <a:ext cx="8093400" cy="2418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 a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58"/>
          <p:cNvSpPr/>
          <p:nvPr/>
        </p:nvSpPr>
        <p:spPr>
          <a:xfrm>
            <a:off x="4387150" y="1435248"/>
            <a:ext cx="2737500" cy="872100"/>
          </a:xfrm>
          <a:prstGeom prst="wedgeRoundRectCallout">
            <a:avLst>
              <a:gd fmla="val -96348" name="adj1"/>
              <a:gd fmla="val 52133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Булева променлива или израз, връщащ булев резултат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4" name="Google Shape;444;p59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 (if-else)</a:t>
            </a:r>
            <a:endParaRPr sz="1800"/>
          </a:p>
        </p:txBody>
      </p:sp>
      <p:sp>
        <p:nvSpPr>
          <p:cNvPr id="445" name="Google Shape;445;p59"/>
          <p:cNvSpPr/>
          <p:nvPr/>
        </p:nvSpPr>
        <p:spPr>
          <a:xfrm>
            <a:off x="525300" y="1672725"/>
            <a:ext cx="8093400" cy="2418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 a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59"/>
          <p:cNvSpPr/>
          <p:nvPr/>
        </p:nvSpPr>
        <p:spPr>
          <a:xfrm>
            <a:off x="4387150" y="1435248"/>
            <a:ext cx="2737500" cy="872100"/>
          </a:xfrm>
          <a:prstGeom prst="wedgeRoundRectCallout">
            <a:avLst>
              <a:gd fmla="val -77853" name="adj1"/>
              <a:gd fmla="val 64752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Изпълнява се само в случай, че булевия израз връща True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2" name="Google Shape;452;p60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 (if-else)</a:t>
            </a:r>
            <a:endParaRPr sz="1800"/>
          </a:p>
        </p:txBody>
      </p:sp>
      <p:sp>
        <p:nvSpPr>
          <p:cNvPr id="453" name="Google Shape;453;p60"/>
          <p:cNvSpPr/>
          <p:nvPr/>
        </p:nvSpPr>
        <p:spPr>
          <a:xfrm>
            <a:off x="525300" y="1672725"/>
            <a:ext cx="8093400" cy="2418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 a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60"/>
          <p:cNvSpPr/>
          <p:nvPr/>
        </p:nvSpPr>
        <p:spPr>
          <a:xfrm>
            <a:off x="4387150" y="1435248"/>
            <a:ext cx="2737500" cy="872100"/>
          </a:xfrm>
          <a:prstGeom prst="wedgeRoundRectCallout">
            <a:avLst>
              <a:gd fmla="val -125295" name="adj1"/>
              <a:gd fmla="val 113551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Вложено условие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0" name="Google Shape;460;p61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 (if-else)</a:t>
            </a:r>
            <a:endParaRPr sz="1800"/>
          </a:p>
        </p:txBody>
      </p:sp>
      <p:sp>
        <p:nvSpPr>
          <p:cNvPr id="461" name="Google Shape;461;p61"/>
          <p:cNvSpPr/>
          <p:nvPr/>
        </p:nvSpPr>
        <p:spPr>
          <a:xfrm>
            <a:off x="525300" y="1672725"/>
            <a:ext cx="8093400" cy="2418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 a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61"/>
          <p:cNvSpPr/>
          <p:nvPr/>
        </p:nvSpPr>
        <p:spPr>
          <a:xfrm>
            <a:off x="4387150" y="1435248"/>
            <a:ext cx="2737500" cy="872100"/>
          </a:xfrm>
          <a:prstGeom prst="wedgeRoundRectCallout">
            <a:avLst>
              <a:gd fmla="val -106801" name="adj1"/>
              <a:gd fmla="val 192639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Изпълнява се, ако нито едно от условията не е удовлетворено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8" name="Google Shape;468;p62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 (guards)</a:t>
            </a:r>
            <a:endParaRPr sz="1800"/>
          </a:p>
        </p:txBody>
      </p:sp>
      <p:sp>
        <p:nvSpPr>
          <p:cNvPr id="469" name="Google Shape;469;p62"/>
          <p:cNvSpPr/>
          <p:nvPr/>
        </p:nvSpPr>
        <p:spPr>
          <a:xfrm>
            <a:off x="525300" y="1672725"/>
            <a:ext cx="8093400" cy="1709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simpleFunction' a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a == 5 = "It's five :)"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a == 6 = "It's six :)"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otherwise = "It's neither 5 nor 6 :("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62"/>
          <p:cNvSpPr txBox="1"/>
          <p:nvPr>
            <p:ph idx="1" type="body"/>
          </p:nvPr>
        </p:nvSpPr>
        <p:spPr>
          <a:xfrm>
            <a:off x="311700" y="355012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Оператор подобен на switch-case използван в други езици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63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 (guards)</a:t>
            </a:r>
            <a:endParaRPr sz="1800"/>
          </a:p>
        </p:txBody>
      </p:sp>
      <p:sp>
        <p:nvSpPr>
          <p:cNvPr id="477" name="Google Shape;477;p63"/>
          <p:cNvSpPr/>
          <p:nvPr/>
        </p:nvSpPr>
        <p:spPr>
          <a:xfrm>
            <a:off x="525300" y="1672725"/>
            <a:ext cx="8093400" cy="1709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simpleFunction' a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a == 5 = "It's five :)"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a == 6 = "It's six :)"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otherwise = "It's neither 5 nor 6 :("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63"/>
          <p:cNvSpPr txBox="1"/>
          <p:nvPr>
            <p:ph idx="1" type="body"/>
          </p:nvPr>
        </p:nvSpPr>
        <p:spPr>
          <a:xfrm>
            <a:off x="311700" y="355012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Оператор подобен на switch-case използван в други езици</a:t>
            </a:r>
            <a:endParaRPr sz="1800"/>
          </a:p>
        </p:txBody>
      </p:sp>
      <p:sp>
        <p:nvSpPr>
          <p:cNvPr id="479" name="Google Shape;479;p63"/>
          <p:cNvSpPr/>
          <p:nvPr/>
        </p:nvSpPr>
        <p:spPr>
          <a:xfrm>
            <a:off x="2535325" y="792375"/>
            <a:ext cx="3016200" cy="916800"/>
          </a:xfrm>
          <a:prstGeom prst="wedgeRoundRectCallout">
            <a:avLst>
              <a:gd fmla="val -74794" name="adj1"/>
              <a:gd fmla="val 111871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Условията се дефинират с оператора | - връща се резултат отговарящ на условието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5" name="Google Shape;485;p64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 (guards)</a:t>
            </a:r>
            <a:endParaRPr sz="1800"/>
          </a:p>
        </p:txBody>
      </p:sp>
      <p:sp>
        <p:nvSpPr>
          <p:cNvPr id="486" name="Google Shape;486;p64"/>
          <p:cNvSpPr/>
          <p:nvPr/>
        </p:nvSpPr>
        <p:spPr>
          <a:xfrm>
            <a:off x="525300" y="1672725"/>
            <a:ext cx="8093400" cy="1709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simpleFunction' a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a == 5 = "It's five :)"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a == 6 = "It's six :)"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| otherwise = "It's neither 5 nor 6 :("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64"/>
          <p:cNvSpPr txBox="1"/>
          <p:nvPr>
            <p:ph idx="1" type="body"/>
          </p:nvPr>
        </p:nvSpPr>
        <p:spPr>
          <a:xfrm>
            <a:off x="311700" y="355012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Оператор подобен на switch-case използван в други езици</a:t>
            </a:r>
            <a:endParaRPr sz="1800"/>
          </a:p>
        </p:txBody>
      </p:sp>
      <p:sp>
        <p:nvSpPr>
          <p:cNvPr id="488" name="Google Shape;488;p64"/>
          <p:cNvSpPr/>
          <p:nvPr/>
        </p:nvSpPr>
        <p:spPr>
          <a:xfrm>
            <a:off x="3467175" y="1372025"/>
            <a:ext cx="3016200" cy="916800"/>
          </a:xfrm>
          <a:prstGeom prst="wedgeRoundRectCallout">
            <a:avLst>
              <a:gd fmla="val -74794" name="adj1"/>
              <a:gd fmla="val 111871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Ако нито едно условия не е удовлетворено се връща резултата след ключовата дума otherwise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4" name="Google Shape;494;p65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 оператори (case)</a:t>
            </a:r>
            <a:endParaRPr sz="1800"/>
          </a:p>
        </p:txBody>
      </p:sp>
      <p:sp>
        <p:nvSpPr>
          <p:cNvPr id="495" name="Google Shape;495;p65"/>
          <p:cNvSpPr/>
          <p:nvPr/>
        </p:nvSpPr>
        <p:spPr>
          <a:xfrm>
            <a:off x="525300" y="1672725"/>
            <a:ext cx="8093400" cy="1709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simpleFunction'' a = case a of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5 -&gt; "It's five :)"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6 -&gt; "It's six :)"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_  -&gt; "It's neither 5 nor 6 :("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65"/>
          <p:cNvSpPr txBox="1"/>
          <p:nvPr>
            <p:ph idx="1" type="body"/>
          </p:nvPr>
        </p:nvSpPr>
        <p:spPr>
          <a:xfrm>
            <a:off x="311700" y="3438475"/>
            <a:ext cx="8520600" cy="13161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Условният оператор започва с `case &lt;име на параметъра&gt; of`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От лявата страна на оператора  `-&gt;` е условието, което трябва да е удовлетворено, а от дясната резултата, който се връща, ако това се случи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`_` - хваща всички други случаи, които не са описани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Функционални езици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Чисто функционални езици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Haskell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Mercury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Clean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Нечисти функционални езици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Lisp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Scala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Clojure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F#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2" name="Google Shape;502;p66"/>
          <p:cNvSpPr txBox="1"/>
          <p:nvPr>
            <p:ph idx="1" type="body"/>
          </p:nvPr>
        </p:nvSpPr>
        <p:spPr>
          <a:xfrm>
            <a:off x="311700" y="1152475"/>
            <a:ext cx="61041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Парадигми за програмиране</a:t>
            </a:r>
            <a:endParaRPr sz="1800"/>
          </a:p>
          <a:p>
            <a:pPr indent="-342900" lvl="0" marL="4572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Входно/изходни операции</a:t>
            </a:r>
            <a:endParaRPr sz="1800"/>
          </a:p>
          <a:p>
            <a:pPr indent="-342900" lvl="0" marL="4572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Състояние на програм</a:t>
            </a:r>
            <a:r>
              <a:rPr lang="en" sz="1800"/>
              <a:t>а</a:t>
            </a:r>
            <a:endParaRPr sz="1800"/>
          </a:p>
        </p:txBody>
      </p:sp>
      <p:pic>
        <p:nvPicPr>
          <p:cNvPr id="503" name="Google Shape;50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926" y="2681076"/>
            <a:ext cx="2684200" cy="2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7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Въведение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514" name="Google Shape;514;p68"/>
          <p:cNvSpPr txBox="1"/>
          <p:nvPr>
            <p:ph idx="1" type="body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241246" lvl="0" marL="30474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</p:txBody>
      </p:sp>
      <p:pic>
        <p:nvPicPr>
          <p:cNvPr id="515" name="Google Shape;515;p68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683" y="4286172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800"/>
            </a:srgbClr>
          </a:solidFill>
          <a:ln cap="flat" cmpd="sng" w="9525">
            <a:solidFill>
              <a:srgbClr val="C87D0E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Haskell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Чисто функционален език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Статично типизиран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Бързодействие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Отложено изпълнение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Инструменти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Платформата Haskell 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GHCi (Read, Evaluate, Print Loop)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</a:pPr>
            <a:r>
              <a:rPr lang="en" sz="1800"/>
              <a:t>VSCode with Haskell Syntax Highlighting plugin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Работа с конзолата</a:t>
            </a:r>
            <a:endParaRPr sz="1800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450" y="1152475"/>
            <a:ext cx="5224111" cy="37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2850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Всяка функция в Haskell си има тип - от какъв тип са функциите, които взаимодействат с външния свят?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Входно/изходните операции в Haskell стават посредством IO действия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Най-просто обяснено IO действията са парчета код, които взаимодействат с външния свят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`main` сам по себе си е IO действие - това означава, че </a:t>
            </a:r>
            <a:r>
              <a:rPr lang="en" sz="1800"/>
              <a:t>реално </a:t>
            </a:r>
            <a:r>
              <a:rPr lang="en" sz="1800"/>
              <a:t>се изпълнява и всички странични ефекти реално се случват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do-блоковете се използват, за да се опишат няколко последователни действия, които IO действието да изпълни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4438"/>
            <a:ext cx="8839196" cy="2334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