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f6f1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f6f1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8f7fe4f5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18f7fe4f5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8f7fe4f5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8f7fe4f5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8f7fe4f5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8f7fe4f5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8f7fe4f5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8f7fe4f5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8f7fe4f5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8f7fe4f5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88e3c8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188e3c8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88e3c88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88e3c88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88e3c88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188e3c8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8d3888a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8d3888a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18f7fe4f5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18f7fe4f5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15d49e4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15d49e4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18f7fe4f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18f7fe4f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18f7fe4f5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18f7fe4f5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18f7fe4f5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18f7fe4f5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8f7fe4f5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8f7fe4f5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18f7fe4f5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18f7fe4f5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8f7fe4f5_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8f7fe4f5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18f7fe4f5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18f7fe4f5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18f7fe4f5_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18f7fe4f5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188e3c8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188e3c8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188e3c88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188e3c88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15d49e4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15d49e4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199082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199082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199082a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199082a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199082a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199082a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199082a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199082a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199082a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199082a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d5f6f1f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d5f6f1f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d5f6f1f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d5f6f1f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fdf92e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fdf92e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8f7fe4f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8f7fe4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8f7fe4f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8f7fe4f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8f7fe4f5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8f7fe4f5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8f7fe4f5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8f7fe4f5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8f7fe4f5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8f7fe4f5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8f7fe4f5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8f7fe4f5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8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4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Чисти функции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 като стойности на функция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Рекурсия</a:t>
            </a:r>
            <a:endParaRPr sz="18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Дефиниране на функция с повече параметри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525300" y="194085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4624600" y="2531400"/>
            <a:ext cx="3418200" cy="1239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първо се изпълнява функцията max, която е вградена за Haskell и връща по-големият от два параметъра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5681824" y="1460025"/>
            <a:ext cx="2484600" cy="629100"/>
          </a:xfrm>
          <a:prstGeom prst="wedgeRoundRectCallout">
            <a:avLst>
              <a:gd fmla="val -66076" name="adj1"/>
              <a:gd fmla="val 4820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резултата от функцията max се умножава по x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525300" y="1935775"/>
            <a:ext cx="13458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525300" y="1071175"/>
            <a:ext cx="8093400" cy="7848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Извикване на вградената в Haskell sqrt функция, която извежда корен корен квадратен</a:t>
            </a:r>
            <a:endParaRPr sz="1800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525300" y="3288200"/>
            <a:ext cx="8093400" cy="37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Резултат:</a:t>
            </a:r>
            <a:endParaRPr sz="1800"/>
          </a:p>
        </p:txBody>
      </p:sp>
      <p:sp>
        <p:nvSpPr>
          <p:cNvPr id="186" name="Google Shape;186;p27"/>
          <p:cNvSpPr/>
          <p:nvPr/>
        </p:nvSpPr>
        <p:spPr>
          <a:xfrm>
            <a:off x="525300" y="3785950"/>
            <a:ext cx="33783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5349800" y="1935775"/>
            <a:ext cx="15621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5349800" y="3785950"/>
            <a:ext cx="4539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525300" y="1935775"/>
            <a:ext cx="13458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525300" y="1071175"/>
            <a:ext cx="8093400" cy="7848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Извикване на вградената в Haskell sqrt функция, която извежда корен корен квадратен</a:t>
            </a:r>
            <a:endParaRPr sz="1800"/>
          </a:p>
        </p:txBody>
      </p:sp>
      <p:sp>
        <p:nvSpPr>
          <p:cNvPr id="196" name="Google Shape;196;p28"/>
          <p:cNvSpPr/>
          <p:nvPr/>
        </p:nvSpPr>
        <p:spPr>
          <a:xfrm>
            <a:off x="2194900" y="2497525"/>
            <a:ext cx="2831100" cy="630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приема като параметър едно число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525300" y="3288200"/>
            <a:ext cx="8093400" cy="37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Резултат:</a:t>
            </a:r>
            <a:endParaRPr sz="1800"/>
          </a:p>
        </p:txBody>
      </p:sp>
      <p:sp>
        <p:nvSpPr>
          <p:cNvPr id="198" name="Google Shape;198;p28"/>
          <p:cNvSpPr/>
          <p:nvPr/>
        </p:nvSpPr>
        <p:spPr>
          <a:xfrm>
            <a:off x="525300" y="3785950"/>
            <a:ext cx="33783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5349800" y="1935775"/>
            <a:ext cx="15621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5349800" y="3785950"/>
            <a:ext cx="4539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525300" y="1935775"/>
            <a:ext cx="13458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525300" y="1071175"/>
            <a:ext cx="8093400" cy="7848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Извикване на вградената в Haskell sqrt функция, която извежда корен квадратен</a:t>
            </a:r>
            <a:endParaRPr sz="1800"/>
          </a:p>
        </p:txBody>
      </p:sp>
      <p:sp>
        <p:nvSpPr>
          <p:cNvPr id="208" name="Google Shape;208;p29"/>
          <p:cNvSpPr/>
          <p:nvPr/>
        </p:nvSpPr>
        <p:spPr>
          <a:xfrm>
            <a:off x="2194900" y="2497525"/>
            <a:ext cx="2831100" cy="630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приема като параметър едно число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525300" y="3288200"/>
            <a:ext cx="8093400" cy="37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Резултат:</a:t>
            </a:r>
            <a:endParaRPr sz="1800"/>
          </a:p>
        </p:txBody>
      </p:sp>
      <p:sp>
        <p:nvSpPr>
          <p:cNvPr id="210" name="Google Shape;210;p29"/>
          <p:cNvSpPr/>
          <p:nvPr/>
        </p:nvSpPr>
        <p:spPr>
          <a:xfrm>
            <a:off x="525300" y="3785950"/>
            <a:ext cx="33783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5349800" y="1935775"/>
            <a:ext cx="15621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5349800" y="3785950"/>
            <a:ext cx="4539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6588300" y="2566675"/>
            <a:ext cx="1886400" cy="1707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когато параметрите са повече от един, те </a:t>
            </a: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се изреждат без запетаи или скоби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- кога има нужда от скоби?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525300" y="1138350"/>
            <a:ext cx="8093400" cy="37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Групиране</a:t>
            </a:r>
            <a:endParaRPr sz="1800"/>
          </a:p>
        </p:txBody>
      </p:sp>
      <p:sp>
        <p:nvSpPr>
          <p:cNvPr id="220" name="Google Shape;220;p30"/>
          <p:cNvSpPr/>
          <p:nvPr/>
        </p:nvSpPr>
        <p:spPr>
          <a:xfrm>
            <a:off x="525300" y="163457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(5 + 2) * (3 - 4)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525300" y="282887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(5 + 2) (sqrt 17)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525300" y="3712075"/>
            <a:ext cx="8093400" cy="37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Подаване на отрицателно число като параметър</a:t>
            </a:r>
            <a:endParaRPr sz="1800"/>
          </a:p>
        </p:txBody>
      </p:sp>
      <p:sp>
        <p:nvSpPr>
          <p:cNvPr id="223" name="Google Shape;223;p30"/>
          <p:cNvSpPr/>
          <p:nvPr/>
        </p:nvSpPr>
        <p:spPr>
          <a:xfrm>
            <a:off x="525300" y="416992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5 (-5)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- кога има нужда от скоби?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525300" y="1138350"/>
            <a:ext cx="8093400" cy="37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Групиране</a:t>
            </a:r>
            <a:endParaRPr sz="1800"/>
          </a:p>
        </p:txBody>
      </p:sp>
      <p:sp>
        <p:nvSpPr>
          <p:cNvPr id="230" name="Google Shape;230;p31"/>
          <p:cNvSpPr/>
          <p:nvPr/>
        </p:nvSpPr>
        <p:spPr>
          <a:xfrm>
            <a:off x="525300" y="163457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(5 + 2) * (3 - 4)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4012875" y="2001700"/>
            <a:ext cx="2555700" cy="3756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Резултат: 7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525300" y="282887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(5 + 2) (sqrt 17)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4649525" y="3166675"/>
            <a:ext cx="2555700" cy="3756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Резултат: 7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525300" y="3712075"/>
            <a:ext cx="8093400" cy="375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Подаване на отрицателно число като параметър</a:t>
            </a:r>
            <a:endParaRPr sz="1800"/>
          </a:p>
        </p:txBody>
      </p:sp>
      <p:sp>
        <p:nvSpPr>
          <p:cNvPr id="235" name="Google Shape;235;p31"/>
          <p:cNvSpPr/>
          <p:nvPr/>
        </p:nvSpPr>
        <p:spPr>
          <a:xfrm>
            <a:off x="525300" y="4169925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5 (-5)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3400500" y="4169925"/>
            <a:ext cx="2555700" cy="375600"/>
          </a:xfrm>
          <a:prstGeom prst="wedgeRoundRectCallout">
            <a:avLst>
              <a:gd fmla="val -83432" name="adj1"/>
              <a:gd fmla="val 23622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Резултат: 5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Задача: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Дефинирайте функция, която приема 1 параметър n (целочислен тип) и връща като резултат абсолютната стойност на n и прибавя към нея  5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525300" y="1126400"/>
            <a:ext cx="8093400" cy="1713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plusFive n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&lt;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(-n) + 5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n + 5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4463175" y="755750"/>
            <a:ext cx="3418200" cy="1239900"/>
          </a:xfrm>
          <a:prstGeom prst="wedgeRoundRectCallout">
            <a:avLst>
              <a:gd fmla="val -75818" name="adj1"/>
              <a:gd fmla="val 2607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един възможен подход е да проверявате дали числото е по-малко от 0 и съответно да го преобразувате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525300" y="3098450"/>
            <a:ext cx="8093400" cy="633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plusFive' n = (abs n) + 5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5200875" y="2320950"/>
            <a:ext cx="3068400" cy="948300"/>
          </a:xfrm>
          <a:prstGeom prst="wedgeRoundRectCallout">
            <a:avLst>
              <a:gd fmla="val -83470" name="adj1"/>
              <a:gd fmla="val 42562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може и да </a:t>
            </a: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използвате</a:t>
            </a: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вградения в стандартната библиотека за Haskell abs метод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525300" y="4057975"/>
            <a:ext cx="8093400" cy="633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Резултат: plusFive 5 -&gt; 10; plusFive (-5) -&gt; 10</a:t>
            </a:r>
            <a:endParaRPr b="1" sz="23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Чисти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Всички функции в Haskell са чисти функции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могат да променят нито локално, нито глобално състояние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могат да зависят от текущо състояние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при подаване на едни и същи параметри дадена функция винаги връща един и същ резултат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Чисти функции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Принтиране на текст в конзола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е чиста функция - променя външно състояние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Четене на файл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е чиста функция - зависи от външно състояние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Пресмятане дължината на символен низ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чиста функция - не зависи от външно или вътрешно състояние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Вземане на текущото време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е чиста функция - в зависимост кога е извикана връща различен резултат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Вземане на произволно число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е чиста функция - връща различен резултат всеки път при извикването си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и стойности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8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като стойности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Функциите в Haskell се възприемат като тип променлива (подобно на Int, Char в процедурните и обектно-ориентираните езици)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Могат да се подават като параметри на други функции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 от по-висок ред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Това са функции, които или приемат като параметър една или повече функции, или връщат като резултат функция</a:t>
            </a:r>
            <a:endParaRPr sz="1800"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3242325" y="1079250"/>
            <a:ext cx="4839000" cy="505200"/>
          </a:xfrm>
          <a:prstGeom prst="wedgeRoundRectCallout">
            <a:avLst>
              <a:gd fmla="val -54493" name="adj1"/>
              <a:gd fmla="val 53488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3242325" y="1079250"/>
            <a:ext cx="4839000" cy="505200"/>
          </a:xfrm>
          <a:prstGeom prst="wedgeRoundRectCallout">
            <a:avLst>
              <a:gd fmla="val -54493" name="adj1"/>
              <a:gd fmla="val 53488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4054450" y="1901150"/>
            <a:ext cx="3774600" cy="718200"/>
          </a:xfrm>
          <a:prstGeom prst="wedgeRoundRectCallout">
            <a:avLst>
              <a:gd fmla="val -71648" name="adj1"/>
              <a:gd fmla="val -28648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3242325" y="1079250"/>
            <a:ext cx="4839000" cy="505200"/>
          </a:xfrm>
          <a:prstGeom prst="wedgeRoundRectCallout">
            <a:avLst>
              <a:gd fmla="val -54493" name="adj1"/>
              <a:gd fmla="val 53488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4054450" y="1901150"/>
            <a:ext cx="3774600" cy="718200"/>
          </a:xfrm>
          <a:prstGeom prst="wedgeRoundRectCallout">
            <a:avLst>
              <a:gd fmla="val -71648" name="adj1"/>
              <a:gd fmla="val -28648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623100" y="3242175"/>
            <a:ext cx="2766900" cy="1703100"/>
          </a:xfrm>
          <a:prstGeom prst="wedgeRoundRectCallout">
            <a:avLst>
              <a:gd fmla="val -14374" name="adj1"/>
              <a:gd fmla="val -8225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е извикана с параметър add1, а по време на изпълнението и add1 се изпълнява с параметър 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6" name="Google Shape;306;p41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3242325" y="1079250"/>
            <a:ext cx="4839000" cy="505200"/>
          </a:xfrm>
          <a:prstGeom prst="wedgeRoundRectCallout">
            <a:avLst>
              <a:gd fmla="val -54493" name="adj1"/>
              <a:gd fmla="val 53488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4054450" y="1901150"/>
            <a:ext cx="3774600" cy="718200"/>
          </a:xfrm>
          <a:prstGeom prst="wedgeRoundRectCallout">
            <a:avLst>
              <a:gd fmla="val -71648" name="adj1"/>
              <a:gd fmla="val -28648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623100" y="3242175"/>
            <a:ext cx="2766900" cy="1703100"/>
          </a:xfrm>
          <a:prstGeom prst="wedgeRoundRectCallout">
            <a:avLst>
              <a:gd fmla="val -14374" name="adj1"/>
              <a:gd fmla="val -8225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е извикана с параметър add1, а по време на изпълнението и add1 се изпълнява с параметър 3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764050" y="3397100"/>
            <a:ext cx="1805100" cy="572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Резултат:</a:t>
            </a:r>
            <a:endParaRPr sz="1800"/>
          </a:p>
        </p:txBody>
      </p:sp>
      <p:sp>
        <p:nvSpPr>
          <p:cNvPr id="311" name="Google Shape;311;p41"/>
          <p:cNvSpPr/>
          <p:nvPr/>
        </p:nvSpPr>
        <p:spPr>
          <a:xfrm>
            <a:off x="5780400" y="3383750"/>
            <a:ext cx="7926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525300" y="3057500"/>
            <a:ext cx="8093400" cy="611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525300" y="3057500"/>
            <a:ext cx="8093400" cy="611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5341600" y="1159950"/>
            <a:ext cx="3605700" cy="1324200"/>
          </a:xfrm>
          <a:prstGeom prst="wedgeRoundRectCallout">
            <a:avLst>
              <a:gd fmla="val -70553" name="adj1"/>
              <a:gd fmla="val -928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compose приема 3 параметъра, от които 2 са функции, подава параметърът x на функцията g, след което подава полученият резултат на функцията 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525300" y="1408250"/>
            <a:ext cx="8093400" cy="1359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525300" y="3057500"/>
            <a:ext cx="8093400" cy="611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5341600" y="1159950"/>
            <a:ext cx="3605700" cy="1324200"/>
          </a:xfrm>
          <a:prstGeom prst="wedgeRoundRectCallout">
            <a:avLst>
              <a:gd fmla="val -70553" name="adj1"/>
              <a:gd fmla="val -928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compose приема 3 параметъра, от които 2 са функции, подава параметърът x на функцията g, след което подава полученият резултат на функцията 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44"/>
          <p:cNvSpPr/>
          <p:nvPr/>
        </p:nvSpPr>
        <p:spPr>
          <a:xfrm>
            <a:off x="4860150" y="3143325"/>
            <a:ext cx="2195700" cy="496800"/>
          </a:xfrm>
          <a:prstGeom prst="wedgeRoundRectCallout">
            <a:avLst>
              <a:gd fmla="val -70553" name="adj1"/>
              <a:gd fmla="val -928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резултатът след изпълнението е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1" name="Google Shape;341;p45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Дефинирайте функция, която приема като параметри две функции и число и последователно извиква двете функции, подавайки им числото като параметър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Основен градивен блок в Haskell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Поредица от команди, която може да бъде преизползвана</a:t>
            </a:r>
            <a:endParaRPr sz="1800"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Всяка функция  изпълнява определена задача, приема n на брой параметри и връща резултат спрямо подадените параметри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Повечето програмни езици използват функции (също се наричат и  методи, процедури)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</a:t>
            </a:r>
            <a:r>
              <a:rPr lang="en"/>
              <a:t>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46"/>
          <p:cNvSpPr/>
          <p:nvPr/>
        </p:nvSpPr>
        <p:spPr>
          <a:xfrm>
            <a:off x="525300" y="1318525"/>
            <a:ext cx="8093400" cy="611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execute f g a = f (g a)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525300" y="2498150"/>
            <a:ext cx="8093400" cy="10794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Резултат: execute sqrt sqrt 5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-&gt; 1.4953487812212205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5033400" y="1274550"/>
            <a:ext cx="3585300" cy="806100"/>
          </a:xfrm>
          <a:prstGeom prst="wedgeRoundRectCallout">
            <a:avLst>
              <a:gd fmla="val -59618" name="adj1"/>
              <a:gd fmla="val -4621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скобите са нужни, за да се дефинира приоритета на операциите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Процес, при който функция извиква себе си директно или индиректно (пример: функцията а извиква функцията b, която извиква функцията a)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Техника за решение на проблеми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Разделя всеки проблем на подпроблем от същия тип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Рекурсията трябва да има дъно (базов случай)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Всяка стъпка от рекурсията трябва да се стреми към така дефинираното дъно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Haskell рекурсията се използва като заместител на циклите, които езикът не поддържа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За целта се използва помощна функция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525300" y="1408250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49"/>
          <p:cNvSpPr/>
          <p:nvPr/>
        </p:nvSpPr>
        <p:spPr>
          <a:xfrm>
            <a:off x="525300" y="1408250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3954825" y="1086575"/>
            <a:ext cx="4262400" cy="847200"/>
          </a:xfrm>
          <a:prstGeom prst="wedgeRoundRectCallout">
            <a:avLst>
              <a:gd fmla="val -68661" name="adj1"/>
              <a:gd fmla="val 30090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pow2 връща като резултат n-тата степен на 2-ката като използва рекурсия, за да я намери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50"/>
          <p:cNvSpPr/>
          <p:nvPr/>
        </p:nvSpPr>
        <p:spPr>
          <a:xfrm>
            <a:off x="525300" y="1408250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50"/>
          <p:cNvSpPr/>
          <p:nvPr/>
        </p:nvSpPr>
        <p:spPr>
          <a:xfrm>
            <a:off x="3954825" y="1086575"/>
            <a:ext cx="3617400" cy="847200"/>
          </a:xfrm>
          <a:prstGeom prst="wedgeRoundRectCallout">
            <a:avLst>
              <a:gd fmla="val -68661" name="adj1"/>
              <a:gd fmla="val 30090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pow2 връща като резултат n-тата степен на 2-ката като използва рекурсия за да я намери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50"/>
          <p:cNvSpPr/>
          <p:nvPr/>
        </p:nvSpPr>
        <p:spPr>
          <a:xfrm>
            <a:off x="5895300" y="2183275"/>
            <a:ext cx="2828700" cy="1152000"/>
          </a:xfrm>
          <a:prstGeom prst="wedgeRoundRectCallout">
            <a:avLst>
              <a:gd fmla="val -134532" name="adj1"/>
              <a:gd fmla="val -42988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случаят в който n достигне 0 е дъното на рекурсията, тогава функцията връща резултат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2" name="Google Shape;382;p51"/>
          <p:cNvSpPr/>
          <p:nvPr/>
        </p:nvSpPr>
        <p:spPr>
          <a:xfrm>
            <a:off x="525300" y="1408250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1"/>
          <p:cNvSpPr/>
          <p:nvPr/>
        </p:nvSpPr>
        <p:spPr>
          <a:xfrm>
            <a:off x="5895300" y="2183275"/>
            <a:ext cx="2828700" cy="1152000"/>
          </a:xfrm>
          <a:prstGeom prst="wedgeRoundRectCallout">
            <a:avLst>
              <a:gd fmla="val -134532" name="adj1"/>
              <a:gd fmla="val -42988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случая,</a:t>
            </a: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в който n достигне стойност 0 е дъното на рекурсията. Тогава функцията връща резултат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51"/>
          <p:cNvSpPr/>
          <p:nvPr/>
        </p:nvSpPr>
        <p:spPr>
          <a:xfrm>
            <a:off x="2540425" y="3590375"/>
            <a:ext cx="4998300" cy="1152000"/>
          </a:xfrm>
          <a:prstGeom prst="wedgeRoundRectCallout">
            <a:avLst>
              <a:gd fmla="val -51783" name="adj1"/>
              <a:gd fmla="val -91250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В противен случай функцията връща 2 умножено по резултата от функцията за n - 1. Така проблемът се разбива на малки подпроблеми и се стига до крайният резултат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51"/>
          <p:cNvSpPr/>
          <p:nvPr/>
        </p:nvSpPr>
        <p:spPr>
          <a:xfrm>
            <a:off x="3954825" y="1086575"/>
            <a:ext cx="4262400" cy="847200"/>
          </a:xfrm>
          <a:prstGeom prst="wedgeRoundRectCallout">
            <a:avLst>
              <a:gd fmla="val -68661" name="adj1"/>
              <a:gd fmla="val 30090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pow2 връща като резултат n-тата степен на 2-ката като използва рекурсия, за да я намери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52"/>
          <p:cNvSpPr/>
          <p:nvPr/>
        </p:nvSpPr>
        <p:spPr>
          <a:xfrm>
            <a:off x="525300" y="2919775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 n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str ++ (repeatString str (n--1))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525300" y="1152475"/>
            <a:ext cx="8093400" cy="1540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Функция, слепваща символен низ n на брой пъти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При n = 0 </a:t>
            </a:r>
            <a:r>
              <a:rPr lang="en" sz="1800"/>
              <a:t>функцията</a:t>
            </a:r>
            <a:r>
              <a:rPr lang="en" sz="1800"/>
              <a:t> връща празен символен низ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 противен случай свежда проблема до подпроблем от същия тип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311700" y="1152475"/>
            <a:ext cx="61041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Чисти функции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 като стойности на функция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Рекурсия</a:t>
            </a:r>
            <a:endParaRPr sz="1800"/>
          </a:p>
        </p:txBody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926" y="268107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Функции и стойности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410" name="Google Shape;410;p55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411" name="Google Shape;411;p55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25300" y="20277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25300" y="41313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525300" y="3212650"/>
            <a:ext cx="8093400" cy="816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525300" y="20277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1494600" y="2588950"/>
            <a:ext cx="1870200" cy="5064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функцията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525300" y="41313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25300" y="3212650"/>
            <a:ext cx="8093400" cy="864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525300" y="20277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494600" y="2588950"/>
            <a:ext cx="1870200" cy="5064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функцията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2639100" y="1099475"/>
            <a:ext cx="3865800" cy="1013400"/>
          </a:xfrm>
          <a:prstGeom prst="wedgeRoundRectCallout">
            <a:avLst>
              <a:gd fmla="val -66076" name="adj1"/>
              <a:gd fmla="val 4820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параметрите, които функцията приема се изреждат, разделени от интервал, без  да се обграждат от скоби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525300" y="41313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25300" y="3212650"/>
            <a:ext cx="8093400" cy="815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25300" y="20277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1494600" y="2588950"/>
            <a:ext cx="1870200" cy="5064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</a:t>
            </a: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ме на функцията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639100" y="1099475"/>
            <a:ext cx="3865800" cy="1013400"/>
          </a:xfrm>
          <a:prstGeom prst="wedgeRoundRectCallout">
            <a:avLst>
              <a:gd fmla="val -66076" name="adj1"/>
              <a:gd fmla="val 4820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параметрите, които функцията приема се изреждат, разделени от интервал, без  да се обграждат от скоби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3972925" y="2464450"/>
            <a:ext cx="3313200" cy="630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тяло на функцията съдържа израз, чиято стойност се връща като резултат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525300" y="413130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525300" y="3212650"/>
            <a:ext cx="8093400" cy="808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Дефиниране на функция с повече параметри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525300" y="194085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Дефиниране на функция с повече параметри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25300" y="1940850"/>
            <a:ext cx="8093400" cy="630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624600" y="2531400"/>
            <a:ext cx="3418200" cy="1239900"/>
          </a:xfrm>
          <a:prstGeom prst="wedgeRoundRectCallout">
            <a:avLst>
              <a:gd fmla="val -62418" name="adj1"/>
              <a:gd fmla="val -5392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първо се изпълнява функцията max, която е вградена за Haskell и връща по-големият от два параметъра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