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c82c8a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c82c8a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c82c8a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c82c8a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c82c8ae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c82c8ae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c82c8a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c82c8a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15eeb6e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15eeb6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5eeb6e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5eeb6e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c82c8a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1c82c8a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c82c8ae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c82c8a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1c82c8ae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1c82c8ae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0ca1b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20ca1b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0ca1be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20ca1be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0ca1be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0ca1be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db66e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db66e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db66e1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db66e1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d5f6f1f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d5f6f1f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d5f6f1f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d5f6f1f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fdf92e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fdf92e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c58508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c58508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c58508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c58508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c58508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c58508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c58508d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c58508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c58508d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c58508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8d3888a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8d3888a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c58508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c58508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10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8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40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Рекурсивно обхождане на списък и умножаване на всяка стойност по 2:</a:t>
            </a:r>
            <a:endParaRPr sz="1800"/>
          </a:p>
        </p:txBody>
      </p:sp>
      <p:sp>
        <p:nvSpPr>
          <p:cNvPr id="193" name="Google Shape;193;p26"/>
          <p:cNvSpPr/>
          <p:nvPr/>
        </p:nvSpPr>
        <p:spPr>
          <a:xfrm>
            <a:off x="525300" y="1644850"/>
            <a:ext cx="8093400" cy="20574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525300" y="3958975"/>
            <a:ext cx="8093400" cy="673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4354800" y="1423350"/>
            <a:ext cx="4477500" cy="1148400"/>
          </a:xfrm>
          <a:prstGeom prst="wedgeRoundRectCallout">
            <a:avLst>
              <a:gd fmla="val -75320" name="adj1"/>
              <a:gd fmla="val -18045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Рекурсивното обхождане започва като приема целият списък за параметър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152475"/>
            <a:ext cx="8520600" cy="40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Рекурсивно обхождане на списък и умножаване на всяка стойност по 2:</a:t>
            </a:r>
            <a:endParaRPr sz="1800"/>
          </a:p>
        </p:txBody>
      </p:sp>
      <p:sp>
        <p:nvSpPr>
          <p:cNvPr id="202" name="Google Shape;202;p27"/>
          <p:cNvSpPr/>
          <p:nvPr/>
        </p:nvSpPr>
        <p:spPr>
          <a:xfrm>
            <a:off x="525300" y="1644850"/>
            <a:ext cx="8093400" cy="20574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525300" y="3958975"/>
            <a:ext cx="8093400" cy="673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4354800" y="1423350"/>
            <a:ext cx="4477500" cy="1148400"/>
          </a:xfrm>
          <a:prstGeom prst="wedgeRoundRectCallout">
            <a:avLst>
              <a:gd fmla="val -68765" name="adj1"/>
              <a:gd fmla="val 25401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Дъно на рекурсията е достигането на празен списък - използва се вградената в Haskell функция `null`, която връща съответно True при празен списък и False при непразен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152475"/>
            <a:ext cx="8520600" cy="40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Рекурсивно обхождане на списък и умножаване на всяка стойност по 2:</a:t>
            </a:r>
            <a:endParaRPr sz="1800"/>
          </a:p>
        </p:txBody>
      </p:sp>
      <p:sp>
        <p:nvSpPr>
          <p:cNvPr id="211" name="Google Shape;211;p28"/>
          <p:cNvSpPr/>
          <p:nvPr/>
        </p:nvSpPr>
        <p:spPr>
          <a:xfrm>
            <a:off x="525300" y="1644850"/>
            <a:ext cx="8093400" cy="20574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525300" y="3958975"/>
            <a:ext cx="8093400" cy="673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4354800" y="1423350"/>
            <a:ext cx="4477500" cy="1148400"/>
          </a:xfrm>
          <a:prstGeom prst="wedgeRoundRectCallout">
            <a:avLst>
              <a:gd fmla="val -44348" name="adj1"/>
              <a:gd fmla="val 6309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случай, че списък не е празен функцията връща като резултат първият елемент от списъка умножен по 2 и рекурсивно се извиква за останалите елементи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1152475"/>
            <a:ext cx="8520600" cy="40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Функция, филтрираща елементите в списък (премахва нечетни числа):</a:t>
            </a:r>
            <a:endParaRPr sz="1800"/>
          </a:p>
        </p:txBody>
      </p:sp>
      <p:sp>
        <p:nvSpPr>
          <p:cNvPr id="220" name="Google Shape;220;p29"/>
          <p:cNvSpPr/>
          <p:nvPr/>
        </p:nvSpPr>
        <p:spPr>
          <a:xfrm>
            <a:off x="525300" y="1644850"/>
            <a:ext cx="8093400" cy="2163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nums =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nums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(mod (head nums) 2 ) == 0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then (head nums) : (removeOdd (tail nums))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removeOdd (tail nums)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2102200" y="4237775"/>
            <a:ext cx="4376700" cy="784800"/>
          </a:xfrm>
          <a:prstGeom prst="wedgeRoundRectCallout">
            <a:avLst>
              <a:gd fmla="val -20411" name="adj1"/>
              <a:gd fmla="val -10515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Ако даден елемент не отговаря на условието, просто се пропуска и рекурсията се извиква за опашката на списъка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</a:t>
            </a:r>
            <a:r>
              <a:rPr lang="en"/>
              <a:t>ължина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11700" y="1152475"/>
            <a:ext cx="8520600" cy="520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За н</a:t>
            </a:r>
            <a:r>
              <a:rPr lang="en" sz="1800"/>
              <a:t>амиране на дължината на списък се използва </a:t>
            </a:r>
            <a:r>
              <a:rPr lang="en" sz="1800"/>
              <a:t>функцията </a:t>
            </a:r>
            <a:r>
              <a:rPr lang="en" sz="1800"/>
              <a:t>`length`</a:t>
            </a:r>
            <a:endParaRPr sz="1800"/>
          </a:p>
        </p:txBody>
      </p:sp>
      <p:sp>
        <p:nvSpPr>
          <p:cNvPr id="228" name="Google Shape;228;p30"/>
          <p:cNvSpPr/>
          <p:nvPr/>
        </p:nvSpPr>
        <p:spPr>
          <a:xfrm>
            <a:off x="525300" y="1672975"/>
            <a:ext cx="8093400" cy="462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length [1,2,3,4,5] -- 5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2198875"/>
            <a:ext cx="8520600" cy="520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Собствена функция за намиране на дължината</a:t>
            </a:r>
            <a:endParaRPr sz="1800"/>
          </a:p>
        </p:txBody>
      </p:sp>
      <p:sp>
        <p:nvSpPr>
          <p:cNvPr id="230" name="Google Shape;230;p30"/>
          <p:cNvSpPr/>
          <p:nvPr/>
        </p:nvSpPr>
        <p:spPr>
          <a:xfrm>
            <a:off x="525300" y="2701350"/>
            <a:ext cx="8093400" cy="1923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listLength [] = 0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listLength list = findLength 1 list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findLength length list = 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(length - 1)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findLength (length + 1) (tail list)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Създаване на списък чрез рекурсия: </a:t>
            </a:r>
            <a:endParaRPr sz="1800"/>
          </a:p>
        </p:txBody>
      </p:sp>
      <p:sp>
        <p:nvSpPr>
          <p:cNvPr id="237" name="Google Shape;237;p31"/>
          <p:cNvSpPr/>
          <p:nvPr/>
        </p:nvSpPr>
        <p:spPr>
          <a:xfrm>
            <a:off x="525300" y="1721050"/>
            <a:ext cx="8093400" cy="22086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 start end = createListLoop [] start end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createListLoop list start end =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createListLoop (list ++ [start]) (start + 1) end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525300" y="4176275"/>
            <a:ext cx="8093400" cy="621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 1 10 -- [1,2,3,4,5,6,7,8,9,10]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Създаване на списък чрез рекурсия: </a:t>
            </a:r>
            <a:endParaRPr sz="1800"/>
          </a:p>
        </p:txBody>
      </p:sp>
      <p:sp>
        <p:nvSpPr>
          <p:cNvPr id="245" name="Google Shape;245;p32"/>
          <p:cNvSpPr/>
          <p:nvPr/>
        </p:nvSpPr>
        <p:spPr>
          <a:xfrm>
            <a:off x="525300" y="1721050"/>
            <a:ext cx="8093400" cy="22086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 start end = createListLoop [] start end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createListLoop list start end =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createListLoop (list ++ [start]) (start + 1) end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525300" y="4176275"/>
            <a:ext cx="8093400" cy="621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createList 1 10 -- [1,2,3,4,5,6,7,8,9,10]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128075" y="2025125"/>
            <a:ext cx="2355900" cy="837900"/>
          </a:xfrm>
          <a:prstGeom prst="wedgeRoundRectCallout">
            <a:avLst>
              <a:gd fmla="val -32354" name="adj1"/>
              <a:gd fmla="val 75593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`++` операторът добавя елемент в края на списъка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Създаване на обърнат списък чрез рекурсия: </a:t>
            </a:r>
            <a:endParaRPr sz="1800"/>
          </a:p>
        </p:txBody>
      </p:sp>
      <p:sp>
        <p:nvSpPr>
          <p:cNvPr id="254" name="Google Shape;254;p33"/>
          <p:cNvSpPr/>
          <p:nvPr/>
        </p:nvSpPr>
        <p:spPr>
          <a:xfrm>
            <a:off x="525300" y="1721050"/>
            <a:ext cx="8093400" cy="2277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 start end = createReverseListLoop [] start end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createReverseListLoop list start end =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createReverseListLoop (start : list) (start + 1) end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525300" y="4176275"/>
            <a:ext cx="8093400" cy="621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 1 10</a:t>
            </a: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</a:t>
            </a: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[10,9,8,7,6,5,4,3,2,1]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Създаване на обърнат списък чрез рекурсия: </a:t>
            </a:r>
            <a:endParaRPr sz="1800"/>
          </a:p>
        </p:txBody>
      </p:sp>
      <p:sp>
        <p:nvSpPr>
          <p:cNvPr id="262" name="Google Shape;262;p34"/>
          <p:cNvSpPr/>
          <p:nvPr/>
        </p:nvSpPr>
        <p:spPr>
          <a:xfrm>
            <a:off x="525300" y="1721050"/>
            <a:ext cx="8093400" cy="2277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 start end = createReverseListLoop [] start end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createReverseListLoop list start end =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createReverseListLoop (start : list) (start + 1) end</a:t>
            </a:r>
            <a:endParaRPr b="1" sz="19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525300" y="4176275"/>
            <a:ext cx="8093400" cy="6219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createReverseList 1 10</a:t>
            </a: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[10,9,8,7,6,5,4,3,2,1]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5465600" y="2267250"/>
            <a:ext cx="2355900" cy="837900"/>
          </a:xfrm>
          <a:prstGeom prst="wedgeRoundRectCallout">
            <a:avLst>
              <a:gd fmla="val -32354" name="adj1"/>
              <a:gd fmla="val 75593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Операторът `:` добавя елемент в началото на списъка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Haskell създаването на списък може да продължава до безкрайност:</a:t>
            </a:r>
            <a:endParaRPr sz="1800"/>
          </a:p>
        </p:txBody>
      </p:sp>
      <p:sp>
        <p:nvSpPr>
          <p:cNvPr id="271" name="Google Shape;271;p35"/>
          <p:cNvSpPr/>
          <p:nvPr/>
        </p:nvSpPr>
        <p:spPr>
          <a:xfrm>
            <a:off x="525300" y="1756425"/>
            <a:ext cx="8093400" cy="8154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intsFrom n = n : (intsFrom (n+1))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= intsFrom 1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525300" y="2774650"/>
            <a:ext cx="8093400" cy="523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-- Продължава до безкрайност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525300" y="4152400"/>
            <a:ext cx="8093400" cy="523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take 10 ints -- [1,2,3,4,5,6,7,8,9,10]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Глава и опашка на списъци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Рекурсивно обхождане на списък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Дължина на списък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Създаване на списък чрез рекурсия</a:t>
            </a:r>
            <a:endParaRPr sz="18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Haskell създаването на списък може да продължава до безкрайност:</a:t>
            </a:r>
            <a:endParaRPr sz="1800"/>
          </a:p>
        </p:txBody>
      </p:sp>
      <p:sp>
        <p:nvSpPr>
          <p:cNvPr id="280" name="Google Shape;280;p36"/>
          <p:cNvSpPr/>
          <p:nvPr/>
        </p:nvSpPr>
        <p:spPr>
          <a:xfrm>
            <a:off x="525300" y="1756425"/>
            <a:ext cx="8093400" cy="8154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intsFrom n = n : (intsFrom (n+1))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= intsFrom 1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525300" y="2774650"/>
            <a:ext cx="8093400" cy="523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-- Продължава до безкрайност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525300" y="4152400"/>
            <a:ext cx="8093400" cy="523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take 10 ints -- [1,2,3,4,5,6,7,8,9,10]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2545325" y="2898275"/>
            <a:ext cx="4271100" cy="1046100"/>
          </a:xfrm>
          <a:prstGeom prst="wedgeRoundRectCallout">
            <a:avLst>
              <a:gd fmla="val -32354" name="adj1"/>
              <a:gd fmla="val 75593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Haskell обаче е “мързелив” език - функцията `intsFrom` няма да се изпълнява до безкрайност, а само до там, докъдето създаденият списък е нужен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11700" y="1152475"/>
            <a:ext cx="8520600" cy="469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Haskell създаването на списък може да продължава до безкрайност:</a:t>
            </a:r>
            <a:endParaRPr sz="1800"/>
          </a:p>
        </p:txBody>
      </p:sp>
      <p:sp>
        <p:nvSpPr>
          <p:cNvPr id="290" name="Google Shape;290;p37"/>
          <p:cNvSpPr/>
          <p:nvPr/>
        </p:nvSpPr>
        <p:spPr>
          <a:xfrm>
            <a:off x="525300" y="1756425"/>
            <a:ext cx="8093400" cy="8154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intsFrom n = n : (intsFrom (n+1))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= intsFrom 1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525300" y="2774650"/>
            <a:ext cx="8093400" cy="523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ints -- Продължава до безкрайност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525300" y="4152400"/>
            <a:ext cx="8093400" cy="523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take 10 ints -- [1,2,3,4,5,6,7,8,9,10]</a:t>
            </a:r>
            <a:endParaRPr b="1" sz="20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2545325" y="2898275"/>
            <a:ext cx="4271100" cy="1046100"/>
          </a:xfrm>
          <a:prstGeom prst="wedgeRoundRectCallout">
            <a:avLst>
              <a:gd fmla="val -23527" name="adj1"/>
              <a:gd fmla="val 5029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ще продължи да се извиква рекурсивно чак когато последващите елементи от списъка се използват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520600" cy="1129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Дефинирайте функция, която приема списък и число n и връща като резултат n-тия елемент от списъка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Бележка: Не използвайте вградения в Haskell оператор `!!`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</a:t>
            </a:r>
            <a:r>
              <a:rPr lang="en"/>
              <a:t>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525300" y="1084400"/>
            <a:ext cx="8093400" cy="35496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nThElement list n = nThElementLoop list (length list) n 0</a:t>
            </a:r>
            <a:endParaRPr b="1" sz="17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nThElement [] _ = error "Empty list" </a:t>
            </a:r>
            <a:endParaRPr b="1" sz="17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nThElementLoop list listLength n index =</a:t>
            </a:r>
            <a:endParaRPr b="1" sz="17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&gt;= listLength || n &lt; 0</a:t>
            </a:r>
            <a:endParaRPr b="1" sz="17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error "Index outside bounds of array"</a:t>
            </a:r>
            <a:endParaRPr b="1" sz="17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index == n</a:t>
            </a:r>
            <a:endParaRPr b="1" sz="17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then (head list)</a:t>
            </a:r>
            <a:endParaRPr b="1" sz="17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else nThElementLoop (tail list) listLength n (index + 1)</a:t>
            </a:r>
            <a:endParaRPr b="1" sz="17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Глава и опашка на списъци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Рекурсивно обхождане на списък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Дължина на списък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Създаване на списък чрез рекурсия</a:t>
            </a:r>
            <a:endParaRPr sz="1800"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Списъци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324" name="Google Shape;324;p42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Инициализация на списък: 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9"/>
          <p:cNvSpPr/>
          <p:nvPr/>
        </p:nvSpPr>
        <p:spPr>
          <a:xfrm>
            <a:off x="525300" y="15628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 = [1,2,3]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2329350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Празен списък</a:t>
            </a:r>
            <a:r>
              <a:rPr lang="en" sz="1800"/>
              <a:t>: 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9"/>
          <p:cNvSpPr/>
          <p:nvPr/>
        </p:nvSpPr>
        <p:spPr>
          <a:xfrm>
            <a:off x="525300" y="28004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empty =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3553500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Операторът `:`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9"/>
          <p:cNvSpPr/>
          <p:nvPr/>
        </p:nvSpPr>
        <p:spPr>
          <a:xfrm>
            <a:off x="525300" y="40020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y = 0 : x -- [0,1,2,3]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Инициализация на списък: 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20"/>
          <p:cNvSpPr/>
          <p:nvPr/>
        </p:nvSpPr>
        <p:spPr>
          <a:xfrm>
            <a:off x="525300" y="15628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 = [1,2,3]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2329350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Празен списък: 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20"/>
          <p:cNvSpPr/>
          <p:nvPr/>
        </p:nvSpPr>
        <p:spPr>
          <a:xfrm>
            <a:off x="525300" y="28004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empty =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3553500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Операторът `:`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0"/>
          <p:cNvSpPr/>
          <p:nvPr/>
        </p:nvSpPr>
        <p:spPr>
          <a:xfrm>
            <a:off x="525300" y="40020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y = 0 : x -- [0,1,2,3]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887025" y="1296775"/>
            <a:ext cx="4477500" cy="1148400"/>
          </a:xfrm>
          <a:prstGeom prst="wedgeRoundRectCallout">
            <a:avLst>
              <a:gd fmla="val -73800" name="adj1"/>
              <a:gd fmla="val -318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Е</a:t>
            </a: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лементите в списъка се разделят от запетая и се обграждат от квадратни скоби `[` `]`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Инициализация на списък: 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21"/>
          <p:cNvSpPr/>
          <p:nvPr/>
        </p:nvSpPr>
        <p:spPr>
          <a:xfrm>
            <a:off x="525300" y="15628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 = [1,2,3]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2329350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Празен списък: 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21"/>
          <p:cNvSpPr/>
          <p:nvPr/>
        </p:nvSpPr>
        <p:spPr>
          <a:xfrm>
            <a:off x="525300" y="28004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empty =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3553500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Операторът `:`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1"/>
          <p:cNvSpPr/>
          <p:nvPr/>
        </p:nvSpPr>
        <p:spPr>
          <a:xfrm>
            <a:off x="525300" y="40020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y = 0 : x -- [0,1,2,3]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3887025" y="1296775"/>
            <a:ext cx="4477500" cy="1148400"/>
          </a:xfrm>
          <a:prstGeom prst="wedgeRoundRectCallout">
            <a:avLst>
              <a:gd fmla="val -73800" name="adj1"/>
              <a:gd fmla="val -318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Е</a:t>
            </a: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лементите в списъка се разделят от запетая и се обграждат от квадратни скоби `[` `]`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3709250" y="2681850"/>
            <a:ext cx="4477500" cy="1148400"/>
          </a:xfrm>
          <a:prstGeom prst="wedgeRoundRectCallout">
            <a:avLst>
              <a:gd fmla="val -82370" name="adj1"/>
              <a:gd fmla="val 64043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</a:t>
            </a: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ператорът : винаги приема елемент от лявата си страна и списък от дясната си страна, като долепя елемента в началото на списъка, но без да променя вече съществуващия списък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525300" y="118187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x' = 1 : (2 : (3: [])) -- [1,2,3]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962225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Символните низове също са списъци: 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2"/>
          <p:cNvSpPr/>
          <p:nvPr/>
        </p:nvSpPr>
        <p:spPr>
          <a:xfrm>
            <a:off x="525300" y="23726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 = "abcde"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525300" y="3141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str' = 'a' : 'b' : 'c' : 'd' : 'e' :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525300" y="118187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x' = 1 : (2 : (3: [])) -- [1,2,3]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962225"/>
            <a:ext cx="8520600" cy="410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Символните низове също са списъци</a:t>
            </a:r>
            <a:r>
              <a:rPr lang="en" sz="1800"/>
              <a:t>: </a:t>
            </a:r>
            <a:endParaRPr sz="1800"/>
          </a:p>
          <a:p>
            <a:pPr indent="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23"/>
          <p:cNvSpPr/>
          <p:nvPr/>
        </p:nvSpPr>
        <p:spPr>
          <a:xfrm>
            <a:off x="525300" y="23726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 = "abcde"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25300" y="314135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str' = 'a' : 'b' : 'c' : 'd' : 'e' :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2726025" y="3797150"/>
            <a:ext cx="4477500" cy="1148400"/>
          </a:xfrm>
          <a:prstGeom prst="wedgeRoundRectCallout">
            <a:avLst>
              <a:gd fmla="val -65654" name="adj1"/>
              <a:gd fmla="val -52521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При извикване str и str' имат една и съща стойност - abcde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Глава и опашка на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432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Глава на списъка е първият елемент от него</a:t>
            </a:r>
            <a:endParaRPr sz="1800"/>
          </a:p>
        </p:txBody>
      </p:sp>
      <p:sp>
        <p:nvSpPr>
          <p:cNvPr id="174" name="Google Shape;174;p24"/>
          <p:cNvSpPr/>
          <p:nvPr/>
        </p:nvSpPr>
        <p:spPr>
          <a:xfrm>
            <a:off x="525300" y="172072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head[1, 2, 3] -- 1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2355600"/>
            <a:ext cx="8520600" cy="432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Опашка на списъка е всичко останало освен главата</a:t>
            </a:r>
            <a:endParaRPr sz="1800"/>
          </a:p>
        </p:txBody>
      </p:sp>
      <p:sp>
        <p:nvSpPr>
          <p:cNvPr id="176" name="Google Shape;176;p24"/>
          <p:cNvSpPr/>
          <p:nvPr/>
        </p:nvSpPr>
        <p:spPr>
          <a:xfrm>
            <a:off x="525300" y="28641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tail [1,2,3] -- [2, 3]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3461850"/>
            <a:ext cx="8520600" cy="432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комбинация от функциите можем да достъпим следващия елемент от списъка</a:t>
            </a:r>
            <a:endParaRPr sz="1800"/>
          </a:p>
        </p:txBody>
      </p:sp>
      <p:sp>
        <p:nvSpPr>
          <p:cNvPr id="178" name="Google Shape;178;p24"/>
          <p:cNvSpPr/>
          <p:nvPr/>
        </p:nvSpPr>
        <p:spPr>
          <a:xfrm>
            <a:off x="525300" y="423607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head (tail [1,2,3]) -- 2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8520600" cy="40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Рекурсивно обхождане на списък и умножаване на всяка стойност по 2:</a:t>
            </a:r>
            <a:endParaRPr sz="1800"/>
          </a:p>
        </p:txBody>
      </p:sp>
      <p:sp>
        <p:nvSpPr>
          <p:cNvPr id="185" name="Google Shape;185;p25"/>
          <p:cNvSpPr/>
          <p:nvPr/>
        </p:nvSpPr>
        <p:spPr>
          <a:xfrm>
            <a:off x="525300" y="1644850"/>
            <a:ext cx="8093400" cy="20574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525300" y="3958975"/>
            <a:ext cx="8093400" cy="673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