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77" r:id="rId9"/>
    <p:sldId id="278" r:id="rId10"/>
    <p:sldId id="267" r:id="rId11"/>
    <p:sldId id="274" r:id="rId12"/>
    <p:sldId id="266" r:id="rId13"/>
    <p:sldId id="270" r:id="rId14"/>
    <p:sldId id="271" r:id="rId15"/>
    <p:sldId id="272" r:id="rId16"/>
    <p:sldId id="275" r:id="rId17"/>
    <p:sldId id="276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44" autoAdjust="0"/>
  </p:normalViewPr>
  <p:slideViewPr>
    <p:cSldViewPr snapToGrid="0">
      <p:cViewPr varScale="1">
        <p:scale>
          <a:sx n="90" d="100"/>
          <a:sy n="90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1E0F-527B-46D2-A85B-AFD01049E65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DABF1-81E9-47E2-8A72-181159F3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Electron</a:t>
            </a:r>
            <a:r>
              <a:rPr lang="en-US" smtClean="0"/>
              <a:t> je besplatan open-source framework koji omogućava kreiranje desktop aplikacija koje rade na Windows, macOS i Linux operativnim sistemima koristeći </a:t>
            </a:r>
            <a:r>
              <a:rPr lang="en-US" b="1" smtClean="0"/>
              <a:t>web tehnologije</a:t>
            </a:r>
            <a:r>
              <a:rPr lang="en-US" smtClean="0"/>
              <a:t> (HTML, CSS, JavaScript).Razvijen je od strane </a:t>
            </a:r>
            <a:r>
              <a:rPr lang="en-US" b="1" smtClean="0"/>
              <a:t>OpenJS fondacije</a:t>
            </a:r>
            <a:r>
              <a:rPr lang="en-US" smtClean="0"/>
              <a:t> i omogućava </a:t>
            </a:r>
            <a:r>
              <a:rPr lang="en-US" b="1" smtClean="0"/>
              <a:t>cross-platform razvoj</a:t>
            </a:r>
            <a:r>
              <a:rPr lang="en-US" smtClean="0"/>
              <a:t> sa samo jednom bazom koda.Integracija </a:t>
            </a:r>
            <a:r>
              <a:rPr lang="en-US" b="1" smtClean="0"/>
              <a:t>Chromium-a</a:t>
            </a:r>
            <a:r>
              <a:rPr lang="en-US" smtClean="0"/>
              <a:t> i </a:t>
            </a:r>
            <a:r>
              <a:rPr lang="en-US" b="1" smtClean="0"/>
              <a:t>Node.js-a</a:t>
            </a:r>
            <a:r>
              <a:rPr lang="en-US" smtClean="0"/>
              <a:t> omogućava pristup sistemskim resursima i kreiranje nativnih desktop aplikacija.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6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0D8770DD-670C-4CD8-B15B-2899C8AD443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7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ELECTRON FRAMEWORK ZA KREIRANJE CROSS-PLATFORM DESKTOP APLIKACIJE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smtClean="0"/>
              <a:t>Teodora Cvetković 1814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Prednosti i mane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r-Latn-RS" b="1" smtClean="0"/>
              <a:t>Prednosti</a:t>
            </a:r>
          </a:p>
          <a:p>
            <a:r>
              <a:rPr lang="en-US" smtClean="0"/>
              <a:t>Jedna </a:t>
            </a:r>
            <a:r>
              <a:rPr lang="en-US"/>
              <a:t>baza koda za više platformi (Windows, macOS, Linux</a:t>
            </a:r>
            <a:r>
              <a:rPr lang="en-US" smtClean="0"/>
              <a:t>).</a:t>
            </a:r>
            <a:endParaRPr lang="sr-Latn-RS" smtClean="0"/>
          </a:p>
          <a:p>
            <a:r>
              <a:rPr lang="en-US" smtClean="0"/>
              <a:t>Upotreba </a:t>
            </a:r>
            <a:r>
              <a:rPr lang="en-US"/>
              <a:t>web tehnologija (HTML, CSS, JavaScript) što omogućava lakši prelazak sa web developmenta na desktop aplikacije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Velika </a:t>
            </a:r>
            <a:r>
              <a:rPr lang="en-US"/>
              <a:t>zajednica i ekosistem alata, pluginova i biblioteka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Brza </a:t>
            </a:r>
            <a:r>
              <a:rPr lang="en-US"/>
              <a:t>izrada prototipova zahvaljujući jednostavnom okruženju.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r-Latn-RS" b="1" smtClean="0"/>
              <a:t>Mane</a:t>
            </a:r>
          </a:p>
          <a:p>
            <a:r>
              <a:rPr lang="en-US"/>
              <a:t>Visoka potrošnja resursa: Svaka aplikacija dolazi sa sopstvenim Chromium i Node.js instancama, što povećava memorijsku i procesorsku potrošnju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Performanse</a:t>
            </a:r>
            <a:r>
              <a:rPr lang="en-US"/>
              <a:t>: Elektron aplikacije mogu biti sporije u odnosu na nativne aplikacije zbog dodatnog sloja Chromium-a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Veći </a:t>
            </a:r>
            <a:r>
              <a:rPr lang="en-US"/>
              <a:t>fajlovi: Aplikacije mogu imati veće veličine instalacija zbog uključenih zavisnosti kao što su Chromium i Node.js.</a:t>
            </a:r>
          </a:p>
        </p:txBody>
      </p:sp>
    </p:spTree>
    <p:extLst>
      <p:ext uri="{BB962C8B-B14F-4D97-AF65-F5344CB8AC3E}">
        <p14:creationId xmlns:p14="http://schemas.microsoft.com/office/powerpoint/2010/main" val="233947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Aplikacije koje koriste Electron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Slack</a:t>
            </a:r>
          </a:p>
          <a:p>
            <a:r>
              <a:rPr lang="sr-Latn-RS" smtClean="0"/>
              <a:t>Discord</a:t>
            </a:r>
          </a:p>
          <a:p>
            <a:r>
              <a:rPr lang="sr-Latn-RS" smtClean="0"/>
              <a:t>Visual Studio Code</a:t>
            </a:r>
          </a:p>
          <a:p>
            <a:r>
              <a:rPr lang="sr-Latn-RS" smtClean="0"/>
              <a:t>Skype</a:t>
            </a:r>
            <a:endParaRPr lang="en-US" smtClean="0"/>
          </a:p>
          <a:p>
            <a:r>
              <a:rPr lang="en-US" smtClean="0"/>
              <a:t>WhatsApp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53" y="864108"/>
            <a:ext cx="3182416" cy="808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1313038"/>
            <a:ext cx="1582562" cy="1582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3113391"/>
            <a:ext cx="2725271" cy="1397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364" y="4728882"/>
            <a:ext cx="1806390" cy="1806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05" y="5119688"/>
            <a:ext cx="1409179" cy="14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6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Kreiranje Electron aplikacije sa React-om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/>
              <a:t>Preduslovi</a:t>
            </a:r>
          </a:p>
          <a:p>
            <a:r>
              <a:rPr lang="en-US" smtClean="0"/>
              <a:t>Node.js i npm : </a:t>
            </a: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nodejs.org/en</a:t>
            </a:r>
            <a:endParaRPr lang="en-US" smtClean="0"/>
          </a:p>
          <a:p>
            <a:r>
              <a:rPr lang="en-US" smtClean="0"/>
              <a:t>Visual </a:t>
            </a:r>
            <a:r>
              <a:rPr lang="en-US"/>
              <a:t>Studio </a:t>
            </a:r>
            <a:r>
              <a:rPr lang="en-US" smtClean="0"/>
              <a:t>code: </a:t>
            </a: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code.visualstudio.com</a:t>
            </a:r>
            <a:endParaRPr lang="en-US" smtClean="0"/>
          </a:p>
          <a:p>
            <a:r>
              <a:rPr lang="en-US" smtClean="0"/>
              <a:t>Electron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937" y="2142885"/>
            <a:ext cx="3267531" cy="8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043" y="4087021"/>
            <a:ext cx="286742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Kreiranje React aplikacije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483" y="1829208"/>
            <a:ext cx="3639058" cy="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83" y="3863214"/>
            <a:ext cx="3734321" cy="676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3788" y="1123837"/>
            <a:ext cx="7745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Kreiranje React aplikacije </a:t>
            </a:r>
            <a:r>
              <a:rPr lang="sr-Latn-RS" smtClean="0"/>
              <a:t>i pozicioniranje u kreirani direktorijum </a:t>
            </a:r>
            <a:r>
              <a:rPr lang="en-US" smtClean="0"/>
              <a:t>pomo</a:t>
            </a:r>
            <a:r>
              <a:rPr lang="sr-Latn-RS" smtClean="0"/>
              <a:t>ć sledećih komandi</a:t>
            </a:r>
          </a:p>
          <a:p>
            <a:pPr marL="342900" indent="-342900">
              <a:buAutoNum type="arabicPeriod"/>
            </a:pPr>
            <a:endParaRPr lang="sr-Latn-RS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r>
              <a:rPr lang="en-US" smtClean="0"/>
              <a:t>Instaliranje Electron-a u React aplikaciji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4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Kreiranje glavnog procesa Electron-a i preload skripte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642" y="782919"/>
            <a:ext cx="4289476" cy="5295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118" y="4598718"/>
            <a:ext cx="3958052" cy="14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Priprema aplikacije za pokretanje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518" y="1287323"/>
            <a:ext cx="1909482" cy="487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18" y="3626030"/>
            <a:ext cx="3672407" cy="500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518" y="2348430"/>
            <a:ext cx="5047129" cy="549520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>
            <a:off x="7541698" y="2438400"/>
            <a:ext cx="1439422" cy="184790"/>
          </a:xfrm>
          <a:prstGeom prst="curvedConnector3">
            <a:avLst>
              <a:gd name="adj1" fmla="val 11588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4577" y="739696"/>
            <a:ext cx="7928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AutoNum type="arabicPeriod"/>
            </a:pPr>
            <a:r>
              <a:rPr lang="en-US" smtClean="0"/>
              <a:t>Pokretanjem slede</a:t>
            </a:r>
            <a:r>
              <a:rPr lang="sr-Latn-RS" smtClean="0"/>
              <a:t>će komande kreira se direktorijum </a:t>
            </a:r>
            <a:r>
              <a:rPr lang="sr-Latn-RS" b="1" smtClean="0"/>
              <a:t>build: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U </a:t>
            </a:r>
            <a:r>
              <a:rPr lang="sr-Latn-RS" b="1" smtClean="0"/>
              <a:t>electron.js </a:t>
            </a:r>
            <a:r>
              <a:rPr lang="sr-Latn-RS" smtClean="0"/>
              <a:t>fajlu potrebno je promeniti: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Instaliranje potrebnih biblioteka</a:t>
            </a:r>
            <a:r>
              <a:rPr lang="en-US" smtClean="0"/>
              <a:t>: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780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Pokretanje aplikacije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69425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mtClean="0"/>
              <a:t>Modifikovanje </a:t>
            </a:r>
            <a:r>
              <a:rPr lang="en-US" b="1"/>
              <a:t>package.json </a:t>
            </a:r>
            <a:endParaRPr lang="sr-Latn-RS" b="1" smtClean="0"/>
          </a:p>
          <a:p>
            <a:pPr marL="457200" indent="-457200">
              <a:buAutoNum type="arabicPeriod"/>
            </a:pPr>
            <a:endParaRPr lang="sr-Latn-RS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r>
              <a:rPr lang="sr-Latn-RS" smtClean="0"/>
              <a:t>Pokretanje aplikacije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26" y="1397868"/>
            <a:ext cx="6911787" cy="1188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26" y="3229654"/>
            <a:ext cx="2400635" cy="5430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794376" y="1760952"/>
            <a:ext cx="1084729" cy="462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7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Pakovanje aplikacije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727" y="1233505"/>
            <a:ext cx="3848637" cy="53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77" y="2282776"/>
            <a:ext cx="7169323" cy="1422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727" y="4196641"/>
            <a:ext cx="2092014" cy="22265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3437" y="816006"/>
            <a:ext cx="50052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Instaliranje </a:t>
            </a:r>
            <a:r>
              <a:rPr lang="sr-Latn-RS" b="1" smtClean="0"/>
              <a:t>electron-builder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Konfiguracina</a:t>
            </a:r>
            <a:r>
              <a:rPr lang="sr-Latn-RS" b="1"/>
              <a:t> package.json </a:t>
            </a:r>
            <a:r>
              <a:rPr lang="sr-Latn-RS" smtClean="0"/>
              <a:t>fajla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 smtClean="0"/>
              <a:t>Dodavanje build konfiguracije u </a:t>
            </a:r>
            <a:r>
              <a:rPr lang="sr-Latn-RS" b="1" smtClean="0"/>
              <a:t>package.json</a:t>
            </a:r>
            <a:endParaRPr lang="sr-Latn-RS" b="1"/>
          </a:p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0008" y="3827309"/>
            <a:ext cx="267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accent6"/>
                </a:solidFill>
              </a:rPr>
              <a:t>4.    </a:t>
            </a:r>
            <a:r>
              <a:rPr lang="sr-Latn-RS" smtClean="0"/>
              <a:t>Izgradnja aplikacije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0036" y="4354200"/>
            <a:ext cx="2272364" cy="7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Zaključak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Electron omogućava razvoj cross-platform desktop aplikacija koristeći web tehnologije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Komponente </a:t>
            </a:r>
            <a:r>
              <a:rPr lang="en-US"/>
              <a:t>Chromium i Node.js omogućavaju pristup nativnim funkcijama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Korišćenje </a:t>
            </a:r>
            <a:r>
              <a:rPr lang="en-US"/>
              <a:t>React-a omogućava izradu modernih, reaktivnih korisničkih interfejsa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Kao </a:t>
            </a:r>
            <a:r>
              <a:rPr lang="en-US"/>
              <a:t>prednosti, Electron nudi jednostavnost i brzinu razvoja, dok kao mane ima veće zahteve za resursima i veličinu aplikacija.</a:t>
            </a:r>
          </a:p>
        </p:txBody>
      </p:sp>
    </p:spTree>
    <p:extLst>
      <p:ext uri="{BB962C8B-B14F-4D97-AF65-F5344CB8AC3E}">
        <p14:creationId xmlns:p14="http://schemas.microsoft.com/office/powerpoint/2010/main" val="2138057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09482"/>
            <a:ext cx="9350189" cy="304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977" y="2770093"/>
            <a:ext cx="81622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smtClean="0"/>
              <a:t>HVALA NA PAŽNJI</a:t>
            </a:r>
            <a:endParaRPr lang="en-US" sz="8000"/>
          </a:p>
        </p:txBody>
      </p:sp>
      <p:sp>
        <p:nvSpPr>
          <p:cNvPr id="8" name="Rectangle 7"/>
          <p:cNvSpPr/>
          <p:nvPr/>
        </p:nvSpPr>
        <p:spPr>
          <a:xfrm>
            <a:off x="9475694" y="1909482"/>
            <a:ext cx="2716306" cy="30446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SADR</a:t>
            </a:r>
            <a:r>
              <a:rPr lang="sr-Latn-RS" smtClean="0"/>
              <a:t>ŽAJ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sr-Latn-RS" smtClean="0"/>
              <a:t>Šta je Electron</a:t>
            </a:r>
            <a:r>
              <a:rPr lang="en-US" smtClean="0"/>
              <a:t>?</a:t>
            </a:r>
            <a:endParaRPr lang="sr-Latn-RS" smtClean="0"/>
          </a:p>
          <a:p>
            <a:pPr marL="457200" indent="-457200">
              <a:buAutoNum type="arabicPeriod"/>
            </a:pPr>
            <a:r>
              <a:rPr lang="sr-Latn-RS" smtClean="0"/>
              <a:t>Ključne komponente</a:t>
            </a:r>
          </a:p>
          <a:p>
            <a:pPr marL="457200" indent="-457200">
              <a:buAutoNum type="arabicPeriod"/>
            </a:pPr>
            <a:r>
              <a:rPr lang="sr-Latn-RS" smtClean="0"/>
              <a:t>Procesni model</a:t>
            </a:r>
            <a:endParaRPr lang="en-US" smtClean="0"/>
          </a:p>
          <a:p>
            <a:pPr marL="457200" indent="-457200">
              <a:buFont typeface="Wingdings 2" pitchFamily="18" charset="2"/>
              <a:buAutoNum type="arabicPeriod"/>
            </a:pPr>
            <a:r>
              <a:rPr lang="sr-Latn-RS"/>
              <a:t>Prednosti i </a:t>
            </a:r>
            <a:r>
              <a:rPr lang="sr-Latn-RS" smtClean="0"/>
              <a:t>mane</a:t>
            </a:r>
            <a:endParaRPr lang="en-US" smtClean="0"/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n-US" smtClean="0"/>
              <a:t>Popularne aplikacije koje koriste Electron</a:t>
            </a:r>
            <a:endParaRPr lang="sr-Latn-RS" smtClean="0"/>
          </a:p>
          <a:p>
            <a:pPr marL="457200" indent="-457200">
              <a:buAutoNum type="arabicPeriod"/>
            </a:pPr>
            <a:r>
              <a:rPr lang="sr-Latn-RS" smtClean="0"/>
              <a:t>Kreiranje Electron aplikacije sa React-om </a:t>
            </a:r>
          </a:p>
        </p:txBody>
      </p:sp>
    </p:spTree>
    <p:extLst>
      <p:ext uri="{BB962C8B-B14F-4D97-AF65-F5344CB8AC3E}">
        <p14:creationId xmlns:p14="http://schemas.microsoft.com/office/powerpoint/2010/main" val="1131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394" y="795358"/>
            <a:ext cx="2447205" cy="244720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Šta je Electron?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Besplatn</a:t>
            </a:r>
            <a:r>
              <a:rPr lang="en-US" smtClean="0"/>
              <a:t>i framework otvorenog koda</a:t>
            </a:r>
          </a:p>
          <a:p>
            <a:r>
              <a:rPr lang="en-US" smtClean="0"/>
              <a:t>Cross-platform razvoj</a:t>
            </a:r>
            <a:endParaRPr lang="sr-Latn-RS" smtClean="0"/>
          </a:p>
          <a:p>
            <a:r>
              <a:rPr lang="sr-Latn-RS"/>
              <a:t>K</a:t>
            </a:r>
            <a:r>
              <a:rPr lang="sr-Latn-RS" smtClean="0"/>
              <a:t>reiranje desktop aplikacija </a:t>
            </a:r>
          </a:p>
          <a:p>
            <a:r>
              <a:rPr lang="sr-Latn-RS"/>
              <a:t>W</a:t>
            </a:r>
            <a:r>
              <a:rPr lang="sr-Latn-RS" smtClean="0"/>
              <a:t>eb tehnologije (HT</a:t>
            </a:r>
            <a:r>
              <a:rPr lang="en-US" smtClean="0"/>
              <a:t>M</a:t>
            </a:r>
            <a:r>
              <a:rPr lang="sr-Latn-RS" smtClean="0"/>
              <a:t>L, CSS, JavaScript)</a:t>
            </a:r>
          </a:p>
          <a:p>
            <a:r>
              <a:rPr lang="sr-Latn-RS" smtClean="0"/>
              <a:t>OpenJS fondacija</a:t>
            </a:r>
          </a:p>
          <a:p>
            <a:r>
              <a:rPr lang="sr-Latn-RS" smtClean="0"/>
              <a:t>Integracija Chromium-a i Node.js</a:t>
            </a:r>
          </a:p>
        </p:txBody>
      </p:sp>
    </p:spTree>
    <p:extLst>
      <p:ext uri="{BB962C8B-B14F-4D97-AF65-F5344CB8AC3E}">
        <p14:creationId xmlns:p14="http://schemas.microsoft.com/office/powerpoint/2010/main" val="12105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Ključne komponente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Chromium: </a:t>
            </a:r>
            <a:endParaRPr lang="sr-Latn-RS" smtClean="0"/>
          </a:p>
          <a:p>
            <a:pPr lvl="1"/>
            <a:r>
              <a:rPr lang="sr-Latn-RS" smtClean="0"/>
              <a:t>web </a:t>
            </a:r>
            <a:r>
              <a:rPr lang="sr-Latn-RS"/>
              <a:t>pretraživač otvorenog koda koji koristi Google </a:t>
            </a:r>
            <a:r>
              <a:rPr lang="sr-Latn-RS" smtClean="0"/>
              <a:t>Chrome</a:t>
            </a:r>
          </a:p>
          <a:p>
            <a:pPr lvl="1"/>
            <a:r>
              <a:rPr lang="sr-Latn-RS" smtClean="0"/>
              <a:t>prikaz </a:t>
            </a:r>
            <a:r>
              <a:rPr lang="sr-Latn-RS"/>
              <a:t>korisničkog interfejsa (UI) </a:t>
            </a:r>
            <a:r>
              <a:rPr lang="sr-Latn-RS" smtClean="0"/>
              <a:t>aplikacije</a:t>
            </a:r>
            <a:endParaRPr lang="en-US"/>
          </a:p>
          <a:p>
            <a:r>
              <a:rPr lang="en-US" smtClean="0"/>
              <a:t> </a:t>
            </a:r>
            <a:r>
              <a:rPr lang="en-US"/>
              <a:t>Node.js: </a:t>
            </a:r>
            <a:endParaRPr lang="en-US" smtClean="0"/>
          </a:p>
          <a:p>
            <a:pPr lvl="1"/>
            <a:r>
              <a:rPr lang="en-US" smtClean="0"/>
              <a:t>JavaScript okru</a:t>
            </a:r>
            <a:r>
              <a:rPr lang="sr-Latn-RS" smtClean="0"/>
              <a:t>ž</a:t>
            </a:r>
            <a:r>
              <a:rPr lang="en-US" smtClean="0"/>
              <a:t>enje</a:t>
            </a:r>
            <a:endParaRPr lang="sr-Latn-RS" smtClean="0"/>
          </a:p>
          <a:p>
            <a:pPr lvl="1"/>
            <a:r>
              <a:rPr lang="sr-Latn-RS"/>
              <a:t>o</a:t>
            </a:r>
            <a:r>
              <a:rPr lang="en-US" smtClean="0"/>
              <a:t>mogućava </a:t>
            </a:r>
            <a:r>
              <a:rPr lang="en-US"/>
              <a:t>izvršavanje JavaScript-a van </a:t>
            </a:r>
            <a:r>
              <a:rPr lang="sr-Latn-RS" smtClean="0"/>
              <a:t>pretraživača</a:t>
            </a:r>
            <a:endParaRPr lang="sr-Latn-RS"/>
          </a:p>
          <a:p>
            <a:pPr lvl="1"/>
            <a:r>
              <a:rPr lang="en-US" smtClean="0"/>
              <a:t> pristupom </a:t>
            </a:r>
            <a:r>
              <a:rPr lang="en-US"/>
              <a:t>lokalnim sistemskim </a:t>
            </a:r>
            <a:r>
              <a:rPr lang="en-US" smtClean="0"/>
              <a:t>funkcijama</a:t>
            </a:r>
            <a:endParaRPr lang="sr-Latn-RS" smtClean="0"/>
          </a:p>
          <a:p>
            <a:r>
              <a:rPr lang="en-US" smtClean="0"/>
              <a:t>Zajedno</a:t>
            </a:r>
            <a:r>
              <a:rPr lang="en-US"/>
              <a:t>, Chromium i Node.js omogućavaju razvoj desktop aplikacija sa web tehnologijama.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703241"/>
            <a:ext cx="1101557" cy="109941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933" y="2575167"/>
            <a:ext cx="1394392" cy="139439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04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Procesni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Više-procesni model</a:t>
            </a:r>
            <a:endParaRPr lang="sr-Latn-RS"/>
          </a:p>
          <a:p>
            <a:pPr lvl="1"/>
            <a:r>
              <a:rPr lang="en-US" smtClean="0"/>
              <a:t>ve</a:t>
            </a:r>
            <a:r>
              <a:rPr lang="sr-Latn-RS" smtClean="0"/>
              <a:t>ća fleksibilnost</a:t>
            </a:r>
          </a:p>
          <a:p>
            <a:pPr lvl="1"/>
            <a:r>
              <a:rPr lang="sr-Latn-RS"/>
              <a:t>s</a:t>
            </a:r>
            <a:r>
              <a:rPr lang="sr-Latn-RS" smtClean="0"/>
              <a:t>igurnost</a:t>
            </a:r>
          </a:p>
          <a:p>
            <a:pPr lvl="1"/>
            <a:r>
              <a:rPr lang="sr-Latn-RS"/>
              <a:t>e</a:t>
            </a:r>
            <a:r>
              <a:rPr lang="sr-Latn-RS" smtClean="0"/>
              <a:t>fikasnost u razvoju </a:t>
            </a:r>
            <a:r>
              <a:rPr lang="sr-Latn-RS" smtClean="0"/>
              <a:t>aplikacija</a:t>
            </a:r>
          </a:p>
          <a:p>
            <a:pPr lvl="1"/>
            <a:r>
              <a:rPr lang="sr-Latn-RS" smtClean="0"/>
              <a:t>Sličan kao u Chromium-u</a:t>
            </a:r>
            <a:endParaRPr lang="sr-Latn-RS" smtClean="0"/>
          </a:p>
          <a:p>
            <a:r>
              <a:rPr lang="sr-Latn-RS" smtClean="0"/>
              <a:t>Glavni proces (Main Process)</a:t>
            </a:r>
          </a:p>
          <a:p>
            <a:r>
              <a:rPr lang="sr-Latn-RS" smtClean="0"/>
              <a:t>Renderer proces (Renderer Process)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61" y="1400508"/>
            <a:ext cx="3776741" cy="43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7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Glavni porces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00B0F0"/>
                </a:solidFill>
              </a:rPr>
              <a:t>1. </a:t>
            </a:r>
            <a:r>
              <a:rPr lang="en-US" sz="1800"/>
              <a:t>Pokreće Node.js Okruženje</a:t>
            </a:r>
          </a:p>
          <a:p>
            <a:pPr lvl="1"/>
            <a:r>
              <a:rPr lang="en-US" sz="1600" smtClean="0"/>
              <a:t>koristi </a:t>
            </a:r>
            <a:r>
              <a:rPr lang="en-US" sz="1600"/>
              <a:t>Node.js za pristup lokalnim resursima (fajl sistem, mrežni zahtevi, baze podataka).</a:t>
            </a:r>
          </a:p>
          <a:p>
            <a:pPr lvl="1"/>
            <a:r>
              <a:rPr lang="sr-Latn-RS" sz="1600" smtClean="0"/>
              <a:t>o</a:t>
            </a:r>
            <a:r>
              <a:rPr lang="en-US" sz="1600" smtClean="0"/>
              <a:t>mogućava </a:t>
            </a:r>
            <a:r>
              <a:rPr lang="en-US" sz="1600"/>
              <a:t>operacije koje nisu dozvoljene u renderer procesu, kao što su otvaranje fajlova i rad sa eksternim programima.</a:t>
            </a:r>
          </a:p>
          <a:p>
            <a:pPr marL="0" indent="0">
              <a:buNone/>
            </a:pPr>
            <a:r>
              <a:rPr lang="en-US" sz="1800">
                <a:solidFill>
                  <a:srgbClr val="00B0F0"/>
                </a:solidFill>
              </a:rPr>
              <a:t>2. </a:t>
            </a:r>
            <a:r>
              <a:rPr lang="en-US" sz="1800"/>
              <a:t>Kreira i Upravljanje Prozorsima</a:t>
            </a:r>
          </a:p>
          <a:p>
            <a:pPr lvl="1"/>
            <a:r>
              <a:rPr lang="en-US" sz="1600" b="1"/>
              <a:t>BrowserWindow</a:t>
            </a:r>
            <a:r>
              <a:rPr lang="en-US" sz="1600"/>
              <a:t> objekat koristi se za kreiranje prozora. Glavni proces kontroliše veličinu, poziciju, ponašanje prozora.</a:t>
            </a:r>
          </a:p>
          <a:p>
            <a:pPr lvl="1"/>
            <a:r>
              <a:rPr lang="sr-Latn-RS" sz="1600" smtClean="0"/>
              <a:t>p</a:t>
            </a:r>
            <a:r>
              <a:rPr lang="en-US" sz="1600" smtClean="0"/>
              <a:t>rozor </a:t>
            </a:r>
            <a:r>
              <a:rPr lang="en-US" sz="1600"/>
              <a:t>učitava HTML, CSS i JavaScript sadržaj iz render procesa (lokalni fajlovi ili web </a:t>
            </a:r>
            <a:r>
              <a:rPr lang="en-US" sz="1600"/>
              <a:t>aplikacija</a:t>
            </a:r>
            <a:r>
              <a:rPr lang="en-US" sz="1600" smtClean="0"/>
              <a:t>).</a:t>
            </a:r>
            <a:endParaRPr lang="sr-Latn-RS" sz="1600" smtClean="0"/>
          </a:p>
          <a:p>
            <a:pPr marL="0" indent="0">
              <a:buNone/>
            </a:pPr>
            <a:r>
              <a:rPr lang="en-US" sz="1800">
                <a:solidFill>
                  <a:srgbClr val="00B0F0"/>
                </a:solidFill>
              </a:rPr>
              <a:t>3. </a:t>
            </a:r>
            <a:r>
              <a:rPr lang="en-US" sz="1800"/>
              <a:t>Kontroliše Životni Ciklus Aplikacije</a:t>
            </a:r>
          </a:p>
          <a:p>
            <a:pPr lvl="1"/>
            <a:r>
              <a:rPr lang="en-US" sz="1600"/>
              <a:t>Pokretanje aplikacije: Glavni proces se aktivira i kreira početne prozore.</a:t>
            </a:r>
          </a:p>
          <a:p>
            <a:pPr lvl="1"/>
            <a:r>
              <a:rPr lang="en-US" sz="1600"/>
              <a:t>Zatvaranje aplikacije: Glavni proces prati zatvaranje prozora i izlazi iz aplikacije kada svi prozori budu zatvoreni.</a:t>
            </a:r>
          </a:p>
          <a:p>
            <a:pPr lvl="2"/>
            <a:r>
              <a:rPr lang="en-US" sz="1400"/>
              <a:t>Na macOS-u, aplikacija ostaje aktivna čak i kada su svi prozori zatvoreni.</a:t>
            </a:r>
          </a:p>
          <a:p>
            <a:pPr marL="502920" lvl="1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5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Glavni </a:t>
            </a:r>
            <a:r>
              <a:rPr lang="sr-Latn-RS" smtClean="0"/>
              <a:t>proces</a:t>
            </a:r>
            <a:br>
              <a:rPr lang="sr-Latn-RS" smtClean="0"/>
            </a:br>
            <a:r>
              <a:rPr lang="sr-Latn-RS" smtClean="0"/>
              <a:t>(main.js)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82" y="703942"/>
            <a:ext cx="5098347" cy="5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Renderer proces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mtClean="0">
                <a:solidFill>
                  <a:srgbClr val="00B0F0"/>
                </a:solidFill>
              </a:rPr>
              <a:t>1. </a:t>
            </a:r>
            <a:r>
              <a:rPr lang="en-US" smtClean="0"/>
              <a:t>Renderovanje </a:t>
            </a:r>
            <a:r>
              <a:rPr lang="en-US"/>
              <a:t>Web </a:t>
            </a:r>
            <a:r>
              <a:rPr lang="en-US" smtClean="0"/>
              <a:t>Sadržaja</a:t>
            </a:r>
            <a:endParaRPr lang="sr-Latn-RS" smtClean="0"/>
          </a:p>
          <a:p>
            <a:pPr lvl="1"/>
            <a:r>
              <a:rPr lang="en-US" smtClean="0"/>
              <a:t>Renderer </a:t>
            </a:r>
            <a:r>
              <a:rPr lang="en-US"/>
              <a:t>proces koristi Chromium engine za prikazivanje HTML, CSS i JavaScript </a:t>
            </a:r>
            <a:r>
              <a:rPr lang="en-US"/>
              <a:t>sadržaja</a:t>
            </a:r>
            <a:r>
              <a:rPr lang="en-US" smtClean="0"/>
              <a:t>.</a:t>
            </a:r>
            <a:endParaRPr lang="sr-Latn-RS" smtClean="0"/>
          </a:p>
          <a:p>
            <a:pPr lvl="1"/>
            <a:r>
              <a:rPr lang="en-US" smtClean="0"/>
              <a:t>Izolovan </a:t>
            </a:r>
            <a:r>
              <a:rPr lang="en-US"/>
              <a:t>je od sistema i ne može direktno koristiti Node.js API, komunicira sa glavnim procesom preko </a:t>
            </a:r>
            <a:r>
              <a:rPr lang="en-US"/>
              <a:t>IPC</a:t>
            </a:r>
            <a:r>
              <a:rPr lang="en-US" smtClean="0"/>
              <a:t>.</a:t>
            </a:r>
            <a:endParaRPr lang="sr-Latn-RS" smtClean="0"/>
          </a:p>
          <a:p>
            <a:pPr lvl="1"/>
            <a:r>
              <a:rPr lang="en-US" smtClean="0"/>
              <a:t>Context </a:t>
            </a:r>
            <a:r>
              <a:rPr lang="en-US"/>
              <a:t>Isolation: Sprečava direktnu manipulaciju globalnim varijablama i štiti od napada (npr. XSS).</a:t>
            </a:r>
          </a:p>
        </p:txBody>
      </p:sp>
    </p:spTree>
    <p:extLst>
      <p:ext uri="{BB962C8B-B14F-4D97-AF65-F5344CB8AC3E}">
        <p14:creationId xmlns:p14="http://schemas.microsoft.com/office/powerpoint/2010/main" val="248372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Renderer proces (nastavak)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6" y="1420170"/>
            <a:ext cx="7289799" cy="29718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r-Latn-RS">
                <a:solidFill>
                  <a:srgbClr val="00B0F0"/>
                </a:solidFill>
              </a:rPr>
              <a:t>2. </a:t>
            </a:r>
            <a:r>
              <a:rPr lang="en-US"/>
              <a:t>Preload Skripte i Sigurnost</a:t>
            </a:r>
            <a:endParaRPr lang="sr-Latn-RS"/>
          </a:p>
          <a:p>
            <a:pPr lvl="1"/>
            <a:r>
              <a:rPr lang="en-US"/>
              <a:t>Preload skripte omogućavaju renderer procesu siguran pristup Node.js funkcijama koristeći contextBridge.</a:t>
            </a:r>
            <a:r>
              <a:rPr lang="sr-Latn-RS"/>
              <a:t> </a:t>
            </a:r>
            <a:r>
              <a:rPr lang="en-US"/>
              <a:t>Preload skripta pokre</a:t>
            </a:r>
            <a:r>
              <a:rPr lang="sr-Latn-RS"/>
              <a:t>će se pre nego što se web sadržaj učita u renderer procesu. </a:t>
            </a:r>
            <a:endParaRPr lang="sr-Latn-RS">
              <a:solidFill>
                <a:srgbClr val="00B0F0"/>
              </a:solidFill>
            </a:endParaRP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sr-Latn-RS">
                <a:solidFill>
                  <a:srgbClr val="00B0F0"/>
                </a:solidFill>
              </a:rPr>
              <a:t>3. </a:t>
            </a:r>
            <a:r>
              <a:rPr lang="sr-Latn-RS" sz="2000"/>
              <a:t>Sigurnost i Izolacija</a:t>
            </a:r>
          </a:p>
          <a:p>
            <a:pPr marL="742950" lvl="2" indent="-285750">
              <a:spcBef>
                <a:spcPts val="1200"/>
              </a:spcBef>
              <a:spcAft>
                <a:spcPts val="0"/>
              </a:spcAft>
            </a:pPr>
            <a:r>
              <a:rPr lang="sr-Latn-RS" sz="1800"/>
              <a:t>Kontekstna izolacija sprečava direktan pristup sistemu.</a:t>
            </a:r>
          </a:p>
          <a:p>
            <a:pPr marL="742950" lvl="2" indent="-285750">
              <a:spcBef>
                <a:spcPts val="1200"/>
              </a:spcBef>
              <a:spcAft>
                <a:spcPts val="0"/>
              </a:spcAft>
            </a:pPr>
            <a:r>
              <a:rPr lang="sr-Latn-RS" sz="1800"/>
              <a:t>Preporučuje se isključivanje nodeIntegration za veću sigurnost.javascriptCopy code</a:t>
            </a:r>
          </a:p>
          <a:p>
            <a:pPr marL="0" indent="0">
              <a:buNone/>
            </a:pPr>
            <a:endParaRPr lang="sr-Latn-RS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sr-Latn-RS" sz="2100" smtClean="0">
                <a:solidFill>
                  <a:srgbClr val="00B0F0"/>
                </a:solidFill>
              </a:rPr>
              <a:t>4. </a:t>
            </a:r>
            <a:r>
              <a:rPr lang="en-US" sz="2100" smtClean="0"/>
              <a:t>Životni </a:t>
            </a:r>
            <a:r>
              <a:rPr lang="en-US" sz="2100"/>
              <a:t>Ciklus</a:t>
            </a:r>
          </a:p>
          <a:p>
            <a:pPr lvl="1"/>
            <a:r>
              <a:rPr lang="en-US"/>
              <a:t>Svaki prozor pokreće svoj renderer proces, koji se uništava kad se prozor zatvori.</a:t>
            </a:r>
          </a:p>
          <a:p>
            <a:pPr lvl="1"/>
            <a:r>
              <a:rPr lang="en-US"/>
              <a:t>Više prozora mogu imati svoje vlastite renderer procese.</a:t>
            </a:r>
          </a:p>
          <a:p>
            <a:pPr marL="0" indent="0">
              <a:buNone/>
            </a:pPr>
            <a:endParaRPr lang="sr-Latn-RS">
              <a:solidFill>
                <a:srgbClr val="00B0F0"/>
              </a:solidFill>
            </a:endParaRPr>
          </a:p>
          <a:p>
            <a:pPr lvl="1"/>
            <a:endParaRPr lang="sr-Latn-RS">
              <a:solidFill>
                <a:srgbClr val="00B0F0"/>
              </a:solidFill>
            </a:endParaRPr>
          </a:p>
          <a:p>
            <a:pPr marL="502920" lvl="1" indent="0">
              <a:buNone/>
            </a:pP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80" y="4095638"/>
            <a:ext cx="3718207" cy="1965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87" y="5069238"/>
            <a:ext cx="4431314" cy="9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763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992</TotalTime>
  <Words>759</Words>
  <Application>Microsoft Office PowerPoint</Application>
  <PresentationFormat>Widescreen</PresentationFormat>
  <Paragraphs>134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 2</vt:lpstr>
      <vt:lpstr>Frame</vt:lpstr>
      <vt:lpstr>ELECTRON FRAMEWORK ZA KREIRANJE CROSS-PLATFORM DESKTOP APLIKACIJE</vt:lpstr>
      <vt:lpstr>SADRŽAJ</vt:lpstr>
      <vt:lpstr>Šta je Electron?</vt:lpstr>
      <vt:lpstr>Ključne komponente</vt:lpstr>
      <vt:lpstr>Procesni model</vt:lpstr>
      <vt:lpstr>Glavni porces</vt:lpstr>
      <vt:lpstr>Glavni proces (main.js)</vt:lpstr>
      <vt:lpstr>Renderer proces</vt:lpstr>
      <vt:lpstr>Renderer proces (nastavak)</vt:lpstr>
      <vt:lpstr>Prednosti i mane</vt:lpstr>
      <vt:lpstr>Aplikacije koje koriste Electron</vt:lpstr>
      <vt:lpstr>Kreiranje Electron aplikacije sa React-om</vt:lpstr>
      <vt:lpstr>Kreiranje React aplikacije</vt:lpstr>
      <vt:lpstr>Kreiranje glavnog procesa Electron-a i preload skripte</vt:lpstr>
      <vt:lpstr>Priprema aplikacije za pokretanje</vt:lpstr>
      <vt:lpstr>Pokretanje aplikacije</vt:lpstr>
      <vt:lpstr>Pakovanje aplikacije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24</cp:revision>
  <dcterms:created xsi:type="dcterms:W3CDTF">2024-11-22T22:40:24Z</dcterms:created>
  <dcterms:modified xsi:type="dcterms:W3CDTF">2024-12-04T14:25:14Z</dcterms:modified>
</cp:coreProperties>
</file>