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83" r:id="rId11"/>
    <p:sldId id="267" r:id="rId12"/>
    <p:sldId id="274" r:id="rId13"/>
    <p:sldId id="266" r:id="rId14"/>
    <p:sldId id="270" r:id="rId15"/>
    <p:sldId id="280" r:id="rId16"/>
    <p:sldId id="271" r:id="rId17"/>
    <p:sldId id="281" r:id="rId18"/>
    <p:sldId id="272" r:id="rId19"/>
    <p:sldId id="275" r:id="rId20"/>
    <p:sldId id="276" r:id="rId21"/>
    <p:sldId id="28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4" autoAdjust="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4" y="2167467"/>
            <a:ext cx="8906933" cy="2265712"/>
          </a:xfrm>
        </p:spPr>
        <p:txBody>
          <a:bodyPr>
            <a:normAutofit/>
          </a:bodyPr>
          <a:lstStyle/>
          <a:p>
            <a:pPr algn="ctr"/>
            <a:r>
              <a:rPr lang="sr-Latn-RS" sz="5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 FRAMEWORK ZA KREIRANJE CROSS-PLATFORM DESKTOP APLIKACIJE</a:t>
            </a:r>
            <a:endParaRPr lang="en-US" sz="5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1000" y="5626980"/>
            <a:ext cx="2921000" cy="460554"/>
          </a:xfrm>
        </p:spPr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23837"/>
            <a:ext cx="2947482" cy="4601183"/>
          </a:xfrm>
        </p:spPr>
        <p:txBody>
          <a:bodyPr/>
          <a:lstStyle/>
          <a:p>
            <a:r>
              <a:rPr lang="sr-Latn-RS" sz="4000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</a:t>
            </a:r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(nastavak i preload.js)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66" y="773476"/>
            <a:ext cx="6729937" cy="383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4790301"/>
            <a:ext cx="8354772" cy="18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Prednosti i mane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0" y="719526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</a:t>
            </a:r>
            <a:r>
              <a:rPr lang="en-US" smtClean="0"/>
              <a:t>plugin-ova </a:t>
            </a:r>
            <a:r>
              <a:rPr lang="en-US"/>
              <a:t>i </a:t>
            </a:r>
            <a:r>
              <a:rPr lang="en-US" smtClean="0"/>
              <a:t>biblioteka</a:t>
            </a:r>
            <a:endParaRPr lang="sr-Latn-RS" smtClean="0"/>
          </a:p>
          <a:p>
            <a:r>
              <a:rPr lang="en-US"/>
              <a:t>Electron omogućava lako pakovanje i distribuciju aplikacija kao izvršnih fajlova za sve </a:t>
            </a:r>
            <a:r>
              <a:rPr lang="en-US"/>
              <a:t>glavne </a:t>
            </a:r>
            <a:r>
              <a:rPr lang="en-US" smtClean="0"/>
              <a:t>platforme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19" y="626393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Mane</a:t>
            </a:r>
          </a:p>
          <a:p>
            <a:r>
              <a:rPr lang="en-US" smtClean="0"/>
              <a:t>Svaka </a:t>
            </a:r>
            <a:r>
              <a:rPr lang="en-US"/>
              <a:t>aplikacija dolazi sa sopstvenim Chromium i Node.js instancama, što povećava memorijsku i procesorsku </a:t>
            </a:r>
            <a:r>
              <a:rPr lang="en-US" smtClean="0"/>
              <a:t>potrošnju</a:t>
            </a:r>
            <a:endParaRPr lang="sr-Latn-RS" smtClean="0"/>
          </a:p>
          <a:p>
            <a:r>
              <a:rPr lang="en-US" smtClean="0"/>
              <a:t>Elektron </a:t>
            </a:r>
            <a:r>
              <a:rPr lang="en-US"/>
              <a:t>aplikacije mogu biti sporije u odnosu na nativne aplikacije </a:t>
            </a:r>
            <a:endParaRPr lang="en-US" smtClean="0"/>
          </a:p>
          <a:p>
            <a:r>
              <a:rPr lang="en-US" smtClean="0"/>
              <a:t>Aplikacije </a:t>
            </a:r>
            <a:r>
              <a:rPr lang="en-US"/>
              <a:t>mogu imati veće veličine instalacija zbog uključenih </a:t>
            </a:r>
            <a:r>
              <a:rPr lang="en-US" smtClean="0"/>
              <a:t>zavisnosti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koje koriste Electron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smtClean="0"/>
              <a:t>Slack</a:t>
            </a:r>
          </a:p>
          <a:p>
            <a:r>
              <a:rPr lang="sr-Latn-RS" sz="2800" b="1" smtClean="0"/>
              <a:t>Discord</a:t>
            </a:r>
          </a:p>
          <a:p>
            <a:r>
              <a:rPr lang="sr-Latn-RS" sz="2800" b="1" smtClean="0"/>
              <a:t>Visual Studio Code</a:t>
            </a:r>
          </a:p>
          <a:p>
            <a:r>
              <a:rPr lang="sr-Latn-RS" sz="2800" b="1" smtClean="0"/>
              <a:t>Skype</a:t>
            </a:r>
            <a:endParaRPr lang="en-US" sz="2800" b="1" smtClean="0"/>
          </a:p>
          <a:p>
            <a:r>
              <a:rPr lang="en-US" sz="2800" b="1" smtClean="0"/>
              <a:t>WhatsApp</a:t>
            </a:r>
            <a:endParaRPr 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sa React-om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/>
              <a:t>Preduslovi</a:t>
            </a:r>
          </a:p>
          <a:p>
            <a:r>
              <a:rPr lang="en-US" sz="2400" smtClean="0"/>
              <a:t>Node.js i npm 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nodejs.org/en</a:t>
            </a:r>
            <a:endParaRPr lang="en-US" sz="2400" smtClean="0"/>
          </a:p>
          <a:p>
            <a:r>
              <a:rPr lang="en-US" sz="2400" smtClean="0"/>
              <a:t>Visual </a:t>
            </a:r>
            <a:r>
              <a:rPr lang="en-US" sz="2400"/>
              <a:t>Studio </a:t>
            </a:r>
            <a:r>
              <a:rPr lang="en-US" sz="2400" smtClean="0"/>
              <a:t>code: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code.visualstudio.com</a:t>
            </a:r>
            <a:endParaRPr lang="en-US" sz="2400" smtClean="0"/>
          </a:p>
          <a:p>
            <a:r>
              <a:rPr lang="en-US" sz="2400" smtClean="0"/>
              <a:t>Electron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React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 sz="2000" smtClean="0"/>
              <a:t>Kreiranje React aplikacije </a:t>
            </a:r>
            <a:r>
              <a:rPr lang="sr-Latn-RS" sz="2000" smtClean="0"/>
              <a:t>i pozicioniranje u kreirani direktorijum </a:t>
            </a:r>
            <a:r>
              <a:rPr lang="en-US" sz="2000" smtClean="0"/>
              <a:t>pomo</a:t>
            </a:r>
            <a:r>
              <a:rPr lang="sr-Latn-RS" sz="2000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r>
              <a:rPr lang="en-US" sz="2000" smtClean="0">
                <a:solidFill>
                  <a:srgbClr val="00B0F0"/>
                </a:solidFill>
              </a:rPr>
              <a:t>2.   </a:t>
            </a:r>
            <a:r>
              <a:rPr lang="en-US" sz="2000" smtClean="0"/>
              <a:t>Instaliranje Electron-a u React aplikaciji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aplikacije nakon kreiranja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79" y="1085776"/>
            <a:ext cx="8635021" cy="46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glavnog procesa Electron-a 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5360" y="716528"/>
            <a:ext cx="3471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</a:t>
            </a:r>
            <a:r>
              <a:rPr lang="sr-Latn-RS" sz="1400" smtClean="0"/>
              <a:t>i preload.js </a:t>
            </a:r>
            <a:r>
              <a:rPr lang="en-US" sz="1400" smtClean="0"/>
              <a:t>fajl</a:t>
            </a:r>
            <a:r>
              <a:rPr lang="sr-Latn-RS" sz="1400" smtClean="0"/>
              <a:t>ove</a:t>
            </a:r>
            <a:r>
              <a:rPr lang="en-US" sz="1400" smtClean="0"/>
              <a:t>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0" y="1571290"/>
            <a:ext cx="2724530" cy="478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8" y="137111"/>
            <a:ext cx="4632951" cy="66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izgleda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392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smtClean="0"/>
              <a:t>! Potrebno je izvršiti komandu </a:t>
            </a:r>
            <a:r>
              <a:rPr lang="sr-Latn-RS" sz="2400" u="sng" smtClean="0"/>
              <a:t>npm install react-modal</a:t>
            </a:r>
            <a:endParaRPr lang="en-US" sz="24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9" y="156155"/>
            <a:ext cx="2196213" cy="670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8" y="3300301"/>
            <a:ext cx="5671799" cy="316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575" y="2620087"/>
            <a:ext cx="356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Dodavanje ikone aplikacije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6866" y="3081752"/>
            <a:ext cx="853640" cy="1622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Priprema aplikacije za pokretanje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3143513" cy="80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74" y="5631761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1" y="4489061"/>
            <a:ext cx="6224835" cy="67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6030" y="812077"/>
            <a:ext cx="70036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782" y="1221904"/>
            <a:ext cx="2103144" cy="30583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592077" y="1430672"/>
            <a:ext cx="1250294" cy="5156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7694075" y="4615037"/>
            <a:ext cx="2296592" cy="295630"/>
          </a:xfrm>
          <a:prstGeom prst="curvedConnector3">
            <a:avLst>
              <a:gd name="adj1" fmla="val 115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69169"/>
            <a:ext cx="7763934" cy="124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76" y="3217389"/>
            <a:ext cx="3014918" cy="6819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28" y="2974118"/>
            <a:ext cx="3244726" cy="3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SADR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ŽAJ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25515"/>
            <a:ext cx="6959599" cy="359782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sr-Latn-RS" sz="2800" smtClean="0"/>
              <a:t>Šta je Electron</a:t>
            </a:r>
            <a:r>
              <a:rPr lang="en-US" sz="2800" smtClean="0"/>
              <a:t>?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z="2800" smtClean="0"/>
              <a:t>Procesni model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 sz="2800"/>
              <a:t>Prednosti i </a:t>
            </a:r>
            <a:r>
              <a:rPr lang="sr-Latn-RS" sz="2800" smtClean="0"/>
              <a:t>mane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Popularne aplikacije koje koriste Electron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Pakovanje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07" y="930210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10" y="200159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3798708"/>
            <a:ext cx="2764940" cy="294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436116"/>
            <a:ext cx="6010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0775" y="271301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61" y="1346228"/>
            <a:ext cx="2968484" cy="90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8" y="2417803"/>
            <a:ext cx="3084706" cy="222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95" y="2290990"/>
            <a:ext cx="2048605" cy="410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745" y="4814018"/>
            <a:ext cx="3711388" cy="14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92503" y="3674533"/>
            <a:ext cx="1758164" cy="760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ZAKLJUČAK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Electron omogućava razvoj cross-platform desktop aplikacija koristeći web tehnologije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Komponente </a:t>
            </a:r>
            <a:r>
              <a:rPr lang="en-US" sz="2400"/>
              <a:t>Chromium i Node.js omogućavaju pristup nativnim funkcijama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Korišćenje </a:t>
            </a:r>
            <a:r>
              <a:rPr lang="en-US" sz="2400"/>
              <a:t>React-a omogućava izradu modernih, reaktivnih korisničkih interfejsa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Kao </a:t>
            </a:r>
            <a:r>
              <a:rPr lang="en-US" sz="2400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518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HVALA NA PAŽNJI</a:t>
            </a:r>
            <a:endParaRPr lang="en-US" sz="80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Šta je Electron?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smtClean="0"/>
              <a:t>Besplatn</a:t>
            </a:r>
            <a:r>
              <a:rPr lang="en-US" sz="2400" smtClean="0"/>
              <a:t>i framework otvorenog koda</a:t>
            </a:r>
          </a:p>
          <a:p>
            <a:r>
              <a:rPr lang="en-US" sz="2400" smtClean="0"/>
              <a:t>Cross-platform razvoj</a:t>
            </a:r>
          </a:p>
          <a:p>
            <a:r>
              <a:rPr lang="sr-Latn-RS" sz="2400"/>
              <a:t>OpenJS </a:t>
            </a:r>
            <a:r>
              <a:rPr lang="sr-Latn-RS" sz="2400" smtClean="0"/>
              <a:t>fondacija</a:t>
            </a:r>
          </a:p>
          <a:p>
            <a:r>
              <a:rPr lang="sr-Latn-RS" sz="2400"/>
              <a:t>K</a:t>
            </a:r>
            <a:r>
              <a:rPr lang="sr-Latn-RS" sz="2400" smtClean="0"/>
              <a:t>reiranje desktop aplikacija </a:t>
            </a:r>
          </a:p>
          <a:p>
            <a:r>
              <a:rPr lang="sr-Latn-RS" sz="2400"/>
              <a:t>W</a:t>
            </a:r>
            <a:r>
              <a:rPr lang="sr-Latn-RS" sz="2400" smtClean="0"/>
              <a:t>eb tehnologije (HT</a:t>
            </a:r>
            <a:r>
              <a:rPr lang="en-US" sz="2400" smtClean="0"/>
              <a:t>M</a:t>
            </a:r>
            <a:r>
              <a:rPr lang="sr-Latn-RS" sz="2400" smtClean="0"/>
              <a:t>L, CSS, JavaScript)</a:t>
            </a:r>
          </a:p>
          <a:p>
            <a:r>
              <a:rPr lang="sr-Latn-RS" sz="2400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14403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40614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Ključne komponente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30069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845404" cy="5174383"/>
          </a:xfrm>
        </p:spPr>
        <p:txBody>
          <a:bodyPr>
            <a:normAutofit/>
          </a:bodyPr>
          <a:lstStyle/>
          <a:p>
            <a:r>
              <a:rPr lang="en-US" sz="2400" b="1"/>
              <a:t>Chromium: </a:t>
            </a:r>
            <a:endParaRPr lang="sr-Latn-RS" sz="2400" b="1" smtClean="0"/>
          </a:p>
          <a:p>
            <a:pPr lvl="1"/>
            <a:r>
              <a:rPr lang="sr-Latn-RS" sz="2000" smtClean="0"/>
              <a:t>web </a:t>
            </a:r>
            <a:r>
              <a:rPr lang="sr-Latn-RS" sz="2000"/>
              <a:t>pretraživač otvorenog koda koji koristi Google </a:t>
            </a:r>
            <a:r>
              <a:rPr lang="sr-Latn-RS" sz="2000" smtClean="0"/>
              <a:t>Chrome</a:t>
            </a:r>
          </a:p>
          <a:p>
            <a:pPr lvl="1"/>
            <a:r>
              <a:rPr lang="sr-Latn-RS" sz="2000" smtClean="0"/>
              <a:t>prikaz </a:t>
            </a:r>
            <a:r>
              <a:rPr lang="sr-Latn-RS" sz="2000"/>
              <a:t>korisničkog interfejsa (UI) </a:t>
            </a:r>
            <a:r>
              <a:rPr lang="sr-Latn-RS" sz="2000" smtClean="0"/>
              <a:t>aplikacije</a:t>
            </a:r>
            <a:endParaRPr lang="en-US" sz="2000" smtClean="0"/>
          </a:p>
          <a:p>
            <a:pPr lvl="1"/>
            <a:r>
              <a:rPr lang="en-US" sz="2000"/>
              <a:t>povezuje Chromium da bi obezbedio prozor pretraživača sa punim funkcijama za prikazivanje HTML-a, CSS-a i JavaScript-a</a:t>
            </a:r>
          </a:p>
          <a:p>
            <a:r>
              <a:rPr lang="en-US" sz="2400" b="1" smtClean="0"/>
              <a:t> </a:t>
            </a:r>
            <a:r>
              <a:rPr lang="en-US" sz="2400" b="1"/>
              <a:t>Node.js: </a:t>
            </a:r>
            <a:endParaRPr lang="en-US" sz="2400" b="1" smtClean="0"/>
          </a:p>
          <a:p>
            <a:pPr lvl="1"/>
            <a:r>
              <a:rPr lang="en-US" sz="2000" smtClean="0"/>
              <a:t>JavaScript okru</a:t>
            </a:r>
            <a:r>
              <a:rPr lang="sr-Latn-RS" sz="2000" smtClean="0"/>
              <a:t>ž</a:t>
            </a:r>
            <a:r>
              <a:rPr lang="en-US" sz="2000" smtClean="0"/>
              <a:t>enje</a:t>
            </a:r>
            <a:endParaRPr lang="sr-Latn-RS" sz="2000" smtClean="0"/>
          </a:p>
          <a:p>
            <a:pPr lvl="1"/>
            <a:r>
              <a:rPr lang="sr-Latn-RS" sz="2000"/>
              <a:t>o</a:t>
            </a:r>
            <a:r>
              <a:rPr lang="en-US" sz="2000" smtClean="0"/>
              <a:t>mogućava </a:t>
            </a:r>
            <a:r>
              <a:rPr lang="en-US" sz="2000"/>
              <a:t>izvršavanje JavaScript-a </a:t>
            </a:r>
            <a:r>
              <a:rPr lang="en-US" sz="2000" smtClean="0"/>
              <a:t>na strain servera</a:t>
            </a:r>
          </a:p>
          <a:p>
            <a:pPr lvl="1"/>
            <a:r>
              <a:rPr lang="en-US" sz="2000" smtClean="0"/>
              <a:t>pristupom </a:t>
            </a:r>
            <a:r>
              <a:rPr lang="en-US" sz="2000"/>
              <a:t>lokalnim sistemskim </a:t>
            </a:r>
            <a:r>
              <a:rPr lang="en-US" sz="2000" smtClean="0"/>
              <a:t>funkcijama</a:t>
            </a:r>
            <a:endParaRPr lang="sr-Latn-RS" sz="2000" smtClean="0"/>
          </a:p>
          <a:p>
            <a:r>
              <a:rPr lang="en-US" sz="2400" smtClean="0"/>
              <a:t>Zajedno</a:t>
            </a:r>
            <a:r>
              <a:rPr lang="en-US" sz="2400"/>
              <a:t>, Chromium i Node.js omogućavaju razvoj desktop aplikacija sa web tehnologijama.</a:t>
            </a:r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982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Procesni model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7"/>
            <a:ext cx="7914415" cy="5269273"/>
          </a:xfrm>
        </p:spPr>
        <p:txBody>
          <a:bodyPr>
            <a:normAutofit/>
          </a:bodyPr>
          <a:lstStyle/>
          <a:p>
            <a:r>
              <a:rPr lang="sr-Latn-RS" sz="2400" b="1" smtClean="0"/>
              <a:t>Više-procesni model</a:t>
            </a:r>
            <a:endParaRPr lang="en-US" sz="2400" b="1" smtClean="0"/>
          </a:p>
          <a:p>
            <a:pPr lvl="1"/>
            <a:r>
              <a:rPr lang="en-US" sz="2000" smtClean="0"/>
              <a:t>ve</a:t>
            </a:r>
            <a:r>
              <a:rPr lang="sr-Latn-RS" sz="2000" smtClean="0"/>
              <a:t>ća fleksibilnost</a:t>
            </a:r>
          </a:p>
          <a:p>
            <a:pPr lvl="1"/>
            <a:r>
              <a:rPr lang="sr-Latn-RS" sz="2000"/>
              <a:t>s</a:t>
            </a:r>
            <a:r>
              <a:rPr lang="sr-Latn-RS" sz="2000" smtClean="0"/>
              <a:t>igurnost</a:t>
            </a:r>
          </a:p>
          <a:p>
            <a:pPr lvl="1"/>
            <a:r>
              <a:rPr lang="sr-Latn-RS" sz="2000"/>
              <a:t>e</a:t>
            </a:r>
            <a:r>
              <a:rPr lang="sr-Latn-RS" sz="2000" smtClean="0"/>
              <a:t>fikasnost u razvoju aplikacija</a:t>
            </a:r>
            <a:endParaRPr lang="en-US" sz="2000" smtClean="0"/>
          </a:p>
          <a:p>
            <a:pPr lvl="1"/>
            <a:r>
              <a:rPr lang="en-US" sz="2000" smtClean="0"/>
              <a:t>poti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 </a:t>
            </a:r>
            <a:r>
              <a:rPr lang="en-US" sz="2000" smtClean="0"/>
              <a:t>iz</a:t>
            </a:r>
            <a:r>
              <a:rPr lang="sr-Latn-RS" sz="2000" smtClean="0"/>
              <a:t> Chromium-</a:t>
            </a:r>
            <a:r>
              <a:rPr lang="en-US" sz="2000"/>
              <a:t>a</a:t>
            </a:r>
            <a:endParaRPr lang="sr-Latn-RS" sz="2000" smtClean="0"/>
          </a:p>
          <a:p>
            <a:r>
              <a:rPr lang="sr-Latn-RS" sz="2400" b="1" smtClean="0"/>
              <a:t>Glavni proces (Main Process)</a:t>
            </a:r>
          </a:p>
          <a:p>
            <a:r>
              <a:rPr lang="sr-Latn-RS" sz="2400" b="1" smtClean="0"/>
              <a:t>Renderer proces (Renderer Process)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29" y="2924446"/>
            <a:ext cx="2802469" cy="320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1123837"/>
            <a:ext cx="4495802" cy="10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3" y="1123837"/>
            <a:ext cx="3133748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porces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123837"/>
            <a:ext cx="7836777" cy="529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1. </a:t>
            </a:r>
            <a:r>
              <a:rPr lang="en-US" b="1"/>
              <a:t>Pokreće Node.js </a:t>
            </a:r>
            <a:r>
              <a:rPr lang="en-US" b="1" smtClean="0"/>
              <a:t>okruženje</a:t>
            </a:r>
            <a:endParaRPr lang="en-US" b="1"/>
          </a:p>
          <a:p>
            <a:pPr lvl="1"/>
            <a:r>
              <a:rPr lang="en-US" smtClean="0"/>
              <a:t>koristi </a:t>
            </a:r>
            <a:r>
              <a:rPr lang="en-US"/>
              <a:t>Node.js za pristup lokalnim resursima (fajl sistem, mrežni zahtevi, baze podataka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sr-Latn-RS" smtClean="0"/>
              <a:t>o</a:t>
            </a:r>
            <a:r>
              <a:rPr lang="en-US" smtClean="0"/>
              <a:t>mogućava </a:t>
            </a:r>
            <a:r>
              <a:rPr lang="en-US"/>
              <a:t>operacije koje nisu dozvoljene u renderer procesu, kao što su otvaranje fajlova i rad sa eksternim </a:t>
            </a:r>
            <a:r>
              <a:rPr lang="en-US" smtClean="0"/>
              <a:t>programima</a:t>
            </a:r>
          </a:p>
          <a:p>
            <a:pPr lvl="1"/>
            <a:r>
              <a:rPr lang="en-US" smtClean="0"/>
              <a:t>npm paketi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2. </a:t>
            </a:r>
            <a:r>
              <a:rPr lang="en-US" b="1"/>
              <a:t>Kreira i </a:t>
            </a:r>
            <a:r>
              <a:rPr lang="en-US" b="1" smtClean="0"/>
              <a:t>upravlja prozorima</a:t>
            </a:r>
            <a:endParaRPr lang="en-US" b="1"/>
          </a:p>
          <a:p>
            <a:pPr lvl="1"/>
            <a:r>
              <a:rPr lang="en-US" b="1"/>
              <a:t>BrowserWindow</a:t>
            </a:r>
            <a:r>
              <a:rPr lang="en-US"/>
              <a:t> objekat koristi se za kreiranje prozora. Glavni proces kontroliše veličinu, poziciju, ponašanje </a:t>
            </a:r>
            <a:r>
              <a:rPr lang="en-US" smtClean="0"/>
              <a:t>prozora</a:t>
            </a:r>
            <a:endParaRPr lang="en-US"/>
          </a:p>
          <a:p>
            <a:pPr lvl="1"/>
            <a:r>
              <a:rPr lang="sr-Latn-RS" smtClean="0"/>
              <a:t>p</a:t>
            </a:r>
            <a:r>
              <a:rPr lang="en-US" smtClean="0"/>
              <a:t>rozor </a:t>
            </a:r>
            <a:r>
              <a:rPr lang="en-US"/>
              <a:t>učitava HTML, CSS i JavaScript sadržaj iz render procesa (lokalni fajlovi ili web aplikacija</a:t>
            </a:r>
            <a:r>
              <a:rPr lang="en-US" smtClean="0"/>
              <a:t>)</a:t>
            </a:r>
            <a:endParaRPr lang="sr-Latn-RS" smtClean="0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3. </a:t>
            </a:r>
            <a:r>
              <a:rPr lang="en-US" b="1"/>
              <a:t>Kontroliše </a:t>
            </a:r>
            <a:r>
              <a:rPr lang="en-US" b="1" smtClean="0"/>
              <a:t>životni </a:t>
            </a:r>
            <a:r>
              <a:rPr lang="en-US" b="1"/>
              <a:t>c</a:t>
            </a:r>
            <a:r>
              <a:rPr lang="en-US" b="1" smtClean="0"/>
              <a:t>iklus </a:t>
            </a:r>
            <a:r>
              <a:rPr lang="en-US" b="1"/>
              <a:t>a</a:t>
            </a:r>
            <a:r>
              <a:rPr lang="en-US" b="1" smtClean="0"/>
              <a:t>plikacije</a:t>
            </a:r>
            <a:endParaRPr lang="en-US" b="1"/>
          </a:p>
          <a:p>
            <a:pPr lvl="1"/>
            <a:r>
              <a:rPr lang="en-US"/>
              <a:t>Pokretanje aplikacije: Glavni proces se aktivira i kreira početne </a:t>
            </a:r>
            <a:r>
              <a:rPr lang="en-US" smtClean="0"/>
              <a:t>prozore</a:t>
            </a:r>
            <a:endParaRPr lang="en-US"/>
          </a:p>
          <a:p>
            <a:pPr lvl="1"/>
            <a:r>
              <a:rPr lang="en-US"/>
              <a:t>Zatvaranje aplikacije: Glavni proces prati zatvaranje prozora i izlazi iz aplikacije kada svi prozori budu </a:t>
            </a:r>
            <a:r>
              <a:rPr lang="en-US" smtClean="0"/>
              <a:t>zatvoreni</a:t>
            </a:r>
            <a:endParaRPr lang="en-US"/>
          </a:p>
          <a:p>
            <a:pPr lvl="2"/>
            <a:r>
              <a:rPr lang="en-US"/>
              <a:t>Na macOS-u, aplikacija ostaje aktivna čak i kada su svi prozori </a:t>
            </a:r>
            <a:r>
              <a:rPr lang="en-US" smtClean="0"/>
              <a:t>zatvoreni</a:t>
            </a:r>
            <a:endParaRPr lang="en-US"/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61366"/>
            <a:ext cx="3167614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proces</a:t>
            </a: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2" y="120825"/>
            <a:ext cx="5883215" cy="66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1" y="1123836"/>
            <a:ext cx="32014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smtClean="0">
                <a:solidFill>
                  <a:srgbClr val="00B0F0"/>
                </a:solidFill>
              </a:rPr>
              <a:t>1. </a:t>
            </a:r>
            <a:r>
              <a:rPr lang="en-US" sz="2400" b="1" smtClean="0"/>
              <a:t>Renderovanje </a:t>
            </a:r>
            <a:r>
              <a:rPr lang="en-US" sz="2400" b="1"/>
              <a:t>w</a:t>
            </a:r>
            <a:r>
              <a:rPr lang="en-US" sz="2400" b="1" smtClean="0"/>
              <a:t>eb </a:t>
            </a:r>
            <a:r>
              <a:rPr lang="en-US" sz="2400" b="1"/>
              <a:t>s</a:t>
            </a:r>
            <a:r>
              <a:rPr lang="en-US" sz="2400" b="1" smtClean="0"/>
              <a:t>adržaja</a:t>
            </a:r>
            <a:endParaRPr lang="sr-Latn-RS" sz="2400" b="1" smtClean="0"/>
          </a:p>
          <a:p>
            <a:pPr lvl="1"/>
            <a:r>
              <a:rPr lang="en-US" sz="2000" smtClean="0"/>
              <a:t>koristi </a:t>
            </a:r>
            <a:r>
              <a:rPr lang="en-US" sz="2000"/>
              <a:t>Chromium engine za prikazivanje HTML, CSS i JavaScript </a:t>
            </a:r>
            <a:r>
              <a:rPr lang="en-US" sz="2000" smtClean="0"/>
              <a:t>sadržaja</a:t>
            </a:r>
            <a:endParaRPr lang="sr-Latn-RS" sz="2000" smtClean="0"/>
          </a:p>
          <a:p>
            <a:pPr lvl="1"/>
            <a:r>
              <a:rPr lang="en-US" sz="2000"/>
              <a:t>i</a:t>
            </a:r>
            <a:r>
              <a:rPr lang="en-US" sz="2000" smtClean="0"/>
              <a:t>zolovan </a:t>
            </a:r>
            <a:r>
              <a:rPr lang="en-US" sz="2000"/>
              <a:t>je od sistema i ne može direktno koristiti Node.js </a:t>
            </a:r>
            <a:r>
              <a:rPr lang="en-US" sz="2000" smtClean="0"/>
              <a:t>API</a:t>
            </a:r>
          </a:p>
          <a:p>
            <a:pPr lvl="1"/>
            <a:r>
              <a:rPr lang="en-US" sz="2000" smtClean="0"/>
              <a:t>komunicira </a:t>
            </a:r>
            <a:r>
              <a:rPr lang="en-US" sz="2000"/>
              <a:t>sa glavnim procesom preko </a:t>
            </a:r>
            <a:r>
              <a:rPr lang="en-US" sz="2000" smtClean="0"/>
              <a:t>IPC – Inter-Process Communication </a:t>
            </a:r>
            <a:r>
              <a:rPr lang="en-US" sz="2000" smtClean="0"/>
              <a:t>(da </a:t>
            </a:r>
            <a:r>
              <a:rPr lang="en-US" sz="2000"/>
              <a:t>otvori fajl, da pošalje korisničke podatke, ili da pokrene neku sistemsku funkciju koja nije dozvoljena unutar renderer procesa</a:t>
            </a:r>
            <a:r>
              <a:rPr lang="en-US" sz="2000" smtClean="0"/>
              <a:t>) ili preload skripti</a:t>
            </a:r>
            <a:endParaRPr lang="sr-Latn-RS" sz="2000" smtClean="0"/>
          </a:p>
          <a:p>
            <a:pPr lvl="1"/>
            <a:r>
              <a:rPr lang="en-US" sz="2000" smtClean="0"/>
              <a:t>Context </a:t>
            </a:r>
            <a:r>
              <a:rPr lang="en-US" sz="2000"/>
              <a:t>Isolation: Sprečava direktnu manipulaciju globalnim varijablama i štiti od napada (npr. XSS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2" y="1115370"/>
            <a:ext cx="2947482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 </a:t>
            </a:r>
            <a:r>
              <a:rPr lang="sr-Latn-RS" smtClean="0"/>
              <a:t>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931670" cy="4566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600">
                <a:solidFill>
                  <a:srgbClr val="00B0F0"/>
                </a:solidFill>
              </a:rPr>
              <a:t>2. </a:t>
            </a:r>
            <a:r>
              <a:rPr lang="en-US" sz="2600" b="1"/>
              <a:t>Preload </a:t>
            </a:r>
            <a:r>
              <a:rPr lang="en-US" sz="2600" b="1" smtClean="0"/>
              <a:t>skripte </a:t>
            </a:r>
            <a:r>
              <a:rPr lang="en-US" sz="2600" b="1"/>
              <a:t>i </a:t>
            </a:r>
            <a:r>
              <a:rPr lang="en-US" sz="2600" b="1" smtClean="0"/>
              <a:t>sigurnost</a:t>
            </a:r>
            <a:endParaRPr lang="sr-Latn-RS" sz="2600" b="1"/>
          </a:p>
          <a:p>
            <a:pPr lvl="1"/>
            <a:r>
              <a:rPr lang="en-US" sz="2200" smtClean="0"/>
              <a:t>omogućavaju </a:t>
            </a:r>
            <a:r>
              <a:rPr lang="en-US" sz="2200"/>
              <a:t>renderer procesu siguran pristup Node.js funkcijama koristeći </a:t>
            </a:r>
            <a:r>
              <a:rPr lang="en-US" sz="2200" b="1" smtClean="0"/>
              <a:t>contextBridge</a:t>
            </a:r>
          </a:p>
          <a:p>
            <a:pPr lvl="1"/>
            <a:r>
              <a:rPr lang="en-US" sz="2200" smtClean="0"/>
              <a:t>pokre</a:t>
            </a:r>
            <a:r>
              <a:rPr lang="sr-Latn-RS" sz="2200"/>
              <a:t>će se pre nego što se web sadržaj učita u renderer </a:t>
            </a:r>
            <a:r>
              <a:rPr lang="sr-Latn-RS" sz="2200" smtClean="0"/>
              <a:t>procesu</a:t>
            </a:r>
            <a:endParaRPr lang="sr-Latn-RS" sz="2200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 sz="2600">
                <a:solidFill>
                  <a:srgbClr val="00B0F0"/>
                </a:solidFill>
              </a:rPr>
              <a:t>3. </a:t>
            </a:r>
            <a:r>
              <a:rPr lang="sr-Latn-RS" sz="2600" b="1"/>
              <a:t>Sigurnost i </a:t>
            </a:r>
            <a:r>
              <a:rPr lang="en-US" sz="2600" b="1" smtClean="0"/>
              <a:t>i</a:t>
            </a:r>
            <a:r>
              <a:rPr lang="sr-Latn-RS" sz="2600" b="1" smtClean="0"/>
              <a:t>zolacija</a:t>
            </a:r>
            <a:endParaRPr lang="sr-Latn-RS" sz="2600" b="1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k</a:t>
            </a:r>
            <a:r>
              <a:rPr lang="sr-Latn-RS" sz="2200" smtClean="0"/>
              <a:t>ontekstna </a:t>
            </a:r>
            <a:r>
              <a:rPr lang="sr-Latn-RS" sz="2200"/>
              <a:t>izolacija sprečava direktan pristup </a:t>
            </a:r>
            <a:r>
              <a:rPr lang="sr-Latn-RS" sz="2200" smtClean="0"/>
              <a:t>sistemu</a:t>
            </a:r>
            <a:endParaRPr lang="sr-Latn-RS" sz="22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p</a:t>
            </a:r>
            <a:r>
              <a:rPr lang="sr-Latn-RS" sz="2200" smtClean="0"/>
              <a:t>reporučuje </a:t>
            </a:r>
            <a:r>
              <a:rPr lang="sr-Latn-RS" sz="2200"/>
              <a:t>se isključivanje </a:t>
            </a:r>
            <a:r>
              <a:rPr lang="sr-Latn-RS" sz="2200" b="1"/>
              <a:t>nodeIntegration</a:t>
            </a:r>
            <a:r>
              <a:rPr lang="sr-Latn-RS" sz="2200"/>
              <a:t> za veću </a:t>
            </a:r>
            <a:r>
              <a:rPr lang="sr-Latn-RS" sz="2200" smtClean="0"/>
              <a:t>sigurnost</a:t>
            </a:r>
            <a:endParaRPr lang="sr-Latn-RS" sz="220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600" smtClean="0">
                <a:solidFill>
                  <a:srgbClr val="00B0F0"/>
                </a:solidFill>
              </a:rPr>
              <a:t>4. </a:t>
            </a:r>
            <a:r>
              <a:rPr lang="en-US" sz="2600" b="1" smtClean="0"/>
              <a:t>Životni </a:t>
            </a:r>
            <a:r>
              <a:rPr lang="en-US" sz="2600" b="1"/>
              <a:t>c</a:t>
            </a:r>
            <a:r>
              <a:rPr lang="en-US" sz="2600" b="1" smtClean="0"/>
              <a:t>iklus</a:t>
            </a:r>
            <a:endParaRPr lang="en-US" sz="2600" b="1"/>
          </a:p>
          <a:p>
            <a:pPr lvl="1"/>
            <a:r>
              <a:rPr lang="en-US" sz="2200"/>
              <a:t>s</a:t>
            </a:r>
            <a:r>
              <a:rPr lang="en-US" sz="2200" smtClean="0"/>
              <a:t>vaki </a:t>
            </a:r>
            <a:r>
              <a:rPr lang="en-US" sz="2200"/>
              <a:t>prozor pokreće svoj renderer proces, koji se uništava kad se prozor </a:t>
            </a:r>
            <a:r>
              <a:rPr lang="en-US" sz="2200" smtClean="0"/>
              <a:t>zatvori</a:t>
            </a:r>
            <a:endParaRPr lang="en-US" sz="2200"/>
          </a:p>
          <a:p>
            <a:pPr lvl="1"/>
            <a:r>
              <a:rPr lang="en-US" sz="2200"/>
              <a:t>v</a:t>
            </a:r>
            <a:r>
              <a:rPr lang="en-US" sz="2200" smtClean="0"/>
              <a:t>iše </a:t>
            </a:r>
            <a:r>
              <a:rPr lang="en-US" sz="2200"/>
              <a:t>prozora mogu imati svoje vlastite renderer </a:t>
            </a:r>
            <a:r>
              <a:rPr lang="en-US" sz="2200" smtClean="0"/>
              <a:t>procese</a:t>
            </a:r>
            <a:endParaRPr lang="en-US" sz="2200"/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1228</TotalTime>
  <Words>810</Words>
  <Application>Microsoft Office PowerPoint</Application>
  <PresentationFormat>Widescreen</PresentationFormat>
  <Paragraphs>149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Renderer process  (nastavak i preload.js)</vt:lpstr>
      <vt:lpstr>Prednosti i mane</vt:lpstr>
      <vt:lpstr>Aplikacije koje koriste Electron</vt:lpstr>
      <vt:lpstr>Kreiranje Electron aplikacije sa React-om</vt:lpstr>
      <vt:lpstr>Kreiranje React aplikacije</vt:lpstr>
      <vt:lpstr>Izgled aplikacije nakon kreiranja</vt:lpstr>
      <vt:lpstr>Kreiranje glavnog procesa Electron-a 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46</cp:revision>
  <dcterms:created xsi:type="dcterms:W3CDTF">2024-11-22T22:40:24Z</dcterms:created>
  <dcterms:modified xsi:type="dcterms:W3CDTF">2024-12-07T17:54:22Z</dcterms:modified>
</cp:coreProperties>
</file>