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74" r:id="rId2"/>
    <p:sldId id="264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8"/>
    <a:srgbClr val="B2B1B2"/>
    <a:srgbClr val="4A566C"/>
    <a:srgbClr val="FEC630"/>
    <a:srgbClr val="52CBBE"/>
    <a:srgbClr val="FF5969"/>
    <a:srgbClr val="5D7373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4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22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15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776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98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44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304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30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46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33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8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45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98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74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42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52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88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2419A7-7C30-455E-B8BE-40943D855118}"/>
              </a:ext>
            </a:extLst>
          </p:cNvPr>
          <p:cNvSpPr txBox="1"/>
          <p:nvPr/>
        </p:nvSpPr>
        <p:spPr>
          <a:xfrm>
            <a:off x="716710" y="5510891"/>
            <a:ext cx="3241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 smtClean="0">
                <a:solidFill>
                  <a:schemeClr val="accent1">
                    <a:lumMod val="50000"/>
                  </a:schemeClr>
                </a:solidFill>
              </a:rPr>
              <a:t>Mentor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Mr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</a:rPr>
              <a:t>Vladan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</a:rPr>
              <a:t>Mihajlović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6C4E5-E04F-4083-9CE0-4717FECF82F6}"/>
              </a:ext>
            </a:extLst>
          </p:cNvPr>
          <p:cNvSpPr txBox="1"/>
          <p:nvPr/>
        </p:nvSpPr>
        <p:spPr>
          <a:xfrm>
            <a:off x="4932218" y="3574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00C5F-11C5-4558-BCD0-B2166BDB88ED}"/>
              </a:ext>
            </a:extLst>
          </p:cNvPr>
          <p:cNvSpPr txBox="1"/>
          <p:nvPr/>
        </p:nvSpPr>
        <p:spPr>
          <a:xfrm>
            <a:off x="7915892" y="5307460"/>
            <a:ext cx="3639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 smtClean="0">
                <a:solidFill>
                  <a:schemeClr val="accent1">
                    <a:lumMod val="50000"/>
                  </a:schemeClr>
                </a:solidFill>
              </a:rPr>
              <a:t>Student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Teodora Novković 1426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21" y="2501215"/>
            <a:ext cx="3030464" cy="3342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7BEF4C-DD95-4CFF-BA2A-EABF323C3D0E}"/>
              </a:ext>
            </a:extLst>
          </p:cNvPr>
          <p:cNvSpPr txBox="1"/>
          <p:nvPr/>
        </p:nvSpPr>
        <p:spPr>
          <a:xfrm>
            <a:off x="1516963" y="225432"/>
            <a:ext cx="86141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err="1"/>
              <a:t>Kompetencije</a:t>
            </a:r>
            <a:r>
              <a:rPr lang="en-US" sz="4500" b="1" dirty="0"/>
              <a:t> </a:t>
            </a:r>
            <a:r>
              <a:rPr lang="en-US" sz="4500" b="1" dirty="0" err="1"/>
              <a:t>poslovnog</a:t>
            </a:r>
            <a:r>
              <a:rPr lang="en-US" sz="4500" b="1" dirty="0"/>
              <a:t> </a:t>
            </a:r>
            <a:r>
              <a:rPr lang="en-US" sz="4500" b="1" dirty="0" err="1"/>
              <a:t>analaitičara</a:t>
            </a:r>
            <a:endParaRPr lang="en-US" sz="4500" dirty="0"/>
          </a:p>
          <a:p>
            <a:pPr algn="ctr"/>
            <a:endParaRPr lang="en-US" sz="11800" b="1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F1F63-23F4-4220-9457-51BFB751F9CB}"/>
              </a:ext>
            </a:extLst>
          </p:cNvPr>
          <p:cNvSpPr txBox="1"/>
          <p:nvPr/>
        </p:nvSpPr>
        <p:spPr>
          <a:xfrm>
            <a:off x="1825562" y="1598623"/>
            <a:ext cx="72789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1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Inženjerstvo zahteva</a:t>
            </a:r>
            <a:endParaRPr lang="sr-Latn-RS" sz="4100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62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84662" y="-21324"/>
            <a:ext cx="12515146" cy="6858000"/>
            <a:chOff x="-290920" y="0"/>
            <a:chExt cx="12515146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556191" y="3064298"/>
              <a:ext cx="2505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Pofesionalne tehnike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19337" y="3251738"/>
              <a:ext cx="530600" cy="52206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51080" y="0"/>
            <a:ext cx="12141752" cy="6858000"/>
            <a:chOff x="213096" y="0"/>
            <a:chExt cx="12141752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85670" y="2895186"/>
              <a:ext cx="255336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Pofesionalne tehnike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10021706" cy="6858000"/>
            <a:chOff x="491575" y="0"/>
            <a:chExt cx="10021706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12667"/>
              <a:ext cx="199208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Pofesionalne tehnike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05969" y="83773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3340422" y="2073969"/>
            <a:ext cx="7253192" cy="26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Double Wave 47"/>
          <p:cNvSpPr/>
          <p:nvPr/>
        </p:nvSpPr>
        <p:spPr>
          <a:xfrm rot="5400000">
            <a:off x="36367" y="3364867"/>
            <a:ext cx="6858000" cy="128263"/>
          </a:xfrm>
          <a:prstGeom prst="doubleWav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" name="Double Wave 80"/>
          <p:cNvSpPr/>
          <p:nvPr/>
        </p:nvSpPr>
        <p:spPr>
          <a:xfrm>
            <a:off x="3400274" y="0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 b="1" dirty="0" smtClean="0"/>
          </a:p>
          <a:p>
            <a:r>
              <a:rPr lang="sr-Latn-RS" b="1" dirty="0" smtClean="0"/>
              <a:t>   </a:t>
            </a:r>
            <a:r>
              <a:rPr lang="en-US" b="1" dirty="0" err="1" smtClean="0"/>
              <a:t>Inženjerstvo</a:t>
            </a:r>
            <a:r>
              <a:rPr lang="en-US" b="1" dirty="0" smtClean="0"/>
              <a:t> </a:t>
            </a:r>
            <a:r>
              <a:rPr lang="en-US" b="1" dirty="0" err="1"/>
              <a:t>zahteva</a:t>
            </a:r>
            <a:endParaRPr lang="en-US" b="1" dirty="0"/>
          </a:p>
          <a:p>
            <a:endParaRPr lang="en-US" b="1" dirty="0"/>
          </a:p>
        </p:txBody>
      </p:sp>
      <p:sp>
        <p:nvSpPr>
          <p:cNvPr id="84" name="Double Wave 83"/>
          <p:cNvSpPr/>
          <p:nvPr/>
        </p:nvSpPr>
        <p:spPr>
          <a:xfrm>
            <a:off x="3415515" y="1692044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 b="1" dirty="0" smtClean="0"/>
          </a:p>
          <a:p>
            <a:r>
              <a:rPr lang="en-US" b="1" dirty="0" err="1"/>
              <a:t>Poslovno</a:t>
            </a:r>
            <a:r>
              <a:rPr lang="en-US" b="1" dirty="0"/>
              <a:t> </a:t>
            </a:r>
            <a:r>
              <a:rPr lang="sr-Latn-RS" b="1" dirty="0" smtClean="0"/>
              <a:t>modelovanje</a:t>
            </a:r>
            <a:endParaRPr lang="en-US" b="1" dirty="0"/>
          </a:p>
          <a:p>
            <a:endParaRPr lang="en-US" b="1" dirty="0"/>
          </a:p>
        </p:txBody>
      </p:sp>
      <p:sp>
        <p:nvSpPr>
          <p:cNvPr id="85" name="Double Wave 84"/>
          <p:cNvSpPr/>
          <p:nvPr/>
        </p:nvSpPr>
        <p:spPr>
          <a:xfrm>
            <a:off x="3485035" y="2997299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 b="1" dirty="0" smtClean="0"/>
          </a:p>
          <a:p>
            <a:r>
              <a:rPr lang="en-US" b="1" dirty="0" smtClean="0"/>
              <a:t>M</a:t>
            </a:r>
            <a:r>
              <a:rPr lang="sr-Latn-RS" b="1" dirty="0" smtClean="0"/>
              <a:t>odelovanje </a:t>
            </a:r>
            <a:r>
              <a:rPr lang="en-US" b="1" dirty="0" err="1" smtClean="0"/>
              <a:t>podataka</a:t>
            </a:r>
            <a:endParaRPr lang="en-US" b="1" dirty="0"/>
          </a:p>
          <a:p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4105042" y="3714736"/>
            <a:ext cx="666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čuvaju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poslovnog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vredne</a:t>
            </a:r>
            <a:r>
              <a:rPr lang="en-US" dirty="0"/>
              <a:t> </a:t>
            </a:r>
            <a:r>
              <a:rPr lang="en-US" dirty="0" err="1"/>
              <a:t>uvide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funkcioniše</a:t>
            </a:r>
            <a:r>
              <a:rPr lang="en-US" dirty="0"/>
              <a:t> </a:t>
            </a:r>
            <a:r>
              <a:rPr lang="en-US" dirty="0" err="1"/>
              <a:t>poslovni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endParaRPr lang="sr-Latn-RS" sz="1700" dirty="0" smtClean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3807452" y="2457682"/>
            <a:ext cx="666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P</a:t>
            </a:r>
            <a:r>
              <a:rPr lang="en-US" dirty="0" err="1" smtClean="0"/>
              <a:t>ristup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odnosi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vizuelizaciju</a:t>
            </a:r>
            <a:r>
              <a:rPr lang="en-US" dirty="0"/>
              <a:t> </a:t>
            </a:r>
            <a:r>
              <a:rPr lang="en-US" dirty="0" err="1"/>
              <a:t>poslovnih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konceptualnih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 smtClean="0"/>
              <a:t>.</a:t>
            </a:r>
            <a:endParaRPr lang="sr-Latn-RS" sz="1700" dirty="0" smtClean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3605415" y="747392"/>
            <a:ext cx="6833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P</a:t>
            </a:r>
            <a:r>
              <a:rPr lang="en-US" dirty="0" err="1" smtClean="0"/>
              <a:t>odrazumeva</a:t>
            </a:r>
            <a:r>
              <a:rPr lang="en-US" dirty="0" smtClean="0"/>
              <a:t>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praksi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dovode</a:t>
            </a:r>
            <a:r>
              <a:rPr lang="en-US" dirty="0" smtClean="0"/>
              <a:t> do </a:t>
            </a:r>
            <a:r>
              <a:rPr lang="en-US" dirty="0" err="1" smtClean="0"/>
              <a:t>razvoja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r>
              <a:rPr lang="en-US" dirty="0" smtClean="0"/>
              <a:t> dobro </a:t>
            </a:r>
            <a:r>
              <a:rPr lang="en-US" dirty="0" err="1" smtClean="0"/>
              <a:t>formiranih</a:t>
            </a:r>
            <a:r>
              <a:rPr lang="en-US" dirty="0" smtClean="0"/>
              <a:t> </a:t>
            </a:r>
            <a:r>
              <a:rPr lang="en-US" dirty="0" err="1" smtClean="0"/>
              <a:t>poslovnih</a:t>
            </a:r>
            <a:r>
              <a:rPr lang="en-US" dirty="0" smtClean="0"/>
              <a:t> </a:t>
            </a:r>
            <a:r>
              <a:rPr lang="en-US" dirty="0" err="1" smtClean="0"/>
              <a:t>zahteva</a:t>
            </a:r>
            <a:r>
              <a:rPr lang="en-US" dirty="0" smtClean="0"/>
              <a:t>,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kojih</a:t>
            </a:r>
            <a:r>
              <a:rPr lang="en-US" dirty="0" smtClean="0"/>
              <a:t> se </a:t>
            </a:r>
            <a:r>
              <a:rPr lang="en-US" dirty="0" err="1" smtClean="0"/>
              <a:t>uspešno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razviti</a:t>
            </a:r>
            <a:r>
              <a:rPr lang="en-US" dirty="0" smtClean="0"/>
              <a:t> </a:t>
            </a:r>
            <a:r>
              <a:rPr lang="en-US" dirty="0" err="1" smtClean="0"/>
              <a:t>poslovna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informatička</a:t>
            </a:r>
            <a:r>
              <a:rPr lang="en-US" dirty="0" smtClean="0"/>
              <a:t> </a:t>
            </a:r>
            <a:r>
              <a:rPr lang="en-US" dirty="0" err="1" smtClean="0"/>
              <a:t>rešenja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3" name="Double Wave 92"/>
          <p:cNvSpPr/>
          <p:nvPr/>
        </p:nvSpPr>
        <p:spPr>
          <a:xfrm>
            <a:off x="3415515" y="4370900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 b="1" dirty="0" smtClean="0"/>
          </a:p>
          <a:p>
            <a:pPr algn="ctr"/>
            <a:r>
              <a:rPr lang="en-US" b="1" dirty="0" err="1"/>
              <a:t>Analiza</a:t>
            </a:r>
            <a:r>
              <a:rPr lang="en-US" b="1" dirty="0"/>
              <a:t> </a:t>
            </a:r>
            <a:r>
              <a:rPr lang="en-US" b="1" dirty="0" err="1"/>
              <a:t>nedostataka</a:t>
            </a:r>
            <a:r>
              <a:rPr lang="en-US" b="1" dirty="0"/>
              <a:t> </a:t>
            </a:r>
          </a:p>
          <a:p>
            <a:endParaRPr lang="en-US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4460900" y="4971790"/>
            <a:ext cx="6664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dirty="0"/>
              <a:t>U</a:t>
            </a:r>
            <a:r>
              <a:rPr lang="en-US" sz="1600" dirty="0" err="1" smtClean="0"/>
              <a:t>poređivanj</a:t>
            </a:r>
            <a:r>
              <a:rPr lang="sr-Latn-RS" sz="1600" dirty="0" smtClean="0"/>
              <a:t>e</a:t>
            </a:r>
            <a:r>
              <a:rPr lang="en-US" sz="1600" dirty="0" smtClean="0"/>
              <a:t> </a:t>
            </a:r>
            <a:r>
              <a:rPr lang="en-US" sz="1600" dirty="0" err="1"/>
              <a:t>gotovog</a:t>
            </a:r>
            <a:r>
              <a:rPr lang="en-US" sz="1600" dirty="0"/>
              <a:t> </a:t>
            </a:r>
            <a:r>
              <a:rPr lang="en-US" sz="1600" dirty="0" err="1"/>
              <a:t>projekta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klijentskim</a:t>
            </a:r>
            <a:r>
              <a:rPr lang="en-US" sz="1600" dirty="0"/>
              <a:t> </a:t>
            </a:r>
            <a:r>
              <a:rPr lang="en-US" sz="1600" dirty="0" err="1"/>
              <a:t>definisanim</a:t>
            </a:r>
            <a:r>
              <a:rPr lang="en-US" sz="1600" dirty="0"/>
              <a:t> </a:t>
            </a:r>
            <a:r>
              <a:rPr lang="en-US" sz="1600" dirty="0" err="1"/>
              <a:t>zahtevima</a:t>
            </a:r>
            <a:r>
              <a:rPr lang="en-US" sz="1600" dirty="0"/>
              <a:t>, </a:t>
            </a:r>
            <a:r>
              <a:rPr lang="en-US" sz="1600" dirty="0" err="1"/>
              <a:t>kao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en-US" sz="1600" dirty="0" err="1"/>
              <a:t>procene</a:t>
            </a:r>
            <a:r>
              <a:rPr lang="en-US" sz="1600" dirty="0"/>
              <a:t> </a:t>
            </a:r>
            <a:r>
              <a:rPr lang="en-US" sz="1600" dirty="0" err="1"/>
              <a:t>sposobnosti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raspoloživih</a:t>
            </a:r>
            <a:r>
              <a:rPr lang="en-US" sz="1600" dirty="0"/>
              <a:t> </a:t>
            </a:r>
            <a:r>
              <a:rPr lang="en-US" sz="1600" dirty="0" err="1"/>
              <a:t>resursa</a:t>
            </a:r>
            <a:r>
              <a:rPr lang="en-US" sz="1600" dirty="0"/>
              <a:t> u </a:t>
            </a:r>
            <a:r>
              <a:rPr lang="en-US" sz="1600" dirty="0" err="1"/>
              <a:t>odnosu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realne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trenutno</a:t>
            </a:r>
            <a:r>
              <a:rPr lang="en-US" sz="1600" dirty="0"/>
              <a:t> </a:t>
            </a:r>
            <a:r>
              <a:rPr lang="en-US" sz="1600" dirty="0" err="1"/>
              <a:t>dostupne</a:t>
            </a:r>
            <a:r>
              <a:rPr lang="en-US" sz="1600" dirty="0"/>
              <a:t> </a:t>
            </a:r>
            <a:r>
              <a:rPr lang="en-US" sz="1600" dirty="0" err="1"/>
              <a:t>resurse</a:t>
            </a:r>
            <a:r>
              <a:rPr lang="en-US" sz="1600" dirty="0"/>
              <a:t>.</a:t>
            </a:r>
            <a:endParaRPr lang="sr-Latn-RS" sz="1600" dirty="0" smtClean="0"/>
          </a:p>
        </p:txBody>
      </p:sp>
      <p:sp>
        <p:nvSpPr>
          <p:cNvPr id="95" name="Double Wave 94"/>
          <p:cNvSpPr/>
          <p:nvPr/>
        </p:nvSpPr>
        <p:spPr>
          <a:xfrm>
            <a:off x="3428829" y="6149403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 b="1" dirty="0" smtClean="0"/>
          </a:p>
          <a:p>
            <a:r>
              <a:rPr lang="en-US" b="1" dirty="0" err="1"/>
              <a:t>Veštine</a:t>
            </a:r>
            <a:r>
              <a:rPr lang="en-US" b="1" dirty="0"/>
              <a:t> </a:t>
            </a:r>
            <a:r>
              <a:rPr lang="en-US" b="1" dirty="0" err="1"/>
              <a:t>facilitacije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351" y="966445"/>
            <a:ext cx="1758566" cy="1375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269681" y="3281943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Nivoi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-327362" y="3248323"/>
            <a:ext cx="265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Razvoj veština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-810670" y="3143301"/>
            <a:ext cx="2611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Razvoj veština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5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852253" cy="6858000"/>
            <a:chOff x="-290920" y="0"/>
            <a:chExt cx="12852253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780586" y="2917608"/>
              <a:ext cx="217649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Pofesionalne tehnike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300811" y="-2"/>
            <a:ext cx="11891189" cy="6858000"/>
            <a:chOff x="213096" y="0"/>
            <a:chExt cx="11911798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496816" y="2840394"/>
              <a:ext cx="1992086" cy="126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Pofesionalne tehnike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sr-Latn-R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10413672" cy="6858000"/>
            <a:chOff x="491575" y="0"/>
            <a:chExt cx="1041367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278262" y="2881833"/>
              <a:ext cx="1992086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Pofesionalne tehnike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571610" y="65138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213187" y="32569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4F68486-5533-4B47-B6BA-92533CBB4036}"/>
              </a:ext>
            </a:extLst>
          </p:cNvPr>
          <p:cNvSpPr txBox="1"/>
          <p:nvPr/>
        </p:nvSpPr>
        <p:spPr>
          <a:xfrm>
            <a:off x="9497201" y="423124"/>
            <a:ext cx="757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000" b="1" dirty="0">
              <a:solidFill>
                <a:srgbClr val="E6E7E9"/>
              </a:solidFill>
              <a:latin typeface="Tw Cen MT" panose="020B0602020104020603" pitchFamily="34" charset="0"/>
            </a:endParaRPr>
          </a:p>
        </p:txBody>
      </p:sp>
      <p:sp>
        <p:nvSpPr>
          <p:cNvPr id="62" name="Double Wave 61"/>
          <p:cNvSpPr/>
          <p:nvPr/>
        </p:nvSpPr>
        <p:spPr>
          <a:xfrm rot="5400000">
            <a:off x="36367" y="3364867"/>
            <a:ext cx="6858000" cy="128263"/>
          </a:xfrm>
          <a:prstGeom prst="doubleWav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Double Wave 65"/>
          <p:cNvSpPr/>
          <p:nvPr/>
        </p:nvSpPr>
        <p:spPr>
          <a:xfrm>
            <a:off x="3455625" y="1685563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 b="1" dirty="0" smtClean="0"/>
          </a:p>
          <a:p>
            <a:pPr algn="ctr"/>
            <a:r>
              <a:rPr lang="en-US" b="1" dirty="0" err="1"/>
              <a:t>Upravljanje</a:t>
            </a:r>
            <a:r>
              <a:rPr lang="en-US" b="1" dirty="0"/>
              <a:t> </a:t>
            </a:r>
            <a:r>
              <a:rPr lang="en-US" b="1" dirty="0" err="1"/>
              <a:t>beneficijama</a:t>
            </a:r>
            <a:endParaRPr lang="en-US" b="1" dirty="0"/>
          </a:p>
          <a:p>
            <a:endParaRPr lang="en-US" b="1" dirty="0"/>
          </a:p>
        </p:txBody>
      </p:sp>
      <p:sp>
        <p:nvSpPr>
          <p:cNvPr id="67" name="Double Wave 66"/>
          <p:cNvSpPr/>
          <p:nvPr/>
        </p:nvSpPr>
        <p:spPr>
          <a:xfrm>
            <a:off x="3401235" y="49428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 b="1" dirty="0" smtClean="0"/>
          </a:p>
          <a:p>
            <a:r>
              <a:rPr lang="sr-Latn-RS" b="1" dirty="0" smtClean="0"/>
              <a:t>Portfolio menandžment</a:t>
            </a:r>
            <a:endParaRPr lang="en-US" b="1" dirty="0"/>
          </a:p>
          <a:p>
            <a:endParaRPr lang="en-US" b="1" dirty="0"/>
          </a:p>
        </p:txBody>
      </p:sp>
      <p:sp>
        <p:nvSpPr>
          <p:cNvPr id="69" name="Double Wave 68"/>
          <p:cNvSpPr/>
          <p:nvPr/>
        </p:nvSpPr>
        <p:spPr>
          <a:xfrm>
            <a:off x="3428829" y="3343973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 b="1" dirty="0" smtClean="0"/>
          </a:p>
          <a:p>
            <a:r>
              <a:rPr lang="en-US" b="1" dirty="0" err="1"/>
              <a:t>Agilno</a:t>
            </a:r>
            <a:r>
              <a:rPr lang="en-US" b="1" dirty="0"/>
              <a:t> </a:t>
            </a:r>
            <a:r>
              <a:rPr lang="en-US" b="1" dirty="0" err="1"/>
              <a:t>razmišljanje</a:t>
            </a:r>
            <a:endParaRPr lang="en-US" b="1" dirty="0"/>
          </a:p>
          <a:p>
            <a:endParaRPr lang="en-US" b="1" dirty="0"/>
          </a:p>
        </p:txBody>
      </p:sp>
      <p:sp>
        <p:nvSpPr>
          <p:cNvPr id="70" name="Double Wave 69"/>
          <p:cNvSpPr/>
          <p:nvPr/>
        </p:nvSpPr>
        <p:spPr>
          <a:xfrm>
            <a:off x="3428829" y="4841506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 b="1" dirty="0" smtClean="0"/>
          </a:p>
          <a:p>
            <a:pPr algn="ctr"/>
            <a:r>
              <a:rPr lang="en-US" b="1" dirty="0" err="1"/>
              <a:t>Iskustvo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radnom</a:t>
            </a:r>
            <a:r>
              <a:rPr lang="en-US" b="1" dirty="0"/>
              <a:t> </a:t>
            </a:r>
            <a:r>
              <a:rPr lang="en-US" b="1" dirty="0" err="1"/>
              <a:t>mestu</a:t>
            </a:r>
            <a:endParaRPr lang="en-US" b="1" dirty="0"/>
          </a:p>
          <a:p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3789328" y="5588898"/>
            <a:ext cx="7296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Učinak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većine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analitičara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se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vremenom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poboljšava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kako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njihovo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iskustvo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raste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ali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se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takođe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može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poboljšati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ubrzati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ako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se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radi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u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okviru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organizacije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koja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upravlja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formalizovanim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programom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razvoja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veština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koristeći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obuku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ili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mentorstvo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sr-Latn-RS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3730621" y="4176086"/>
            <a:ext cx="6664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dirty="0">
                <a:solidFill>
                  <a:schemeClr val="accent2">
                    <a:lumMod val="50000"/>
                  </a:schemeClr>
                </a:solidFill>
              </a:rPr>
              <a:t>Z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ahteva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dodatna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veština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sposobnost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omogućavanja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poslovne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agilnosti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u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cilju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efektivn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og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korišćenj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resursa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isporuk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vrednosti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sr-Latn-RS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3472745" y="700123"/>
            <a:ext cx="7457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i="1" dirty="0" smtClean="0"/>
              <a:t>„</a:t>
            </a:r>
            <a:r>
              <a:rPr lang="pl-PL" i="1" dirty="0" smtClean="0">
                <a:solidFill>
                  <a:schemeClr val="accent2">
                    <a:lumMod val="50000"/>
                  </a:schemeClr>
                </a:solidFill>
              </a:rPr>
              <a:t>Koja </a:t>
            </a:r>
            <a:r>
              <a:rPr lang="pl-PL" i="1" dirty="0">
                <a:solidFill>
                  <a:schemeClr val="accent2">
                    <a:lumMod val="50000"/>
                  </a:schemeClr>
                </a:solidFill>
              </a:rPr>
              <a:t>je korist od trčanja, ako si na pogrešnoj stazi</a:t>
            </a:r>
            <a:r>
              <a:rPr lang="pl-PL" i="1" dirty="0" smtClean="0">
                <a:solidFill>
                  <a:schemeClr val="accent2">
                    <a:lumMod val="50000"/>
                  </a:schemeClr>
                </a:solidFill>
              </a:rPr>
              <a:t>?”</a:t>
            </a:r>
            <a:r>
              <a:rPr lang="sr-Latn-RS" sz="1600" i="1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onda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bi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upravljanje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projektima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bilo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jednako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učestvovanju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u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trci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 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upravljanje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portfolijom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trčanje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pravom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stazom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sr-Latn-RS" sz="1600" i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3547504" y="2482383"/>
            <a:ext cx="7997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-P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laniranje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praćenje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evaluaciju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predviđenih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poslovnih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beneficija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sr-Latn-RS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Poslovna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analiza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ima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za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cilj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isporuku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poslovne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vrednosti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kroz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mudro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korišćenje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trošenje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uloženog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isporuku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proizvoda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koji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donosi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korist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organizaciji</a:t>
            </a:r>
            <a:r>
              <a:rPr lang="sr-Latn-RS" sz="16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sr-Latn-RS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316065" y="3306938"/>
            <a:ext cx="192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Nivoi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-198919" y="3260496"/>
            <a:ext cx="265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Razvoj veština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-709426" y="3264607"/>
            <a:ext cx="265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Razvoj veština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852253" cy="6858000"/>
            <a:chOff x="-290920" y="0"/>
            <a:chExt cx="1285225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0"/>
              <a:ext cx="1168400" cy="253803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780586" y="2917608"/>
              <a:ext cx="217649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Pofesionalne tehnike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756025" cy="6858000"/>
            <a:chOff x="213096" y="0"/>
            <a:chExt cx="11756025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0"/>
              <a:ext cx="1168400" cy="244962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2136" y="2942615"/>
              <a:ext cx="1992086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Pofesionalne tehnike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74376" y="83771"/>
            <a:ext cx="10184733" cy="6858000"/>
            <a:chOff x="416488" y="-4935"/>
            <a:chExt cx="10062556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16488" y="-4935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15944" y="2293085"/>
              <a:ext cx="1168400" cy="236091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254938" y="3275631"/>
              <a:ext cx="1992086" cy="45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Nivoi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Nivoi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54593" y="41392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7537945" y="118021"/>
            <a:ext cx="329128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b="1" kern="0" dirty="0" err="1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Prave</a:t>
            </a:r>
            <a:r>
              <a:rPr lang="en-US" b="1" kern="0" dirty="0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veštine</a:t>
            </a:r>
            <a:r>
              <a:rPr lang="en-US" b="1" kern="0" dirty="0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b="1" kern="0" dirty="0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pravu</a:t>
            </a:r>
            <a:r>
              <a:rPr lang="en-US" b="1" kern="0" dirty="0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situaciju</a:t>
            </a:r>
            <a:endParaRPr lang="en-US" b="1" kern="0" dirty="0">
              <a:solidFill>
                <a:srgbClr val="2F5496"/>
              </a:solidFill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96910" y="799737"/>
            <a:ext cx="9490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Stavljanje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mlađeg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analitičara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u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situacijama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za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koje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potrebne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veštine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višeg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nivoa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može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delovati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demotivišuće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ali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obrnuto</a:t>
            </a: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. Zato imamo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jednostavan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model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za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razmišljanje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situaciji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potrebnim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kompetencijama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nivoima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veština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20" y="1871880"/>
            <a:ext cx="4547195" cy="419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00" name="Group 99"/>
          <p:cNvGrpSpPr/>
          <p:nvPr/>
        </p:nvGrpSpPr>
        <p:grpSpPr>
          <a:xfrm>
            <a:off x="2063658" y="2788763"/>
            <a:ext cx="2499763" cy="2971101"/>
            <a:chOff x="2360753" y="2752044"/>
            <a:chExt cx="1883639" cy="2283977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87830BE-EEF7-4034-8ABE-3212DB467DB4}"/>
                </a:ext>
              </a:extLst>
            </p:cNvPr>
            <p:cNvGrpSpPr/>
            <p:nvPr/>
          </p:nvGrpSpPr>
          <p:grpSpPr>
            <a:xfrm>
              <a:off x="2360753" y="2752044"/>
              <a:ext cx="1883639" cy="1353908"/>
              <a:chOff x="1395686" y="2350985"/>
              <a:chExt cx="1805441" cy="1866900"/>
            </a:xfrm>
          </p:grpSpPr>
          <p:sp>
            <p:nvSpPr>
              <p:cNvPr id="104" name="Rectangle: Top Corners Rounded 104">
                <a:extLst>
                  <a:ext uri="{FF2B5EF4-FFF2-40B4-BE49-F238E27FC236}">
                    <a16:creationId xmlns:a16="http://schemas.microsoft.com/office/drawing/2014/main" id="{F1B87F23-BD02-4DB3-947D-2F61C5B87FEF}"/>
                  </a:ext>
                </a:extLst>
              </p:cNvPr>
              <p:cNvSpPr/>
              <p:nvPr/>
            </p:nvSpPr>
            <p:spPr>
              <a:xfrm>
                <a:off x="1495785" y="2350985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D8301A0-49D9-41A5-A227-2E35458E6401}"/>
                  </a:ext>
                </a:extLst>
              </p:cNvPr>
              <p:cNvSpPr txBox="1"/>
              <p:nvPr/>
            </p:nvSpPr>
            <p:spPr>
              <a:xfrm>
                <a:off x="1395686" y="2361801"/>
                <a:ext cx="1805441" cy="55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r-Latn-RS" sz="2000" b="1" dirty="0" smtClean="0">
                    <a:solidFill>
                      <a:srgbClr val="E6E7E9"/>
                    </a:solidFill>
                    <a:latin typeface="+mj-lt"/>
                  </a:rPr>
                  <a:t>Kvadrant</a:t>
                </a:r>
                <a:endParaRPr lang="en-US" sz="2000" b="1" dirty="0">
                  <a:solidFill>
                    <a:srgbClr val="E6E7E9"/>
                  </a:solidFill>
                  <a:latin typeface="+mj-lt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36675CF-5B12-4D6B-8C03-F29656450255}"/>
                  </a:ext>
                </a:extLst>
              </p:cNvPr>
              <p:cNvSpPr txBox="1"/>
              <p:nvPr/>
            </p:nvSpPr>
            <p:spPr>
              <a:xfrm>
                <a:off x="2075951" y="2890857"/>
                <a:ext cx="399279" cy="763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1</a:t>
                </a:r>
              </a:p>
            </p:txBody>
          </p:sp>
        </p:grpSp>
        <p:sp>
          <p:nvSpPr>
            <p:cNvPr id="102" name="Freeform: Shape 107">
              <a:extLst>
                <a:ext uri="{FF2B5EF4-FFF2-40B4-BE49-F238E27FC236}">
                  <a16:creationId xmlns:a16="http://schemas.microsoft.com/office/drawing/2014/main" id="{48958204-CE05-4E79-AC55-C76FBB79E37F}"/>
                </a:ext>
              </a:extLst>
            </p:cNvPr>
            <p:cNvSpPr/>
            <p:nvPr/>
          </p:nvSpPr>
          <p:spPr>
            <a:xfrm flipV="1">
              <a:off x="2456228" y="3428998"/>
              <a:ext cx="1660517" cy="1607023"/>
            </a:xfrm>
            <a:custGeom>
              <a:avLst/>
              <a:gdLst>
                <a:gd name="connsiteX0" fmla="*/ 0 w 1591582"/>
                <a:gd name="connsiteY0" fmla="*/ 3031986 h 3031986"/>
                <a:gd name="connsiteX1" fmla="*/ 357641 w 1591582"/>
                <a:gd name="connsiteY1" fmla="*/ 3031986 h 3031986"/>
                <a:gd name="connsiteX2" fmla="*/ 795791 w 1591582"/>
                <a:gd name="connsiteY2" fmla="*/ 2593836 h 3031986"/>
                <a:gd name="connsiteX3" fmla="*/ 1233941 w 1591582"/>
                <a:gd name="connsiteY3" fmla="*/ 3031986 h 3031986"/>
                <a:gd name="connsiteX4" fmla="*/ 1591582 w 1591582"/>
                <a:gd name="connsiteY4" fmla="*/ 3031986 h 3031986"/>
                <a:gd name="connsiteX5" fmla="*/ 1591582 w 1591582"/>
                <a:gd name="connsiteY5" fmla="*/ 314242 h 3031986"/>
                <a:gd name="connsiteX6" fmla="*/ 1277340 w 1591582"/>
                <a:gd name="connsiteY6" fmla="*/ 0 h 3031986"/>
                <a:gd name="connsiteX7" fmla="*/ 314242 w 1591582"/>
                <a:gd name="connsiteY7" fmla="*/ 0 h 3031986"/>
                <a:gd name="connsiteX8" fmla="*/ 0 w 1591582"/>
                <a:gd name="connsiteY8" fmla="*/ 314242 h 303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582" h="3031986">
                  <a:moveTo>
                    <a:pt x="0" y="3031986"/>
                  </a:moveTo>
                  <a:lnTo>
                    <a:pt x="357641" y="3031986"/>
                  </a:lnTo>
                  <a:cubicBezTo>
                    <a:pt x="357641" y="2790002"/>
                    <a:pt x="553807" y="2593836"/>
                    <a:pt x="795791" y="2593836"/>
                  </a:cubicBezTo>
                  <a:cubicBezTo>
                    <a:pt x="1037775" y="2593836"/>
                    <a:pt x="1233941" y="2790002"/>
                    <a:pt x="1233941" y="3031986"/>
                  </a:cubicBezTo>
                  <a:lnTo>
                    <a:pt x="1591582" y="3031986"/>
                  </a:lnTo>
                  <a:lnTo>
                    <a:pt x="1591582" y="314242"/>
                  </a:lnTo>
                  <a:cubicBezTo>
                    <a:pt x="1591582" y="140691"/>
                    <a:pt x="1450891" y="0"/>
                    <a:pt x="1277340" y="0"/>
                  </a:cubicBezTo>
                  <a:lnTo>
                    <a:pt x="314242" y="0"/>
                  </a:lnTo>
                  <a:cubicBezTo>
                    <a:pt x="140691" y="0"/>
                    <a:pt x="0" y="140691"/>
                    <a:pt x="0" y="314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2473124" y="3738641"/>
              <a:ext cx="1585691" cy="115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1600" dirty="0"/>
                <a:t>Posao analize i procesi za to potrebni su dobro poznati</a:t>
              </a:r>
              <a:r>
                <a:rPr lang="sr-Latn-RS" sz="1600" dirty="0" smtClean="0"/>
                <a:t>.</a:t>
              </a:r>
            </a:p>
            <a:p>
              <a:pPr algn="ctr"/>
              <a:endParaRPr lang="sr-Latn-RS" sz="1200" dirty="0"/>
            </a:p>
            <a:p>
              <a:pPr algn="ctr"/>
              <a:r>
                <a:rPr lang="sr-Latn-RS" sz="1600" dirty="0" smtClean="0"/>
                <a:t>SFIA </a:t>
              </a:r>
              <a:r>
                <a:rPr lang="sr-Latn-RS" sz="1600" dirty="0"/>
                <a:t>– nivo 3 i </a:t>
              </a:r>
              <a:r>
                <a:rPr lang="sr-Latn-RS" sz="1600" dirty="0" smtClean="0"/>
                <a:t>nivo 4</a:t>
              </a:r>
              <a:endParaRPr lang="en-US" sz="1600" dirty="0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-872760" y="3242910"/>
            <a:ext cx="265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Razvoj veština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-327362" y="3248323"/>
            <a:ext cx="265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Razvoj veština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819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45460" y="28664"/>
            <a:ext cx="12852253" cy="6858000"/>
            <a:chOff x="-290920" y="0"/>
            <a:chExt cx="1285225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743752" y="2954443"/>
              <a:ext cx="22501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Pofesionalne tehnike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471156" y="58009"/>
            <a:ext cx="11816835" cy="6858000"/>
            <a:chOff x="213096" y="0"/>
            <a:chExt cx="11816835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2736502"/>
              <a:ext cx="199208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Pofesionalne tehnike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457986" y="57329"/>
            <a:ext cx="10391039" cy="6858000"/>
            <a:chOff x="491575" y="0"/>
            <a:chExt cx="10391039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022362" y="2838103"/>
              <a:ext cx="2181622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Pofesionalne tehnike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76440" y="108620"/>
            <a:ext cx="9317798" cy="6858000"/>
            <a:chOff x="650594" y="135064"/>
            <a:chExt cx="9317798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650594" y="135064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181574" y="231998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279852" y="2959622"/>
              <a:ext cx="199208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Razvoj veština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10283011" cy="6858000"/>
            <a:chOff x="-9337032" y="-1"/>
            <a:chExt cx="10283011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18930" y="2820276"/>
              <a:ext cx="21448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Razvoj veština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BBB1AAC-49E4-4635-8183-C7AF0B90F16C}"/>
              </a:ext>
            </a:extLst>
          </p:cNvPr>
          <p:cNvGrpSpPr/>
          <p:nvPr/>
        </p:nvGrpSpPr>
        <p:grpSpPr>
          <a:xfrm>
            <a:off x="1256797" y="101905"/>
            <a:ext cx="9791381" cy="6858000"/>
            <a:chOff x="661286" y="83773"/>
            <a:chExt cx="9791381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70CF0A1-ABEE-43BA-BEB5-59119A42571D}"/>
                </a:ext>
              </a:extLst>
            </p:cNvPr>
            <p:cNvSpPr/>
            <p:nvPr/>
          </p:nvSpPr>
          <p:spPr>
            <a:xfrm>
              <a:off x="661286" y="83773"/>
              <a:ext cx="9745028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AAA3BC3-AF7D-45D5-85CB-3FAFDAF4B7C1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ADAA724-BD63-4B0C-A414-8C448F06CEC4}"/>
                </a:ext>
              </a:extLst>
            </p:cNvPr>
            <p:cNvSpPr txBox="1"/>
            <p:nvPr/>
          </p:nvSpPr>
          <p:spPr>
            <a:xfrm rot="16200000">
              <a:off x="9022362" y="3330545"/>
              <a:ext cx="21816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Nivoi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D79053C0-B386-4FDF-B486-CBDC7A00F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439" y="2524974"/>
            <a:ext cx="4882045" cy="419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6" name="Rectangle 65"/>
          <p:cNvSpPr/>
          <p:nvPr/>
        </p:nvSpPr>
        <p:spPr>
          <a:xfrm>
            <a:off x="7537945" y="118021"/>
            <a:ext cx="329128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b="1" kern="0" dirty="0" err="1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Prave</a:t>
            </a:r>
            <a:r>
              <a:rPr lang="en-US" b="1" kern="0" dirty="0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veštine</a:t>
            </a:r>
            <a:r>
              <a:rPr lang="en-US" b="1" kern="0" dirty="0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b="1" kern="0" dirty="0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pravu</a:t>
            </a:r>
            <a:r>
              <a:rPr lang="en-US" b="1" kern="0" dirty="0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2F5496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situaciju</a:t>
            </a:r>
            <a:endParaRPr lang="en-US" b="1" kern="0" dirty="0">
              <a:solidFill>
                <a:srgbClr val="2F5496"/>
              </a:solidFill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033566" y="194887"/>
            <a:ext cx="2499763" cy="2723184"/>
            <a:chOff x="2401123" y="2845262"/>
            <a:chExt cx="1883639" cy="20933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87830BE-EEF7-4034-8ABE-3212DB467DB4}"/>
                </a:ext>
              </a:extLst>
            </p:cNvPr>
            <p:cNvGrpSpPr/>
            <p:nvPr/>
          </p:nvGrpSpPr>
          <p:grpSpPr>
            <a:xfrm>
              <a:off x="2401123" y="2845262"/>
              <a:ext cx="1883639" cy="1260689"/>
              <a:chOff x="1434380" y="2479524"/>
              <a:chExt cx="1805441" cy="1738361"/>
            </a:xfrm>
          </p:grpSpPr>
          <p:sp>
            <p:nvSpPr>
              <p:cNvPr id="85" name="Rectangle: Top Corners Rounded 104">
                <a:extLst>
                  <a:ext uri="{FF2B5EF4-FFF2-40B4-BE49-F238E27FC236}">
                    <a16:creationId xmlns:a16="http://schemas.microsoft.com/office/drawing/2014/main" id="{F1B87F23-BD02-4DB3-947D-2F61C5B87FEF}"/>
                  </a:ext>
                </a:extLst>
              </p:cNvPr>
              <p:cNvSpPr/>
              <p:nvPr/>
            </p:nvSpPr>
            <p:spPr>
              <a:xfrm>
                <a:off x="1495785" y="2479524"/>
                <a:ext cx="1591582" cy="1738361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D8301A0-49D9-41A5-A227-2E35458E6401}"/>
                  </a:ext>
                </a:extLst>
              </p:cNvPr>
              <p:cNvSpPr txBox="1"/>
              <p:nvPr/>
            </p:nvSpPr>
            <p:spPr>
              <a:xfrm>
                <a:off x="1434380" y="2479524"/>
                <a:ext cx="1805441" cy="55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r-Latn-RS" sz="2000" b="1" dirty="0" smtClean="0">
                    <a:solidFill>
                      <a:srgbClr val="E6E7E9"/>
                    </a:solidFill>
                    <a:latin typeface="+mj-lt"/>
                  </a:rPr>
                  <a:t>Kvadrant</a:t>
                </a:r>
                <a:endParaRPr lang="en-US" sz="2000" b="1" dirty="0">
                  <a:solidFill>
                    <a:srgbClr val="E6E7E9"/>
                  </a:solidFill>
                  <a:latin typeface="+mj-lt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36675CF-5B12-4D6B-8C03-F29656450255}"/>
                  </a:ext>
                </a:extLst>
              </p:cNvPr>
              <p:cNvSpPr txBox="1"/>
              <p:nvPr/>
            </p:nvSpPr>
            <p:spPr>
              <a:xfrm>
                <a:off x="2075951" y="2890857"/>
                <a:ext cx="399279" cy="587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r-Latn-RS" sz="3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2</a:t>
                </a:r>
                <a:endParaRPr lang="en-US" sz="30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83" name="Freeform: Shape 107">
              <a:extLst>
                <a:ext uri="{FF2B5EF4-FFF2-40B4-BE49-F238E27FC236}">
                  <a16:creationId xmlns:a16="http://schemas.microsoft.com/office/drawing/2014/main" id="{48958204-CE05-4E79-AC55-C76FBB79E37F}"/>
                </a:ext>
              </a:extLst>
            </p:cNvPr>
            <p:cNvSpPr/>
            <p:nvPr/>
          </p:nvSpPr>
          <p:spPr>
            <a:xfrm flipV="1">
              <a:off x="2475784" y="3327606"/>
              <a:ext cx="1660517" cy="1607023"/>
            </a:xfrm>
            <a:custGeom>
              <a:avLst/>
              <a:gdLst>
                <a:gd name="connsiteX0" fmla="*/ 0 w 1591582"/>
                <a:gd name="connsiteY0" fmla="*/ 3031986 h 3031986"/>
                <a:gd name="connsiteX1" fmla="*/ 357641 w 1591582"/>
                <a:gd name="connsiteY1" fmla="*/ 3031986 h 3031986"/>
                <a:gd name="connsiteX2" fmla="*/ 795791 w 1591582"/>
                <a:gd name="connsiteY2" fmla="*/ 2593836 h 3031986"/>
                <a:gd name="connsiteX3" fmla="*/ 1233941 w 1591582"/>
                <a:gd name="connsiteY3" fmla="*/ 3031986 h 3031986"/>
                <a:gd name="connsiteX4" fmla="*/ 1591582 w 1591582"/>
                <a:gd name="connsiteY4" fmla="*/ 3031986 h 3031986"/>
                <a:gd name="connsiteX5" fmla="*/ 1591582 w 1591582"/>
                <a:gd name="connsiteY5" fmla="*/ 314242 h 3031986"/>
                <a:gd name="connsiteX6" fmla="*/ 1277340 w 1591582"/>
                <a:gd name="connsiteY6" fmla="*/ 0 h 3031986"/>
                <a:gd name="connsiteX7" fmla="*/ 314242 w 1591582"/>
                <a:gd name="connsiteY7" fmla="*/ 0 h 3031986"/>
                <a:gd name="connsiteX8" fmla="*/ 0 w 1591582"/>
                <a:gd name="connsiteY8" fmla="*/ 314242 h 303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582" h="3031986">
                  <a:moveTo>
                    <a:pt x="0" y="3031986"/>
                  </a:moveTo>
                  <a:lnTo>
                    <a:pt x="357641" y="3031986"/>
                  </a:lnTo>
                  <a:cubicBezTo>
                    <a:pt x="357641" y="2790002"/>
                    <a:pt x="553807" y="2593836"/>
                    <a:pt x="795791" y="2593836"/>
                  </a:cubicBezTo>
                  <a:cubicBezTo>
                    <a:pt x="1037775" y="2593836"/>
                    <a:pt x="1233941" y="2790002"/>
                    <a:pt x="1233941" y="3031986"/>
                  </a:cubicBezTo>
                  <a:lnTo>
                    <a:pt x="1591582" y="3031986"/>
                  </a:lnTo>
                  <a:lnTo>
                    <a:pt x="1591582" y="314242"/>
                  </a:lnTo>
                  <a:cubicBezTo>
                    <a:pt x="1591582" y="140691"/>
                    <a:pt x="1450891" y="0"/>
                    <a:pt x="1277340" y="0"/>
                  </a:cubicBezTo>
                  <a:lnTo>
                    <a:pt x="314242" y="0"/>
                  </a:lnTo>
                  <a:cubicBezTo>
                    <a:pt x="140691" y="0"/>
                    <a:pt x="0" y="140691"/>
                    <a:pt x="0" y="314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2458977" y="3542733"/>
              <a:ext cx="1649975" cy="139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1600" dirty="0" smtClean="0"/>
                <a:t>A</a:t>
              </a:r>
              <a:r>
                <a:rPr lang="en-US" sz="1600" dirty="0" err="1" smtClean="0"/>
                <a:t>aliza</a:t>
              </a:r>
              <a:r>
                <a:rPr lang="en-US" sz="1600" dirty="0" smtClean="0"/>
                <a:t> </a:t>
              </a:r>
              <a:r>
                <a:rPr lang="en-US" sz="1600" dirty="0" err="1"/>
                <a:t>koju</a:t>
              </a:r>
              <a:r>
                <a:rPr lang="en-US" sz="1600" dirty="0"/>
                <a:t> </a:t>
              </a:r>
              <a:r>
                <a:rPr lang="en-US" sz="1600" dirty="0" err="1"/>
                <a:t>treba</a:t>
              </a:r>
              <a:r>
                <a:rPr lang="en-US" sz="1600" dirty="0"/>
                <a:t> </a:t>
              </a:r>
              <a:r>
                <a:rPr lang="en-US" sz="1600" dirty="0" err="1"/>
                <a:t>uraditi</a:t>
              </a:r>
              <a:r>
                <a:rPr lang="en-US" sz="1600" dirty="0"/>
                <a:t> </a:t>
              </a:r>
              <a:r>
                <a:rPr lang="en-US" sz="1600" dirty="0" err="1"/>
                <a:t>nije</a:t>
              </a:r>
              <a:r>
                <a:rPr lang="en-US" sz="1600" dirty="0"/>
                <a:t> </a:t>
              </a:r>
              <a:r>
                <a:rPr lang="en-US" sz="1600" dirty="0" err="1"/>
                <a:t>jasno</a:t>
              </a:r>
              <a:r>
                <a:rPr lang="en-US" sz="1600" dirty="0"/>
                <a:t> </a:t>
              </a:r>
              <a:r>
                <a:rPr lang="en-US" sz="1600" dirty="0" err="1"/>
                <a:t>shvaćena</a:t>
              </a:r>
              <a:r>
                <a:rPr lang="en-US" sz="1600" dirty="0"/>
                <a:t> </a:t>
              </a:r>
              <a:r>
                <a:rPr lang="en-US" sz="1600" dirty="0" err="1"/>
                <a:t>postoji</a:t>
              </a:r>
              <a:r>
                <a:rPr lang="en-US" sz="1600" dirty="0"/>
                <a:t> </a:t>
              </a:r>
              <a:r>
                <a:rPr lang="en-US" sz="1600" dirty="0" err="1"/>
                <a:t>standardni</a:t>
              </a:r>
              <a:r>
                <a:rPr lang="en-US" sz="1600" dirty="0"/>
                <a:t> </a:t>
              </a:r>
              <a:r>
                <a:rPr lang="en-US" sz="1600" dirty="0" err="1"/>
                <a:t>pristup</a:t>
              </a:r>
              <a:r>
                <a:rPr lang="en-US" sz="1600" dirty="0"/>
                <a:t> </a:t>
              </a:r>
              <a:r>
                <a:rPr lang="en-US" sz="1600" dirty="0" err="1"/>
                <a:t>koji</a:t>
              </a:r>
              <a:r>
                <a:rPr lang="en-US" sz="1600" dirty="0"/>
                <a:t> </a:t>
              </a:r>
              <a:r>
                <a:rPr lang="en-US" sz="1600" dirty="0" err="1"/>
                <a:t>određuje</a:t>
              </a:r>
              <a:r>
                <a:rPr lang="en-US" sz="1600" dirty="0"/>
                <a:t> </a:t>
              </a:r>
              <a:r>
                <a:rPr lang="en-US" sz="1600" dirty="0" err="1"/>
                <a:t>kako</a:t>
              </a:r>
              <a:r>
                <a:rPr lang="en-US" sz="1600" dirty="0"/>
                <a:t> to </a:t>
              </a:r>
              <a:r>
                <a:rPr lang="en-US" sz="1600" dirty="0" err="1"/>
                <a:t>treba</a:t>
              </a:r>
              <a:r>
                <a:rPr lang="en-US" sz="1600" dirty="0"/>
                <a:t> da se </a:t>
              </a:r>
              <a:r>
                <a:rPr lang="en-US" sz="1600" dirty="0" err="1"/>
                <a:t>uradi</a:t>
              </a:r>
              <a:r>
                <a:rPr lang="en-US" sz="1600" dirty="0"/>
                <a:t> </a:t>
              </a:r>
              <a:endParaRPr lang="sr-Latn-RS" sz="1600" dirty="0"/>
            </a:p>
            <a:p>
              <a:pPr algn="ctr"/>
              <a:r>
                <a:rPr lang="sr-Latn-RS" sz="1600" dirty="0" smtClean="0"/>
                <a:t>SFIA – nivo 4 i nivo 5</a:t>
              </a:r>
              <a:endParaRPr lang="en-US" sz="16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786158" y="493168"/>
            <a:ext cx="2499763" cy="2971101"/>
            <a:chOff x="2360753" y="2752044"/>
            <a:chExt cx="1883639" cy="2283977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87830BE-EEF7-4034-8ABE-3212DB467DB4}"/>
                </a:ext>
              </a:extLst>
            </p:cNvPr>
            <p:cNvGrpSpPr/>
            <p:nvPr/>
          </p:nvGrpSpPr>
          <p:grpSpPr>
            <a:xfrm>
              <a:off x="2360753" y="2752044"/>
              <a:ext cx="1883639" cy="1353908"/>
              <a:chOff x="1395686" y="2350985"/>
              <a:chExt cx="1805441" cy="1866900"/>
            </a:xfrm>
          </p:grpSpPr>
          <p:sp>
            <p:nvSpPr>
              <p:cNvPr id="97" name="Rectangle: Top Corners Rounded 104">
                <a:extLst>
                  <a:ext uri="{FF2B5EF4-FFF2-40B4-BE49-F238E27FC236}">
                    <a16:creationId xmlns:a16="http://schemas.microsoft.com/office/drawing/2014/main" id="{F1B87F23-BD02-4DB3-947D-2F61C5B87FEF}"/>
                  </a:ext>
                </a:extLst>
              </p:cNvPr>
              <p:cNvSpPr/>
              <p:nvPr/>
            </p:nvSpPr>
            <p:spPr>
              <a:xfrm>
                <a:off x="1495785" y="2350985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D8301A0-49D9-41A5-A227-2E35458E6401}"/>
                  </a:ext>
                </a:extLst>
              </p:cNvPr>
              <p:cNvSpPr txBox="1"/>
              <p:nvPr/>
            </p:nvSpPr>
            <p:spPr>
              <a:xfrm>
                <a:off x="1395686" y="2361801"/>
                <a:ext cx="1805441" cy="55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r-Latn-RS" sz="2000" b="1" dirty="0" smtClean="0">
                    <a:solidFill>
                      <a:srgbClr val="E6E7E9"/>
                    </a:solidFill>
                    <a:latin typeface="+mj-lt"/>
                  </a:rPr>
                  <a:t>Kvadrant</a:t>
                </a:r>
                <a:endParaRPr lang="en-US" sz="2000" b="1" dirty="0">
                  <a:solidFill>
                    <a:srgbClr val="E6E7E9"/>
                  </a:solidFill>
                  <a:latin typeface="+mj-lt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36675CF-5B12-4D6B-8C03-F29656450255}"/>
                  </a:ext>
                </a:extLst>
              </p:cNvPr>
              <p:cNvSpPr txBox="1"/>
              <p:nvPr/>
            </p:nvSpPr>
            <p:spPr>
              <a:xfrm>
                <a:off x="2075951" y="2890857"/>
                <a:ext cx="399279" cy="587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r-Latn-RS" sz="3000" b="1" dirty="0" smtClean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4</a:t>
                </a:r>
                <a:endParaRPr lang="en-US" sz="30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95" name="Freeform: Shape 107">
              <a:extLst>
                <a:ext uri="{FF2B5EF4-FFF2-40B4-BE49-F238E27FC236}">
                  <a16:creationId xmlns:a16="http://schemas.microsoft.com/office/drawing/2014/main" id="{48958204-CE05-4E79-AC55-C76FBB79E37F}"/>
                </a:ext>
              </a:extLst>
            </p:cNvPr>
            <p:cNvSpPr/>
            <p:nvPr/>
          </p:nvSpPr>
          <p:spPr>
            <a:xfrm flipV="1">
              <a:off x="2456228" y="3428998"/>
              <a:ext cx="1660517" cy="1607023"/>
            </a:xfrm>
            <a:custGeom>
              <a:avLst/>
              <a:gdLst>
                <a:gd name="connsiteX0" fmla="*/ 0 w 1591582"/>
                <a:gd name="connsiteY0" fmla="*/ 3031986 h 3031986"/>
                <a:gd name="connsiteX1" fmla="*/ 357641 w 1591582"/>
                <a:gd name="connsiteY1" fmla="*/ 3031986 h 3031986"/>
                <a:gd name="connsiteX2" fmla="*/ 795791 w 1591582"/>
                <a:gd name="connsiteY2" fmla="*/ 2593836 h 3031986"/>
                <a:gd name="connsiteX3" fmla="*/ 1233941 w 1591582"/>
                <a:gd name="connsiteY3" fmla="*/ 3031986 h 3031986"/>
                <a:gd name="connsiteX4" fmla="*/ 1591582 w 1591582"/>
                <a:gd name="connsiteY4" fmla="*/ 3031986 h 3031986"/>
                <a:gd name="connsiteX5" fmla="*/ 1591582 w 1591582"/>
                <a:gd name="connsiteY5" fmla="*/ 314242 h 3031986"/>
                <a:gd name="connsiteX6" fmla="*/ 1277340 w 1591582"/>
                <a:gd name="connsiteY6" fmla="*/ 0 h 3031986"/>
                <a:gd name="connsiteX7" fmla="*/ 314242 w 1591582"/>
                <a:gd name="connsiteY7" fmla="*/ 0 h 3031986"/>
                <a:gd name="connsiteX8" fmla="*/ 0 w 1591582"/>
                <a:gd name="connsiteY8" fmla="*/ 314242 h 303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582" h="3031986">
                  <a:moveTo>
                    <a:pt x="0" y="3031986"/>
                  </a:moveTo>
                  <a:lnTo>
                    <a:pt x="357641" y="3031986"/>
                  </a:lnTo>
                  <a:cubicBezTo>
                    <a:pt x="357641" y="2790002"/>
                    <a:pt x="553807" y="2593836"/>
                    <a:pt x="795791" y="2593836"/>
                  </a:cubicBezTo>
                  <a:cubicBezTo>
                    <a:pt x="1037775" y="2593836"/>
                    <a:pt x="1233941" y="2790002"/>
                    <a:pt x="1233941" y="3031986"/>
                  </a:cubicBezTo>
                  <a:lnTo>
                    <a:pt x="1591582" y="3031986"/>
                  </a:lnTo>
                  <a:lnTo>
                    <a:pt x="1591582" y="314242"/>
                  </a:lnTo>
                  <a:cubicBezTo>
                    <a:pt x="1591582" y="140691"/>
                    <a:pt x="1450891" y="0"/>
                    <a:pt x="1277340" y="0"/>
                  </a:cubicBezTo>
                  <a:lnTo>
                    <a:pt x="314242" y="0"/>
                  </a:lnTo>
                  <a:cubicBezTo>
                    <a:pt x="140691" y="0"/>
                    <a:pt x="0" y="140691"/>
                    <a:pt x="0" y="314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2542669" y="3646798"/>
              <a:ext cx="1585691" cy="1324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dirty="0" smtClean="0"/>
                <a:t>Nije jasna ni </a:t>
              </a:r>
              <a:r>
                <a:rPr lang="en-US" dirty="0" err="1" smtClean="0"/>
                <a:t>analiza</a:t>
              </a:r>
              <a:r>
                <a:rPr lang="en-US" dirty="0" smtClean="0"/>
                <a:t> </a:t>
              </a:r>
              <a:r>
                <a:rPr lang="en-US" dirty="0" err="1"/>
                <a:t>koja</a:t>
              </a:r>
              <a:r>
                <a:rPr lang="en-US" dirty="0"/>
                <a:t> </a:t>
              </a:r>
              <a:r>
                <a:rPr lang="en-US" dirty="0" err="1"/>
                <a:t>treba</a:t>
              </a:r>
              <a:r>
                <a:rPr lang="en-US" dirty="0"/>
                <a:t> da se </a:t>
              </a:r>
              <a:r>
                <a:rPr lang="en-US" dirty="0" err="1"/>
                <a:t>uradi</a:t>
              </a:r>
              <a:r>
                <a:rPr lang="en-US" dirty="0"/>
                <a:t>, </a:t>
              </a:r>
              <a:r>
                <a:rPr lang="en-US" dirty="0" err="1"/>
                <a:t>ni</a:t>
              </a:r>
              <a:r>
                <a:rPr lang="en-US" dirty="0"/>
                <a:t> </a:t>
              </a:r>
              <a:r>
                <a:rPr lang="en-US" dirty="0" err="1"/>
                <a:t>kako</a:t>
              </a:r>
              <a:r>
                <a:rPr lang="en-US" dirty="0"/>
                <a:t> to </a:t>
              </a:r>
              <a:r>
                <a:rPr lang="en-US" dirty="0" err="1"/>
                <a:t>treba</a:t>
              </a:r>
              <a:r>
                <a:rPr lang="en-US" dirty="0"/>
                <a:t> da se </a:t>
              </a:r>
              <a:r>
                <a:rPr lang="en-US" dirty="0" err="1"/>
                <a:t>uradi</a:t>
              </a:r>
              <a:endParaRPr lang="sr-Latn-RS" sz="1200" dirty="0"/>
            </a:p>
            <a:p>
              <a:pPr algn="ctr"/>
              <a:r>
                <a:rPr lang="sr-Latn-RS" sz="1600" dirty="0" smtClean="0"/>
                <a:t>SFIA </a:t>
              </a:r>
              <a:r>
                <a:rPr lang="sr-Latn-RS" sz="1600" dirty="0"/>
                <a:t>– nivo </a:t>
              </a:r>
              <a:r>
                <a:rPr lang="sr-Latn-RS" sz="1600" dirty="0" smtClean="0"/>
                <a:t>6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004449" y="3832077"/>
            <a:ext cx="2499763" cy="2843199"/>
            <a:chOff x="2329997" y="2850366"/>
            <a:chExt cx="1883639" cy="218565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87830BE-EEF7-4034-8ABE-3212DB467DB4}"/>
                </a:ext>
              </a:extLst>
            </p:cNvPr>
            <p:cNvGrpSpPr/>
            <p:nvPr/>
          </p:nvGrpSpPr>
          <p:grpSpPr>
            <a:xfrm>
              <a:off x="2329997" y="2850366"/>
              <a:ext cx="1883639" cy="1255587"/>
              <a:chOff x="1366207" y="2486560"/>
              <a:chExt cx="1805441" cy="1731325"/>
            </a:xfrm>
          </p:grpSpPr>
          <p:sp>
            <p:nvSpPr>
              <p:cNvPr id="116" name="Rectangle: Top Corners Rounded 104">
                <a:extLst>
                  <a:ext uri="{FF2B5EF4-FFF2-40B4-BE49-F238E27FC236}">
                    <a16:creationId xmlns:a16="http://schemas.microsoft.com/office/drawing/2014/main" id="{F1B87F23-BD02-4DB3-947D-2F61C5B87FEF}"/>
                  </a:ext>
                </a:extLst>
              </p:cNvPr>
              <p:cNvSpPr/>
              <p:nvPr/>
            </p:nvSpPr>
            <p:spPr>
              <a:xfrm>
                <a:off x="1495785" y="2486560"/>
                <a:ext cx="1591582" cy="1731325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D8301A0-49D9-41A5-A227-2E35458E6401}"/>
                  </a:ext>
                </a:extLst>
              </p:cNvPr>
              <p:cNvSpPr txBox="1"/>
              <p:nvPr/>
            </p:nvSpPr>
            <p:spPr>
              <a:xfrm>
                <a:off x="1366207" y="2542363"/>
                <a:ext cx="1805441" cy="55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r-Latn-RS" sz="2000" b="1" dirty="0" smtClean="0">
                    <a:solidFill>
                      <a:srgbClr val="E6E7E9"/>
                    </a:solidFill>
                    <a:latin typeface="+mj-lt"/>
                  </a:rPr>
                  <a:t>Kvadrant</a:t>
                </a:r>
                <a:endParaRPr lang="en-US" sz="2000" b="1" dirty="0">
                  <a:solidFill>
                    <a:srgbClr val="E6E7E9"/>
                  </a:solidFill>
                  <a:latin typeface="+mj-lt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36675CF-5B12-4D6B-8C03-F29656450255}"/>
                  </a:ext>
                </a:extLst>
              </p:cNvPr>
              <p:cNvSpPr txBox="1"/>
              <p:nvPr/>
            </p:nvSpPr>
            <p:spPr>
              <a:xfrm>
                <a:off x="2075951" y="2890857"/>
                <a:ext cx="399279" cy="587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r-Latn-RS" sz="3000" b="1" dirty="0" smtClean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3</a:t>
                </a:r>
                <a:endParaRPr lang="en-US" sz="30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14" name="Freeform: Shape 107">
              <a:extLst>
                <a:ext uri="{FF2B5EF4-FFF2-40B4-BE49-F238E27FC236}">
                  <a16:creationId xmlns:a16="http://schemas.microsoft.com/office/drawing/2014/main" id="{48958204-CE05-4E79-AC55-C76FBB79E37F}"/>
                </a:ext>
              </a:extLst>
            </p:cNvPr>
            <p:cNvSpPr/>
            <p:nvPr/>
          </p:nvSpPr>
          <p:spPr>
            <a:xfrm flipV="1">
              <a:off x="2456228" y="3428998"/>
              <a:ext cx="1660517" cy="1607023"/>
            </a:xfrm>
            <a:custGeom>
              <a:avLst/>
              <a:gdLst>
                <a:gd name="connsiteX0" fmla="*/ 0 w 1591582"/>
                <a:gd name="connsiteY0" fmla="*/ 3031986 h 3031986"/>
                <a:gd name="connsiteX1" fmla="*/ 357641 w 1591582"/>
                <a:gd name="connsiteY1" fmla="*/ 3031986 h 3031986"/>
                <a:gd name="connsiteX2" fmla="*/ 795791 w 1591582"/>
                <a:gd name="connsiteY2" fmla="*/ 2593836 h 3031986"/>
                <a:gd name="connsiteX3" fmla="*/ 1233941 w 1591582"/>
                <a:gd name="connsiteY3" fmla="*/ 3031986 h 3031986"/>
                <a:gd name="connsiteX4" fmla="*/ 1591582 w 1591582"/>
                <a:gd name="connsiteY4" fmla="*/ 3031986 h 3031986"/>
                <a:gd name="connsiteX5" fmla="*/ 1591582 w 1591582"/>
                <a:gd name="connsiteY5" fmla="*/ 314242 h 3031986"/>
                <a:gd name="connsiteX6" fmla="*/ 1277340 w 1591582"/>
                <a:gd name="connsiteY6" fmla="*/ 0 h 3031986"/>
                <a:gd name="connsiteX7" fmla="*/ 314242 w 1591582"/>
                <a:gd name="connsiteY7" fmla="*/ 0 h 3031986"/>
                <a:gd name="connsiteX8" fmla="*/ 0 w 1591582"/>
                <a:gd name="connsiteY8" fmla="*/ 314242 h 303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582" h="3031986">
                  <a:moveTo>
                    <a:pt x="0" y="3031986"/>
                  </a:moveTo>
                  <a:lnTo>
                    <a:pt x="357641" y="3031986"/>
                  </a:lnTo>
                  <a:cubicBezTo>
                    <a:pt x="357641" y="2790002"/>
                    <a:pt x="553807" y="2593836"/>
                    <a:pt x="795791" y="2593836"/>
                  </a:cubicBezTo>
                  <a:cubicBezTo>
                    <a:pt x="1037775" y="2593836"/>
                    <a:pt x="1233941" y="2790002"/>
                    <a:pt x="1233941" y="3031986"/>
                  </a:cubicBezTo>
                  <a:lnTo>
                    <a:pt x="1591582" y="3031986"/>
                  </a:lnTo>
                  <a:lnTo>
                    <a:pt x="1591582" y="314242"/>
                  </a:lnTo>
                  <a:cubicBezTo>
                    <a:pt x="1591582" y="140691"/>
                    <a:pt x="1450891" y="0"/>
                    <a:pt x="1277340" y="0"/>
                  </a:cubicBezTo>
                  <a:lnTo>
                    <a:pt x="314242" y="0"/>
                  </a:lnTo>
                  <a:cubicBezTo>
                    <a:pt x="140691" y="0"/>
                    <a:pt x="0" y="140691"/>
                    <a:pt x="0" y="314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2473124" y="3738641"/>
              <a:ext cx="1585691" cy="1206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dirty="0" smtClean="0"/>
                <a:t>Analiza </a:t>
              </a:r>
              <a:r>
                <a:rPr lang="pl-PL" sz="1600" dirty="0"/>
                <a:t>koju treba izvesti je jasna i razumna iako nije jasno kako to treba učiniti</a:t>
              </a:r>
              <a:endParaRPr lang="sr-Latn-RS" sz="1200" dirty="0" smtClean="0"/>
            </a:p>
            <a:p>
              <a:pPr algn="ctr"/>
              <a:r>
                <a:rPr lang="sr-Latn-RS" sz="1600" dirty="0" smtClean="0"/>
                <a:t>SFIA </a:t>
              </a:r>
              <a:r>
                <a:rPr lang="sr-Latn-RS" sz="1600" dirty="0"/>
                <a:t>– nivo </a:t>
              </a:r>
              <a:r>
                <a:rPr lang="sr-Latn-RS" sz="1600" dirty="0" smtClean="0"/>
                <a:t>4 </a:t>
              </a:r>
              <a:r>
                <a:rPr lang="sr-Latn-RS" sz="1600" dirty="0"/>
                <a:t>i </a:t>
              </a:r>
              <a:r>
                <a:rPr lang="sr-Latn-RS" sz="1600" dirty="0" smtClean="0"/>
                <a:t>nivo 5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6852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68CFB857-6122-47AC-B709-127F2B611E86}"/>
              </a:ext>
            </a:extLst>
          </p:cNvPr>
          <p:cNvSpPr/>
          <p:nvPr/>
        </p:nvSpPr>
        <p:spPr>
          <a:xfrm>
            <a:off x="1120082" y="206252"/>
            <a:ext cx="957409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52470" y="44353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658698" y="44353"/>
            <a:ext cx="12266152" cy="6858000"/>
            <a:chOff x="213096" y="0"/>
            <a:chExt cx="12266152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527365" y="236665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852263" y="2965956"/>
              <a:ext cx="1992086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tehnike </a:t>
              </a:r>
              <a:r>
                <a:rPr lang="sr-Latn-R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tehnike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635645" y="19002"/>
            <a:ext cx="10142999" cy="6858000"/>
            <a:chOff x="491575" y="0"/>
            <a:chExt cx="10142999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801962" y="2964350"/>
              <a:ext cx="228023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Pofesionalne </a:t>
              </a:r>
              <a:r>
                <a:rPr lang="sr-Latn-R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tehnike</a:t>
              </a: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415707" y="2535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86459" y="233959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61" y="319689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Nivoi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3504" cy="6858000"/>
            <a:chOff x="-9337032" y="-1"/>
            <a:chExt cx="9923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92877" y="232620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41032" y="3297308"/>
              <a:ext cx="2068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Razvoj veština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9515508-9FB6-4AED-BC71-C6DE7CF621A4}"/>
              </a:ext>
            </a:extLst>
          </p:cNvPr>
          <p:cNvSpPr/>
          <p:nvPr/>
        </p:nvSpPr>
        <p:spPr>
          <a:xfrm>
            <a:off x="965216" y="-45748"/>
            <a:ext cx="957409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D1F01DAB-6D3D-44F0-8015-23197F8E1EA1}"/>
              </a:ext>
            </a:extLst>
          </p:cNvPr>
          <p:cNvSpPr/>
          <p:nvPr/>
        </p:nvSpPr>
        <p:spPr>
          <a:xfrm>
            <a:off x="9344508" y="2440565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9708858-C513-4356-994E-AB653DBB1681}"/>
              </a:ext>
            </a:extLst>
          </p:cNvPr>
          <p:cNvSpPr txBox="1"/>
          <p:nvPr/>
        </p:nvSpPr>
        <p:spPr>
          <a:xfrm rot="16200000">
            <a:off x="9042933" y="3433926"/>
            <a:ext cx="244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Razvoj veština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4C3DC2-60D4-48DC-9104-52C8F571DB8C}"/>
              </a:ext>
            </a:extLst>
          </p:cNvPr>
          <p:cNvSpPr/>
          <p:nvPr/>
        </p:nvSpPr>
        <p:spPr>
          <a:xfrm>
            <a:off x="3435410" y="116151"/>
            <a:ext cx="73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Kako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poslovni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analitičari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mogu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da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razviju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svoje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kompetencije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?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18396" y="719497"/>
            <a:ext cx="86030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600" dirty="0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dentifikovan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je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širok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spektar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veština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koje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poslovni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analitičar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kraju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želi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treba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da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savlada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Prvi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korak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u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razvoju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jednog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poslovnog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analitičara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je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razumevanje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potrebnih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veština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Ovo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bi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trebalo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da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uključi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trenuto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potrebne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veštine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ali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buduće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veštine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Menadžment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može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biti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u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stanju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da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pruži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okvirnu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definiciju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zahteva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za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ulogu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poslovnog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analitičara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ali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može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postojati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radno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okruženje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za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razvoj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karijere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koj</a:t>
            </a:r>
            <a:r>
              <a:rPr lang="sr-Latn-RS" sz="1600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postavlja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određene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zahteve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za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veštinama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različitim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ulogama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ocenama</a:t>
            </a:r>
            <a:r>
              <a:rPr lang="sr-Latn-RS" sz="16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310" y="2440565"/>
            <a:ext cx="5388414" cy="4073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957282" y="4147505"/>
            <a:ext cx="34118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Corbel" panose="020B0503020204020204" pitchFamily="34" charset="0"/>
              </a:rPr>
              <a:t>- Trening</a:t>
            </a:r>
          </a:p>
          <a:p>
            <a:r>
              <a:rPr lang="sr-Latn-RS" b="1" i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- </a:t>
            </a:r>
            <a:r>
              <a:rPr lang="en-US" b="1" i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Samostalno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i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učenje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sr-Latn-RS" b="1" i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- </a:t>
            </a:r>
            <a:r>
              <a:rPr lang="en-US" b="1" i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Iskustvo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i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na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i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radnom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i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mestu</a:t>
            </a:r>
            <a:endParaRPr lang="sr-Latn-RS" b="1" i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sr-Latn-RS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-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Industrijsko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angažovanje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endParaRPr lang="en-US" b="1" dirty="0"/>
          </a:p>
          <a:p>
            <a:r>
              <a:rPr lang="en-US" dirty="0" smtClean="0">
                <a:latin typeface="Times New Roman" panose="02020603050405020304" pitchFamily="18" charset="0"/>
                <a:ea typeface="Corbel" panose="020B0503020204020204" pitchFamily="34" charset="0"/>
              </a:rPr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3812" y="2679292"/>
            <a:ext cx="326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>
                <a:solidFill>
                  <a:schemeClr val="tx2">
                    <a:lumMod val="75000"/>
                  </a:schemeClr>
                </a:solidFill>
              </a:rPr>
              <a:t>Načini razvoja kompetencija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857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5843" cy="6858000"/>
            <a:chOff x="-290920" y="0"/>
            <a:chExt cx="1248584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45062" y="3310866"/>
              <a:ext cx="2176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Elemenit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204734" y="3304047"/>
              <a:ext cx="2265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Mehanički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80472" y="3387823"/>
              <a:ext cx="2265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Mehanički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Lilčni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44132" y="-51146"/>
            <a:ext cx="11354645" cy="6858000"/>
            <a:chOff x="-10788743" y="418739"/>
            <a:chExt cx="11354645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88743" y="418739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602498" y="275618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1" name="Rectangle 40"/>
          <p:cNvSpPr/>
          <p:nvPr/>
        </p:nvSpPr>
        <p:spPr>
          <a:xfrm>
            <a:off x="2174226" y="186140"/>
            <a:ext cx="732002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Latn-RS" dirty="0" smtClean="0">
              <a:solidFill>
                <a:srgbClr val="002060"/>
              </a:solidFill>
            </a:endParaRPr>
          </a:p>
          <a:p>
            <a:r>
              <a:rPr lang="en-US" sz="1600" b="1" dirty="0" err="1" smtClean="0">
                <a:solidFill>
                  <a:srgbClr val="002060"/>
                </a:solidFill>
              </a:rPr>
              <a:t>Trening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je </a:t>
            </a:r>
            <a:r>
              <a:rPr lang="en-US" sz="1600" dirty="0" err="1">
                <a:solidFill>
                  <a:srgbClr val="002060"/>
                </a:solidFill>
              </a:rPr>
              <a:t>posebno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koristan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za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razvoj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profesionalnih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tehnika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dirty="0" err="1">
                <a:solidFill>
                  <a:srgbClr val="002060"/>
                </a:solidFill>
              </a:rPr>
              <a:t>poslovnog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znanja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dirty="0" err="1">
                <a:solidFill>
                  <a:srgbClr val="002060"/>
                </a:solidFill>
              </a:rPr>
              <a:t>donekle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dirty="0" err="1">
                <a:solidFill>
                  <a:srgbClr val="002060"/>
                </a:solidFill>
              </a:rPr>
              <a:t>lične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veštine</a:t>
            </a:r>
            <a:r>
              <a:rPr lang="en-US" sz="1600" dirty="0">
                <a:solidFill>
                  <a:srgbClr val="002060"/>
                </a:solidFill>
              </a:rPr>
              <a:t>. </a:t>
            </a:r>
            <a:r>
              <a:rPr lang="en-US" sz="1600" dirty="0" err="1">
                <a:solidFill>
                  <a:srgbClr val="002060"/>
                </a:solidFill>
              </a:rPr>
              <a:t>Obuka</a:t>
            </a:r>
            <a:r>
              <a:rPr lang="en-US" sz="1600" dirty="0">
                <a:solidFill>
                  <a:srgbClr val="002060"/>
                </a:solidFill>
              </a:rPr>
              <a:t> u </a:t>
            </a:r>
            <a:r>
              <a:rPr lang="en-US" sz="1600" dirty="0" err="1">
                <a:solidFill>
                  <a:srgbClr val="002060"/>
                </a:solidFill>
              </a:rPr>
              <a:t>poznatom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okru</a:t>
            </a:r>
            <a:r>
              <a:rPr lang="sr-Latn-RS" sz="1600" dirty="0">
                <a:solidFill>
                  <a:srgbClr val="002060"/>
                </a:solidFill>
              </a:rPr>
              <a:t>ženju </a:t>
            </a:r>
            <a:r>
              <a:rPr lang="en-US" sz="1600" dirty="0" err="1">
                <a:solidFill>
                  <a:srgbClr val="002060"/>
                </a:solidFill>
              </a:rPr>
              <a:t>može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biti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efikasna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pri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sticanju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veština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znanja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omogućava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učenicima</a:t>
            </a:r>
            <a:r>
              <a:rPr lang="en-US" sz="1600" dirty="0">
                <a:solidFill>
                  <a:srgbClr val="002060"/>
                </a:solidFill>
              </a:rPr>
              <a:t> da </a:t>
            </a:r>
            <a:r>
              <a:rPr lang="en-US" sz="1600" dirty="0" err="1">
                <a:solidFill>
                  <a:srgbClr val="002060"/>
                </a:solidFill>
              </a:rPr>
              <a:t>uvežbavaju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svoje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veštine</a:t>
            </a:r>
            <a:r>
              <a:rPr lang="en-US" sz="1600" dirty="0">
                <a:solidFill>
                  <a:srgbClr val="002060"/>
                </a:solidFill>
              </a:rPr>
              <a:t> u </a:t>
            </a:r>
            <a:r>
              <a:rPr lang="en-US" sz="1600" dirty="0" err="1">
                <a:solidFill>
                  <a:srgbClr val="002060"/>
                </a:solidFill>
              </a:rPr>
              <a:t>relativno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bezbednom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okruženju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dirty="0" err="1">
                <a:solidFill>
                  <a:srgbClr val="002060"/>
                </a:solidFill>
              </a:rPr>
              <a:t>sa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mentorima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koji</a:t>
            </a:r>
            <a:r>
              <a:rPr lang="en-US" sz="1600" dirty="0">
                <a:solidFill>
                  <a:srgbClr val="002060"/>
                </a:solidFill>
              </a:rPr>
              <a:t> nude </a:t>
            </a:r>
            <a:r>
              <a:rPr lang="en-US" sz="1600" dirty="0" err="1">
                <a:solidFill>
                  <a:srgbClr val="002060"/>
                </a:solidFill>
              </a:rPr>
              <a:t>podršku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dirty="0" err="1">
                <a:solidFill>
                  <a:srgbClr val="002060"/>
                </a:solidFill>
              </a:rPr>
              <a:t>uputstvo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ohrabrenje</a:t>
            </a:r>
            <a:r>
              <a:rPr lang="en-US" sz="1600" dirty="0">
                <a:solidFill>
                  <a:srgbClr val="002060"/>
                </a:solidFill>
              </a:rPr>
              <a:t>. </a:t>
            </a:r>
            <a:r>
              <a:rPr lang="en-US" sz="1600" dirty="0" err="1">
                <a:solidFill>
                  <a:srgbClr val="002060"/>
                </a:solidFill>
              </a:rPr>
              <a:t>Takođe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dirty="0" err="1">
                <a:solidFill>
                  <a:srgbClr val="002060"/>
                </a:solidFill>
              </a:rPr>
              <a:t>omogućava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učesnicima</a:t>
            </a:r>
            <a:r>
              <a:rPr lang="en-US" sz="1600" dirty="0">
                <a:solidFill>
                  <a:srgbClr val="002060"/>
                </a:solidFill>
              </a:rPr>
              <a:t> da dele </a:t>
            </a:r>
            <a:r>
              <a:rPr lang="en-US" sz="1600" dirty="0" err="1">
                <a:solidFill>
                  <a:srgbClr val="002060"/>
                </a:solidFill>
              </a:rPr>
              <a:t>znanje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iskustv</a:t>
            </a:r>
            <a:r>
              <a:rPr lang="sr-Latn-RS" sz="1600" dirty="0" smtClean="0">
                <a:solidFill>
                  <a:srgbClr val="002060"/>
                </a:solidFill>
              </a:rPr>
              <a:t>o.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4C3DC2-60D4-48DC-9104-52C8F571DB8C}"/>
              </a:ext>
            </a:extLst>
          </p:cNvPr>
          <p:cNvSpPr/>
          <p:nvPr/>
        </p:nvSpPr>
        <p:spPr>
          <a:xfrm>
            <a:off x="3269451" y="-38869"/>
            <a:ext cx="6618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poslovni</a:t>
            </a:r>
            <a:r>
              <a:rPr lang="en-US" b="1" dirty="0"/>
              <a:t> </a:t>
            </a:r>
            <a:r>
              <a:rPr lang="en-US" b="1" dirty="0" err="1"/>
              <a:t>analitičari</a:t>
            </a:r>
            <a:r>
              <a:rPr lang="en-US" b="1" dirty="0"/>
              <a:t> </a:t>
            </a:r>
            <a:r>
              <a:rPr lang="en-US" b="1" dirty="0" err="1"/>
              <a:t>mogu</a:t>
            </a:r>
            <a:r>
              <a:rPr lang="en-US" b="1" dirty="0"/>
              <a:t> da </a:t>
            </a:r>
            <a:r>
              <a:rPr lang="en-US" b="1" dirty="0" err="1"/>
              <a:t>razviju</a:t>
            </a:r>
            <a:r>
              <a:rPr lang="en-US" b="1" dirty="0"/>
              <a:t> </a:t>
            </a:r>
            <a:r>
              <a:rPr lang="en-US" b="1" dirty="0" err="1"/>
              <a:t>svoje</a:t>
            </a:r>
            <a:r>
              <a:rPr lang="en-US" b="1" dirty="0"/>
              <a:t> </a:t>
            </a:r>
            <a:r>
              <a:rPr lang="en-US" b="1" dirty="0" err="1"/>
              <a:t>veštine</a:t>
            </a:r>
            <a:r>
              <a:rPr lang="en-US" b="1" dirty="0"/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38" y="477375"/>
            <a:ext cx="1208309" cy="14029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38" y="2123647"/>
            <a:ext cx="1180500" cy="12788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9" name="Rectangle 48"/>
          <p:cNvSpPr/>
          <p:nvPr/>
        </p:nvSpPr>
        <p:spPr>
          <a:xfrm>
            <a:off x="2068082" y="2196438"/>
            <a:ext cx="7288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Samostalno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učenje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je </a:t>
            </a:r>
            <a:r>
              <a:rPr lang="en-US" dirty="0" err="1">
                <a:solidFill>
                  <a:srgbClr val="002060"/>
                </a:solidFill>
              </a:rPr>
              <a:t>odličan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način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za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analitičare</a:t>
            </a:r>
            <a:r>
              <a:rPr lang="en-US" dirty="0">
                <a:solidFill>
                  <a:srgbClr val="002060"/>
                </a:solidFill>
              </a:rPr>
              <a:t> da </a:t>
            </a:r>
            <a:r>
              <a:rPr lang="en-US" dirty="0" err="1">
                <a:solidFill>
                  <a:srgbClr val="002060"/>
                </a:solidFill>
              </a:rPr>
              <a:t>razviju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svoje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poslovanje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profesionalno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znanj</a:t>
            </a:r>
            <a:r>
              <a:rPr lang="sr-Latn-RS" dirty="0" smtClean="0">
                <a:solidFill>
                  <a:srgbClr val="002060"/>
                </a:solidFill>
              </a:rPr>
              <a:t>e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r>
              <a:rPr lang="en-US" dirty="0" err="1">
                <a:solidFill>
                  <a:srgbClr val="002060"/>
                </a:solidFill>
              </a:rPr>
              <a:t>Dostupan</a:t>
            </a:r>
            <a:r>
              <a:rPr lang="en-US" dirty="0">
                <a:solidFill>
                  <a:srgbClr val="002060"/>
                </a:solidFill>
              </a:rPr>
              <a:t> je </a:t>
            </a:r>
            <a:r>
              <a:rPr lang="en-US" dirty="0" err="1">
                <a:solidFill>
                  <a:srgbClr val="002060"/>
                </a:solidFill>
              </a:rPr>
              <a:t>veliki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izbor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referentnih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knjiga</a:t>
            </a:r>
            <a:r>
              <a:rPr lang="sr-Latn-RS" dirty="0" smtClean="0">
                <a:solidFill>
                  <a:srgbClr val="002060"/>
                </a:solidFill>
              </a:rPr>
              <a:t>, ali i internet pruza obilje resursa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65" y="3631154"/>
            <a:ext cx="1190585" cy="14248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5" name="Rectangle 64"/>
          <p:cNvSpPr/>
          <p:nvPr/>
        </p:nvSpPr>
        <p:spPr>
          <a:xfrm>
            <a:off x="2011046" y="3424005"/>
            <a:ext cx="74501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002060"/>
                </a:solidFill>
              </a:rPr>
              <a:t>Iskustvo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  <a:r>
              <a:rPr lang="en-US" b="1" i="1" dirty="0" err="1">
                <a:solidFill>
                  <a:srgbClr val="002060"/>
                </a:solidFill>
              </a:rPr>
              <a:t>na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  <a:r>
              <a:rPr lang="en-US" b="1" i="1" dirty="0" err="1">
                <a:solidFill>
                  <a:srgbClr val="002060"/>
                </a:solidFill>
              </a:rPr>
              <a:t>radnom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mestu</a:t>
            </a:r>
            <a:r>
              <a:rPr lang="sr-Latn-RS" b="1" i="1" dirty="0" smtClean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predstavlja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najbolji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teren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gde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poslovni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analitičar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može</a:t>
            </a:r>
            <a:r>
              <a:rPr lang="en-US" dirty="0">
                <a:solidFill>
                  <a:srgbClr val="002060"/>
                </a:solidFill>
              </a:rPr>
              <a:t> da </a:t>
            </a:r>
            <a:r>
              <a:rPr lang="en-US" dirty="0" err="1">
                <a:solidFill>
                  <a:srgbClr val="002060"/>
                </a:solidFill>
              </a:rPr>
              <a:t>razvija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svoje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lične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veštine</a:t>
            </a:r>
            <a:r>
              <a:rPr lang="en-US" dirty="0">
                <a:solidFill>
                  <a:srgbClr val="002060"/>
                </a:solidFill>
              </a:rPr>
              <a:t>. </a:t>
            </a:r>
            <a:r>
              <a:rPr lang="en-US" dirty="0" err="1">
                <a:solidFill>
                  <a:srgbClr val="002060"/>
                </a:solidFill>
              </a:rPr>
              <a:t>Učinak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većine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analitičara</a:t>
            </a:r>
            <a:r>
              <a:rPr lang="en-US" dirty="0">
                <a:solidFill>
                  <a:srgbClr val="002060"/>
                </a:solidFill>
              </a:rPr>
              <a:t> se </a:t>
            </a:r>
            <a:r>
              <a:rPr lang="en-US" dirty="0" err="1">
                <a:solidFill>
                  <a:srgbClr val="002060"/>
                </a:solidFill>
              </a:rPr>
              <a:t>vremenom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poboljšava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kako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njihovo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iskustvo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raste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ali</a:t>
            </a:r>
            <a:r>
              <a:rPr lang="en-US" dirty="0">
                <a:solidFill>
                  <a:srgbClr val="002060"/>
                </a:solidFill>
              </a:rPr>
              <a:t> se </a:t>
            </a:r>
            <a:r>
              <a:rPr lang="en-US" dirty="0" err="1">
                <a:solidFill>
                  <a:srgbClr val="002060"/>
                </a:solidFill>
              </a:rPr>
              <a:t>takođe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može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poboljšati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ubrzati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ako</a:t>
            </a:r>
            <a:r>
              <a:rPr lang="en-US" dirty="0">
                <a:solidFill>
                  <a:srgbClr val="002060"/>
                </a:solidFill>
              </a:rPr>
              <a:t> se </a:t>
            </a:r>
            <a:r>
              <a:rPr lang="en-US" dirty="0" err="1">
                <a:solidFill>
                  <a:srgbClr val="002060"/>
                </a:solidFill>
              </a:rPr>
              <a:t>radi</a:t>
            </a:r>
            <a:r>
              <a:rPr lang="en-US" dirty="0">
                <a:solidFill>
                  <a:srgbClr val="002060"/>
                </a:solidFill>
              </a:rPr>
              <a:t> u </a:t>
            </a:r>
            <a:r>
              <a:rPr lang="en-US" dirty="0" err="1">
                <a:solidFill>
                  <a:srgbClr val="002060"/>
                </a:solidFill>
              </a:rPr>
              <a:t>okviru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organizacije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koja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upravlja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formalizovanim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programom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razvoja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veština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koristeći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obuku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ili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mentorstvo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77" y="5259342"/>
            <a:ext cx="1267752" cy="13953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1" name="Rectangle 80"/>
          <p:cNvSpPr/>
          <p:nvPr/>
        </p:nvSpPr>
        <p:spPr>
          <a:xfrm>
            <a:off x="2056878" y="5229476"/>
            <a:ext cx="7288059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Industrijsko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angažovanje</a:t>
            </a:r>
            <a:r>
              <a:rPr lang="sr-Latn-RS" b="1" dirty="0" smtClean="0">
                <a:solidFill>
                  <a:srgbClr val="002060"/>
                </a:solidFill>
              </a:rPr>
              <a:t> - </a:t>
            </a:r>
            <a:r>
              <a:rPr lang="en-US" dirty="0" err="1">
                <a:solidFill>
                  <a:srgbClr val="002060"/>
                </a:solidFill>
              </a:rPr>
              <a:t>Prisustvovanje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događajima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konferencijama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dobijanje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sertifikata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promovisanje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profesije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poslovne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analize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kroz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prezentacije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radove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odlični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načini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za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razvijanje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veština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sticanja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znanja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b="1" dirty="0"/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8299319" y="3114130"/>
            <a:ext cx="265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Razvoj veština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8643585" y="3156977"/>
            <a:ext cx="265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Razvoj veština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24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2592530" y="810355"/>
            <a:ext cx="6382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2185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54920" y="2432953"/>
              <a:ext cx="1137080" cy="2265406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594257" y="2432953"/>
              <a:ext cx="1066340" cy="226540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0221" y="3311940"/>
              <a:ext cx="2113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SFIA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398527" y="2432954"/>
              <a:ext cx="1054140" cy="226540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Kraj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176F7B-E95D-46AA-8BA9-0031397C32E4}"/>
              </a:ext>
            </a:extLst>
          </p:cNvPr>
          <p:cNvSpPr/>
          <p:nvPr/>
        </p:nvSpPr>
        <p:spPr>
          <a:xfrm rot="16200000">
            <a:off x="1868478" y="3102613"/>
            <a:ext cx="225529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SFIA</a:t>
            </a:r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85324" y="130352"/>
            <a:ext cx="4708340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b="1" i="1" kern="0" dirty="0" smtClean="0">
                <a:solidFill>
                  <a:srgbClr val="002060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SFIA -</a:t>
            </a:r>
            <a:r>
              <a:rPr lang="en-US" i="1" dirty="0">
                <a:solidFill>
                  <a:srgbClr val="002060"/>
                </a:solidFill>
              </a:rPr>
              <a:t>Skills Framework for the Information </a:t>
            </a:r>
            <a:endParaRPr lang="en-US" b="1" i="1" kern="0" dirty="0">
              <a:solidFill>
                <a:srgbClr val="002060"/>
              </a:solidFill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683" y="1287408"/>
            <a:ext cx="5199238" cy="469791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Box 4"/>
          <p:cNvSpPr txBox="1"/>
          <p:nvPr/>
        </p:nvSpPr>
        <p:spPr>
          <a:xfrm>
            <a:off x="8443244" y="1551562"/>
            <a:ext cx="350092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</a:rPr>
              <a:t>R</a:t>
            </a:r>
            <a:r>
              <a:rPr lang="en-US" sz="1400" dirty="0" err="1" smtClean="0">
                <a:solidFill>
                  <a:srgbClr val="002060"/>
                </a:solidFill>
              </a:rPr>
              <a:t>adno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okruženje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koje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postavlja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definiciju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veština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nivoa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kompetencija</a:t>
            </a:r>
            <a:r>
              <a:rPr lang="en-US" sz="1400" dirty="0" smtClean="0">
                <a:solidFill>
                  <a:srgbClr val="002060"/>
                </a:solidFill>
              </a:rPr>
              <a:t>. </a:t>
            </a:r>
            <a:r>
              <a:rPr lang="en-US" sz="1400" dirty="0" err="1" smtClean="0">
                <a:solidFill>
                  <a:srgbClr val="002060"/>
                </a:solidFill>
              </a:rPr>
              <a:t>Okruženje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uključuje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šest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kategorija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veština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uključujući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strategiju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arhitekturu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poslovne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promene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razvoj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rešenja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implementacije</a:t>
            </a:r>
            <a:r>
              <a:rPr lang="en-US" sz="1400" dirty="0">
                <a:solidFill>
                  <a:srgbClr val="002060"/>
                </a:solidFill>
              </a:rPr>
              <a:t>. </a:t>
            </a:r>
            <a:r>
              <a:rPr lang="en-US" sz="1400" dirty="0" err="1">
                <a:solidFill>
                  <a:srgbClr val="002060"/>
                </a:solidFill>
              </a:rPr>
              <a:t>Svaka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kategorija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sadrži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definicije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relevantnih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veština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poseduje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nivoe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kompetencije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za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svaku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veštinu</a:t>
            </a:r>
            <a:r>
              <a:rPr lang="en-US" sz="1400" dirty="0">
                <a:solidFill>
                  <a:srgbClr val="002060"/>
                </a:solidFill>
              </a:rPr>
              <a:t>. </a:t>
            </a:r>
            <a:r>
              <a:rPr lang="en-US" sz="1400" dirty="0" err="1" smtClean="0">
                <a:solidFill>
                  <a:srgbClr val="002060"/>
                </a:solidFill>
              </a:rPr>
              <a:t>Ovo</a:t>
            </a:r>
            <a:r>
              <a:rPr lang="en-US" sz="1400" dirty="0" smtClean="0">
                <a:solidFill>
                  <a:srgbClr val="002060"/>
                </a:solidFill>
              </a:rPr>
              <a:t> se </a:t>
            </a:r>
            <a:r>
              <a:rPr lang="en-US" sz="1400" dirty="0" err="1" smtClean="0">
                <a:solidFill>
                  <a:srgbClr val="002060"/>
                </a:solidFill>
              </a:rPr>
              <a:t>može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iskoristiti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za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unapređenje</a:t>
            </a:r>
            <a:r>
              <a:rPr lang="en-US" sz="1400" dirty="0" smtClean="0">
                <a:solidFill>
                  <a:srgbClr val="002060"/>
                </a:solidFill>
              </a:rPr>
              <a:t>, </a:t>
            </a:r>
            <a:r>
              <a:rPr lang="en-US" sz="1400" dirty="0" err="1" smtClean="0">
                <a:solidFill>
                  <a:srgbClr val="002060"/>
                </a:solidFill>
              </a:rPr>
              <a:t>pregled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analizu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veština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kod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poslovnog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analitičara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na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potrebnom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broju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nivoa</a:t>
            </a:r>
            <a:r>
              <a:rPr lang="en-US" sz="1400" dirty="0" smtClean="0">
                <a:solidFill>
                  <a:srgbClr val="002060"/>
                </a:solidFill>
              </a:rPr>
              <a:t>. </a:t>
            </a:r>
            <a:r>
              <a:rPr lang="en-US" sz="1400" dirty="0" err="1" smtClean="0">
                <a:solidFill>
                  <a:srgbClr val="002060"/>
                </a:solidFill>
              </a:rPr>
              <a:t>Ovo</a:t>
            </a:r>
            <a:r>
              <a:rPr lang="en-US" sz="1400" dirty="0" smtClean="0">
                <a:solidFill>
                  <a:srgbClr val="002060"/>
                </a:solidFill>
              </a:rPr>
              <a:t> je </a:t>
            </a:r>
            <a:r>
              <a:rPr lang="en-US" sz="1400" dirty="0" err="1" smtClean="0">
                <a:solidFill>
                  <a:srgbClr val="002060"/>
                </a:solidFill>
              </a:rPr>
              <a:t>referentni</a:t>
            </a:r>
            <a:r>
              <a:rPr lang="en-US" sz="1400" dirty="0" smtClean="0">
                <a:solidFill>
                  <a:srgbClr val="002060"/>
                </a:solidFill>
              </a:rPr>
              <a:t> model </a:t>
            </a:r>
            <a:r>
              <a:rPr lang="en-US" sz="1400" dirty="0" err="1" smtClean="0">
                <a:solidFill>
                  <a:srgbClr val="002060"/>
                </a:solidFill>
              </a:rPr>
              <a:t>koji</a:t>
            </a:r>
            <a:r>
              <a:rPr lang="en-US" sz="1400" dirty="0" smtClean="0">
                <a:solidFill>
                  <a:srgbClr val="002060"/>
                </a:solidFill>
              </a:rPr>
              <a:t> je </a:t>
            </a:r>
            <a:r>
              <a:rPr lang="en-US" sz="1400" dirty="0" err="1" smtClean="0">
                <a:solidFill>
                  <a:srgbClr val="002060"/>
                </a:solidFill>
              </a:rPr>
              <a:t>jednostavan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za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korišćenje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predstavlja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praktičan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resurs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za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ljude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koji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upravljaju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ili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rade</a:t>
            </a:r>
            <a:r>
              <a:rPr lang="en-US" sz="1400" dirty="0" smtClean="0">
                <a:solidFill>
                  <a:srgbClr val="002060"/>
                </a:solidFill>
              </a:rPr>
              <a:t> u </a:t>
            </a:r>
            <a:r>
              <a:rPr lang="en-US" sz="1400" dirty="0" err="1" smtClean="0">
                <a:solidFill>
                  <a:srgbClr val="002060"/>
                </a:solidFill>
              </a:rPr>
              <a:t>oblasti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informacionih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teshnologija</a:t>
            </a:r>
            <a:r>
              <a:rPr lang="en-US" sz="1400" dirty="0" smtClean="0">
                <a:solidFill>
                  <a:srgbClr val="002060"/>
                </a:solidFill>
              </a:rPr>
              <a:t>, </a:t>
            </a:r>
            <a:r>
              <a:rPr lang="en-US" sz="1400" dirty="0" err="1" smtClean="0">
                <a:solidFill>
                  <a:srgbClr val="002060"/>
                </a:solidFill>
              </a:rPr>
              <a:t>digitalnih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transformacija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sr-Latn-RS" sz="1400" dirty="0" smtClean="0">
                <a:solidFill>
                  <a:srgbClr val="002060"/>
                </a:solidFill>
              </a:rPr>
              <a:t>s</a:t>
            </a:r>
            <a:r>
              <a:rPr lang="en-US" sz="1400" dirty="0" err="1" smtClean="0">
                <a:solidFill>
                  <a:srgbClr val="002060"/>
                </a:solidFill>
              </a:rPr>
              <a:t>oftverskog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inženjerstva</a:t>
            </a:r>
            <a:r>
              <a:rPr lang="en-US" sz="1400" dirty="0" smtClean="0">
                <a:solidFill>
                  <a:srgbClr val="002060"/>
                </a:solidFill>
              </a:rPr>
              <a:t>. </a:t>
            </a:r>
          </a:p>
          <a:p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68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-72293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-72293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611805" y="3284553"/>
              <a:ext cx="250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SFIA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19337" y="3251738"/>
              <a:ext cx="530600" cy="52206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51080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262452" y="3251170"/>
              <a:ext cx="2265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SFIA</a:t>
              </a:r>
              <a:endParaRPr lang="en-US" sz="2800" b="1" dirty="0">
                <a:solidFill>
                  <a:srgbClr val="F0EEF0"/>
                </a:solidFill>
                <a:latin typeface="+mj-lt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728193" y="-1148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Kraj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617" y="179462"/>
            <a:ext cx="9353052" cy="65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780586" y="3348495"/>
              <a:ext cx="2176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SFIA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319617" y="-74001"/>
            <a:ext cx="11402791" cy="6858000"/>
            <a:chOff x="288408" y="-120308"/>
            <a:chExt cx="11372189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88408" y="-120308"/>
              <a:ext cx="11309935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22658" y="3186824"/>
              <a:ext cx="2029553" cy="52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SFIA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Kraj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889" y="-19051"/>
            <a:ext cx="8863078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1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0"/>
              <a:ext cx="1168400" cy="253803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780586" y="3348495"/>
              <a:ext cx="2176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SFIA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16341" y="66625"/>
            <a:ext cx="11468397" cy="6858000"/>
            <a:chOff x="213096" y="0"/>
            <a:chExt cx="11468397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0"/>
              <a:ext cx="1168400" cy="244962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34194" y="3250227"/>
              <a:ext cx="2171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SFIA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-1095697" y="133250"/>
            <a:ext cx="12225696" cy="6858000"/>
            <a:chOff x="416488" y="-4935"/>
            <a:chExt cx="9962188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16488" y="-4935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10276" y="2337440"/>
              <a:ext cx="1168400" cy="236091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99601"/>
              <a:ext cx="1992086" cy="42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Kraj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0A15D-6D2C-4DA4-B4E8-8F01F1A20149}"/>
              </a:ext>
            </a:extLst>
          </p:cNvPr>
          <p:cNvSpPr txBox="1"/>
          <p:nvPr/>
        </p:nvSpPr>
        <p:spPr>
          <a:xfrm>
            <a:off x="1007970" y="417439"/>
            <a:ext cx="85425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000" b="1" dirty="0" smtClean="0">
                <a:solidFill>
                  <a:schemeClr val="accent1">
                    <a:lumMod val="50000"/>
                  </a:schemeClr>
                </a:solidFill>
              </a:rPr>
              <a:t>Zaključak</a:t>
            </a:r>
          </a:p>
          <a:p>
            <a:endParaRPr lang="sr-Latn-RS" sz="3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Razvoj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kompetencija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je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najvažniji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aspekt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razvoja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karijere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sr-Latn-R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Za razvoj i poboljšanje karakteristika poslovnog analitičara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važno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je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razumet</a:t>
            </a: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raspon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potrebnih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veština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identifik</a:t>
            </a: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ovati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svoju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kompetenciju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u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svakoj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oblasti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veština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zatim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primeniti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odgovarajuće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mogućnosti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učenja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39672B2-D577-41A8-A285-25BE3BB6D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44" y="4704792"/>
            <a:ext cx="1546514" cy="15465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0529BD-1657-4B52-8EE2-50143A169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69" y="2532319"/>
            <a:ext cx="4477491" cy="477599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91B37B7-A510-447D-A4FC-8074E83E6CE9}"/>
              </a:ext>
            </a:extLst>
          </p:cNvPr>
          <p:cNvSpPr txBox="1"/>
          <p:nvPr/>
        </p:nvSpPr>
        <p:spPr>
          <a:xfrm>
            <a:off x="1869469" y="3276678"/>
            <a:ext cx="507950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Student:</a:t>
            </a:r>
            <a:endParaRPr lang="en-US" sz="2500" dirty="0"/>
          </a:p>
          <a:p>
            <a:endParaRPr lang="en-US" dirty="0"/>
          </a:p>
          <a:p>
            <a:r>
              <a:rPr lang="en-US" dirty="0" smtClean="0"/>
              <a:t>Teodora </a:t>
            </a:r>
            <a:r>
              <a:rPr lang="en-US" dirty="0" err="1"/>
              <a:t>Novkovi</a:t>
            </a:r>
            <a:r>
              <a:rPr lang="sr-Latn-RS" dirty="0"/>
              <a:t>ć</a:t>
            </a:r>
          </a:p>
          <a:p>
            <a:r>
              <a:rPr lang="sr-Latn-RS" dirty="0"/>
              <a:t>teodoranovkovic</a:t>
            </a:r>
            <a:r>
              <a:rPr lang="en-US" dirty="0"/>
              <a:t>@hotmail.com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11415F-E937-4902-B507-A35A83FE3938}"/>
              </a:ext>
            </a:extLst>
          </p:cNvPr>
          <p:cNvSpPr/>
          <p:nvPr/>
        </p:nvSpPr>
        <p:spPr>
          <a:xfrm>
            <a:off x="4473085" y="5383755"/>
            <a:ext cx="319355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HVALA NA PA</a:t>
            </a:r>
            <a:r>
              <a:rPr lang="sr-Latn-R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ŽNJI!</a:t>
            </a:r>
            <a:endParaRPr lang="en-US" sz="3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501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2185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54920" y="2432953"/>
              <a:ext cx="1137080" cy="2265406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594257" y="2432953"/>
              <a:ext cx="1066340" cy="226540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398527" y="2432954"/>
              <a:ext cx="1054140" cy="226540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958670" y="2432954"/>
              <a:ext cx="1106990" cy="226540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138753" y="2432955"/>
              <a:ext cx="1272083" cy="2265402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4314" cy="6858000"/>
            <a:chOff x="-9337032" y="-1"/>
            <a:chExt cx="992431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28674" y="2432955"/>
              <a:ext cx="1115956" cy="226027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72550" y="3214993"/>
              <a:ext cx="530600" cy="53060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176F7B-E95D-46AA-8BA9-0031397C32E4}"/>
              </a:ext>
            </a:extLst>
          </p:cNvPr>
          <p:cNvSpPr/>
          <p:nvPr/>
        </p:nvSpPr>
        <p:spPr>
          <a:xfrm rot="16200000">
            <a:off x="1934854" y="3101554"/>
            <a:ext cx="22552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Kompetencije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  <a:p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9668583" y="115341"/>
            <a:ext cx="2497800" cy="485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sr-Latn-RS" sz="2500" b="1" dirty="0" smtClean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Čime se bavimo</a:t>
            </a:r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500" b="1" dirty="0">
              <a:solidFill>
                <a:schemeClr val="accent2">
                  <a:lumMod val="50000"/>
                </a:schemeClr>
              </a:solidFill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509" y="93181"/>
            <a:ext cx="1738893" cy="1921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61263" y="935849"/>
            <a:ext cx="633589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r-Latn-RS" sz="2000" b="1" dirty="0" smtClean="0">
                <a:solidFill>
                  <a:schemeClr val="accent2">
                    <a:lumMod val="50000"/>
                  </a:schemeClr>
                </a:solidFill>
              </a:rPr>
              <a:t>Š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ta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je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dobar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poslovni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analitičar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sr-Latn-R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r-Latn-RS" sz="2000" b="1" dirty="0" smtClean="0">
                <a:solidFill>
                  <a:schemeClr val="accent2">
                    <a:lumMod val="50000"/>
                  </a:schemeClr>
                </a:solidFill>
              </a:rPr>
              <a:t>Koje su to kompetencije koje on treba da poseduje i na kom su one nivou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endParaRPr lang="sr-Latn-R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Kompetencij</a:t>
            </a:r>
            <a:r>
              <a:rPr lang="sr-Latn-RS" sz="2000" b="1" dirty="0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r-Latn-RS" sz="2000" b="1" dirty="0" smtClean="0">
                <a:solidFill>
                  <a:schemeClr val="accent2">
                    <a:lumMod val="50000"/>
                  </a:schemeClr>
                </a:solidFill>
              </a:rPr>
              <a:t>poslovnog  analitičara dele se na: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sr-Latn-R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r-Latn-RS" sz="2000" b="1" dirty="0" smtClean="0">
                <a:solidFill>
                  <a:schemeClr val="accent2">
                    <a:lumMod val="50000"/>
                  </a:schemeClr>
                </a:solidFill>
              </a:rPr>
              <a:t>Lične kvalitete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r-Latn-RS" sz="2000" b="1" dirty="0" smtClean="0">
                <a:solidFill>
                  <a:schemeClr val="accent2">
                    <a:lumMod val="50000"/>
                  </a:schemeClr>
                </a:solidFill>
              </a:rPr>
              <a:t>Poslovno znanje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r-Latn-RS" sz="2000" b="1" dirty="0" smtClean="0">
                <a:solidFill>
                  <a:schemeClr val="accent2">
                    <a:lumMod val="50000"/>
                  </a:schemeClr>
                </a:solidFill>
              </a:rPr>
              <a:t>Profesionalne tehnike</a:t>
            </a:r>
            <a:endParaRPr 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sr-Latn-R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r-Latn-RS" sz="2000" b="1" dirty="0">
                <a:solidFill>
                  <a:schemeClr val="accent2">
                    <a:lumMod val="50000"/>
                  </a:schemeClr>
                </a:solidFill>
              </a:rPr>
              <a:t>Š</a:t>
            </a:r>
            <a:r>
              <a:rPr lang="sr-Latn-RS" sz="2000" b="1" dirty="0" smtClean="0">
                <a:solidFill>
                  <a:schemeClr val="accent2">
                    <a:lumMod val="50000"/>
                  </a:schemeClr>
                </a:solidFill>
              </a:rPr>
              <a:t>ta je SFIA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sr-Cyrl-R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Generičke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veštine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nivoi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odgovornosti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865858" y="3276166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308930" y="3325808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1401491" y="3385649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8AC381-BFD1-4A89-AE49-8ADC853A6849}"/>
              </a:ext>
            </a:extLst>
          </p:cNvPr>
          <p:cNvSpPr txBox="1"/>
          <p:nvPr/>
        </p:nvSpPr>
        <p:spPr>
          <a:xfrm rot="16200000">
            <a:off x="-343919" y="3274200"/>
            <a:ext cx="239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Poslovno znanje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8AC381-BFD1-4A89-AE49-8ADC853A6849}"/>
              </a:ext>
            </a:extLst>
          </p:cNvPr>
          <p:cNvSpPr txBox="1"/>
          <p:nvPr/>
        </p:nvSpPr>
        <p:spPr>
          <a:xfrm rot="16200000">
            <a:off x="-942778" y="3281939"/>
            <a:ext cx="239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Poslovno znanje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2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611805" y="3315330"/>
              <a:ext cx="2505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Kompetencije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19337" y="3251738"/>
              <a:ext cx="530600" cy="52206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51080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485044" y="-148973"/>
            <a:ext cx="74881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Poslovni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analiti</a:t>
            </a:r>
            <a:r>
              <a:rPr lang="sr-Latn-RS" sz="3200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čar </a:t>
            </a:r>
            <a:r>
              <a:rPr lang="sr-Latn-RS" sz="3200" dirty="0" smtClean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i potrebne </a:t>
            </a:r>
            <a:r>
              <a:rPr lang="sr-Latn-RS" sz="3200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kompetencje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622" y="488868"/>
            <a:ext cx="3313999" cy="2342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594BB14-7BCB-4BC8-8722-A59B4C38B47D}"/>
              </a:ext>
            </a:extLst>
          </p:cNvPr>
          <p:cNvSpPr txBox="1"/>
          <p:nvPr/>
        </p:nvSpPr>
        <p:spPr>
          <a:xfrm>
            <a:off x="3187126" y="2923642"/>
            <a:ext cx="37941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Dobar</a:t>
            </a:r>
            <a:r>
              <a:rPr lang="sr-Latn-RS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i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poslovni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analit</a:t>
            </a:r>
            <a:r>
              <a:rPr lang="sr-Latn-RS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ičari</a:t>
            </a:r>
            <a:endParaRPr lang="sr-Latn-RS" b="1" dirty="0">
              <a:solidFill>
                <a:schemeClr val="accent2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endParaRPr lang="sr-Latn-RS" b="1" dirty="0">
              <a:solidFill>
                <a:schemeClr val="accent2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Mogu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napraviti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razliku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između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loše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odlične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investicije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poslovanju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doprineti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poboljšanju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IT-a.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ogu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pomoći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rešavanju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problema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bez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preranog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dono</a:t>
            </a:r>
            <a:r>
              <a:rPr lang="sr-Latn-RS" dirty="0">
                <a:solidFill>
                  <a:schemeClr val="accent1">
                    <a:lumMod val="50000"/>
                  </a:schemeClr>
                </a:solidFill>
              </a:rPr>
              <a:t>šenja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zaključka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Koje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su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to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kompetencije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koje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jedn</a:t>
            </a:r>
            <a:r>
              <a:rPr lang="sr-Latn-RS" sz="1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o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g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poslovnog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analiti</a:t>
            </a:r>
            <a:r>
              <a:rPr lang="sr-Latn-RS" sz="1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čara čine dobrim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?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94BB14-7BCB-4BC8-8722-A59B4C38B47D}"/>
              </a:ext>
            </a:extLst>
          </p:cNvPr>
          <p:cNvSpPr txBox="1"/>
          <p:nvPr/>
        </p:nvSpPr>
        <p:spPr>
          <a:xfrm>
            <a:off x="7410022" y="868984"/>
            <a:ext cx="40799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RS" b="1" dirty="0">
              <a:solidFill>
                <a:schemeClr val="accent2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000" b="1" dirty="0" err="1"/>
              <a:t>Kompetencija</a:t>
            </a:r>
            <a:r>
              <a:rPr lang="en-US" dirty="0"/>
              <a:t> </a:t>
            </a:r>
            <a:endParaRPr lang="sr-Latn-RS" dirty="0" smtClean="0"/>
          </a:p>
          <a:p>
            <a:pPr algn="ctr"/>
            <a:endParaRPr lang="sr-Latn-RS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i="1" dirty="0" err="1"/>
              <a:t>sposobnost</a:t>
            </a:r>
            <a:r>
              <a:rPr lang="en-US" i="1" dirty="0"/>
              <a:t> </a:t>
            </a:r>
            <a:r>
              <a:rPr lang="en-US" i="1" dirty="0" err="1"/>
              <a:t>obavljanja</a:t>
            </a:r>
            <a:r>
              <a:rPr lang="en-US" i="1" dirty="0"/>
              <a:t> </a:t>
            </a:r>
            <a:r>
              <a:rPr lang="en-US" i="1" dirty="0" err="1"/>
              <a:t>određene</a:t>
            </a:r>
            <a:r>
              <a:rPr lang="en-US" i="1" dirty="0"/>
              <a:t> </a:t>
            </a:r>
            <a:r>
              <a:rPr lang="en-US" i="1" dirty="0" err="1"/>
              <a:t>aktivnosti</a:t>
            </a:r>
            <a:r>
              <a:rPr lang="en-US" i="1" dirty="0"/>
              <a:t> </a:t>
            </a:r>
            <a:r>
              <a:rPr lang="en-US" i="1" dirty="0" err="1"/>
              <a:t>prema</a:t>
            </a:r>
            <a:r>
              <a:rPr lang="en-US" i="1" dirty="0"/>
              <a:t> </a:t>
            </a:r>
            <a:r>
              <a:rPr lang="en-US" i="1" dirty="0" err="1"/>
              <a:t>propisanom</a:t>
            </a:r>
            <a:r>
              <a:rPr lang="en-US" i="1" dirty="0"/>
              <a:t> </a:t>
            </a:r>
            <a:r>
              <a:rPr lang="en-US" i="1" dirty="0" err="1"/>
              <a:t>standardu</a:t>
            </a:r>
            <a:r>
              <a:rPr lang="en-US" dirty="0"/>
              <a:t>” </a:t>
            </a:r>
            <a:endParaRPr lang="sr-Latn-RS" dirty="0" smtClean="0"/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sposobnost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poslovni</a:t>
            </a:r>
            <a:r>
              <a:rPr lang="en-US" dirty="0"/>
              <a:t> </a:t>
            </a:r>
            <a:r>
              <a:rPr lang="en-US" dirty="0" err="1"/>
              <a:t>analitičar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efikasno</a:t>
            </a:r>
            <a:r>
              <a:rPr lang="en-US" dirty="0"/>
              <a:t> </a:t>
            </a:r>
            <a:r>
              <a:rPr lang="en-US" dirty="0" err="1"/>
              <a:t>obavljanje</a:t>
            </a:r>
            <a:r>
              <a:rPr lang="en-US" dirty="0"/>
              <a:t> </a:t>
            </a:r>
            <a:r>
              <a:rPr lang="en-US" dirty="0" err="1"/>
              <a:t>njegovog</a:t>
            </a:r>
            <a:r>
              <a:rPr lang="en-US" dirty="0"/>
              <a:t> </a:t>
            </a:r>
            <a:r>
              <a:rPr lang="en-US" dirty="0" err="1"/>
              <a:t>posla</a:t>
            </a:r>
            <a:r>
              <a:rPr lang="en-US" dirty="0"/>
              <a:t>. 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Double Wave 48"/>
          <p:cNvSpPr/>
          <p:nvPr/>
        </p:nvSpPr>
        <p:spPr>
          <a:xfrm rot="5400000" flipV="1">
            <a:off x="9544929" y="4885849"/>
            <a:ext cx="1038225" cy="45085"/>
          </a:xfrm>
          <a:prstGeom prst="doubleWave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Double Wave 47"/>
          <p:cNvSpPr/>
          <p:nvPr/>
        </p:nvSpPr>
        <p:spPr>
          <a:xfrm>
            <a:off x="9696684" y="5955398"/>
            <a:ext cx="2327141" cy="522104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1600" dirty="0" smtClean="0">
                <a:solidFill>
                  <a:srgbClr val="1F3864"/>
                </a:solidFill>
                <a:effectLst/>
                <a:ea typeface="Corbel" panose="020B0503020204020204" pitchFamily="34" charset="0"/>
                <a:cs typeface="Times New Roman" panose="02020603050405020304" pitchFamily="18" charset="0"/>
              </a:rPr>
              <a:t>Profesionalne tehnike</a:t>
            </a:r>
            <a:endParaRPr lang="en-US" sz="1100" dirty="0">
              <a:effectLst/>
              <a:ea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Double Wave 80"/>
          <p:cNvSpPr/>
          <p:nvPr/>
        </p:nvSpPr>
        <p:spPr>
          <a:xfrm rot="5400000" flipV="1">
            <a:off x="7544221" y="4614476"/>
            <a:ext cx="1038225" cy="45085"/>
          </a:xfrm>
          <a:prstGeom prst="doubleWave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7" name="Double Wave 86"/>
          <p:cNvSpPr/>
          <p:nvPr/>
        </p:nvSpPr>
        <p:spPr>
          <a:xfrm rot="5400000" flipV="1">
            <a:off x="10381192" y="5183771"/>
            <a:ext cx="1497535" cy="45719"/>
          </a:xfrm>
          <a:prstGeom prst="doubleWave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Double Wave 44"/>
          <p:cNvSpPr/>
          <p:nvPr/>
        </p:nvSpPr>
        <p:spPr>
          <a:xfrm>
            <a:off x="7374281" y="4024151"/>
            <a:ext cx="3991498" cy="522104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1600" dirty="0" smtClean="0">
                <a:solidFill>
                  <a:srgbClr val="1F3864"/>
                </a:solidFill>
                <a:effectLst/>
                <a:ea typeface="Corbel" panose="020B0503020204020204" pitchFamily="34" charset="0"/>
                <a:cs typeface="Times New Roman" panose="02020603050405020304" pitchFamily="18" charset="0"/>
              </a:rPr>
              <a:t>Kompetencije poslovnog analitičara</a:t>
            </a:r>
            <a:endParaRPr lang="en-US" sz="1100" dirty="0">
              <a:effectLst/>
              <a:ea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Double Wave 45"/>
          <p:cNvSpPr/>
          <p:nvPr/>
        </p:nvSpPr>
        <p:spPr>
          <a:xfrm>
            <a:off x="8786626" y="5271824"/>
            <a:ext cx="1862769" cy="522104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1600" dirty="0" smtClean="0">
                <a:solidFill>
                  <a:srgbClr val="1F3864"/>
                </a:solidFill>
                <a:effectLst/>
                <a:ea typeface="Corbel" panose="020B0503020204020204" pitchFamily="34" charset="0"/>
                <a:cs typeface="Times New Roman" panose="02020603050405020304" pitchFamily="18" charset="0"/>
              </a:rPr>
              <a:t>Poslovno znanje</a:t>
            </a:r>
            <a:endParaRPr lang="en-US" sz="1100" dirty="0">
              <a:effectLst/>
              <a:ea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Double Wave 46"/>
          <p:cNvSpPr/>
          <p:nvPr/>
        </p:nvSpPr>
        <p:spPr>
          <a:xfrm>
            <a:off x="7194406" y="4698356"/>
            <a:ext cx="1957459" cy="522104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1600" dirty="0" smtClean="0">
                <a:solidFill>
                  <a:srgbClr val="1F3864"/>
                </a:solidFill>
                <a:effectLst/>
                <a:ea typeface="Corbel" panose="020B0503020204020204" pitchFamily="34" charset="0"/>
                <a:cs typeface="Times New Roman" panose="02020603050405020304" pitchFamily="18" charset="0"/>
              </a:rPr>
              <a:t>Lični kvalitet</a:t>
            </a:r>
            <a:endParaRPr lang="en-US" sz="1100" dirty="0">
              <a:effectLst/>
              <a:ea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865858" y="3276166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334089" y="3322944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1419571" y="3412777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58AC381-BFD1-4A89-AE49-8ADC853A6849}"/>
              </a:ext>
            </a:extLst>
          </p:cNvPr>
          <p:cNvSpPr txBox="1"/>
          <p:nvPr/>
        </p:nvSpPr>
        <p:spPr>
          <a:xfrm rot="16200000">
            <a:off x="-343919" y="3274200"/>
            <a:ext cx="239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Poslovno znanje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58AC381-BFD1-4A89-AE49-8ADC853A6849}"/>
              </a:ext>
            </a:extLst>
          </p:cNvPr>
          <p:cNvSpPr txBox="1"/>
          <p:nvPr/>
        </p:nvSpPr>
        <p:spPr>
          <a:xfrm rot="16200000">
            <a:off x="-992827" y="3305560"/>
            <a:ext cx="239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Poslovno znanje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780586" y="3348495"/>
              <a:ext cx="2176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Kompetencije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325696" y="-13850"/>
            <a:ext cx="11478306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98787"/>
              <a:ext cx="1992086" cy="46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Lični kvaliteti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4" name="Double Wave 113"/>
          <p:cNvSpPr/>
          <p:nvPr/>
        </p:nvSpPr>
        <p:spPr>
          <a:xfrm rot="5400000">
            <a:off x="-624386" y="3372166"/>
            <a:ext cx="6373495" cy="113665"/>
          </a:xfrm>
          <a:prstGeom prst="doubleWav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578" y="393223"/>
            <a:ext cx="2545137" cy="1335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4818326" y="137206"/>
            <a:ext cx="6706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sr-Latn-RS" sz="1600" dirty="0" smtClean="0"/>
              <a:t>O</a:t>
            </a:r>
            <a:r>
              <a:rPr lang="en-US" sz="1600" dirty="0" err="1" smtClean="0"/>
              <a:t>buhvata</a:t>
            </a:r>
            <a:r>
              <a:rPr lang="en-US" sz="1600" dirty="0" smtClean="0"/>
              <a:t> </a:t>
            </a:r>
            <a:r>
              <a:rPr lang="en-US" sz="1600" dirty="0" err="1"/>
              <a:t>širok</a:t>
            </a:r>
            <a:r>
              <a:rPr lang="en-US" sz="1600" dirty="0"/>
              <a:t> </a:t>
            </a:r>
            <a:r>
              <a:rPr lang="en-US" sz="1600" dirty="0" err="1"/>
              <a:t>spektar</a:t>
            </a:r>
            <a:r>
              <a:rPr lang="en-US" sz="1600" dirty="0"/>
              <a:t> </a:t>
            </a:r>
            <a:r>
              <a:rPr lang="en-US" sz="1600" dirty="0" err="1"/>
              <a:t>oblasti</a:t>
            </a:r>
            <a:r>
              <a:rPr lang="en-US" sz="1600" dirty="0"/>
              <a:t> </a:t>
            </a:r>
            <a:r>
              <a:rPr lang="en-US" sz="1600" dirty="0" err="1"/>
              <a:t>kao</a:t>
            </a:r>
            <a:r>
              <a:rPr lang="en-US" sz="1600" dirty="0"/>
              <a:t> </a:t>
            </a:r>
            <a:r>
              <a:rPr lang="en-US" sz="1600" dirty="0" err="1"/>
              <a:t>što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izgradnja</a:t>
            </a:r>
            <a:r>
              <a:rPr lang="en-US" sz="1600" dirty="0"/>
              <a:t> </a:t>
            </a:r>
            <a:r>
              <a:rPr lang="en-US" sz="1600" dirty="0" err="1"/>
              <a:t>odnosa</a:t>
            </a:r>
            <a:r>
              <a:rPr lang="en-US" sz="1600" dirty="0"/>
              <a:t>, </a:t>
            </a:r>
            <a:r>
              <a:rPr lang="en-US" sz="1600" dirty="0" err="1"/>
              <a:t>slušanje</a:t>
            </a:r>
            <a:r>
              <a:rPr lang="en-US" sz="1600" dirty="0"/>
              <a:t>, </a:t>
            </a:r>
            <a:r>
              <a:rPr lang="en-US" sz="1600" dirty="0" err="1"/>
              <a:t>izgradnja</a:t>
            </a:r>
            <a:r>
              <a:rPr lang="en-US" sz="1600" dirty="0"/>
              <a:t> </a:t>
            </a:r>
            <a:r>
              <a:rPr lang="en-US" sz="1600" dirty="0" err="1"/>
              <a:t>empatije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uticanje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 smtClean="0"/>
              <a:t>druge</a:t>
            </a:r>
            <a:endParaRPr lang="sr-Latn-RS" sz="1600" dirty="0" smtClean="0"/>
          </a:p>
          <a:p>
            <a:pPr marL="285750" indent="-285750" algn="ctr">
              <a:buFontTx/>
              <a:buChar char="-"/>
            </a:pPr>
            <a:endParaRPr lang="sr-Latn-RS" sz="1600" dirty="0" smtClean="0"/>
          </a:p>
          <a:p>
            <a:pPr algn="ctr"/>
            <a:r>
              <a:rPr lang="sr-Latn-RS" sz="16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-</a:t>
            </a:r>
            <a:r>
              <a:rPr lang="en-US" sz="1600" dirty="0" err="1"/>
              <a:t>Loše</a:t>
            </a:r>
            <a:r>
              <a:rPr lang="en-US" sz="1600" dirty="0"/>
              <a:t> </a:t>
            </a:r>
            <a:r>
              <a:rPr lang="en-US" sz="1600" dirty="0" err="1"/>
              <a:t>komunikacijske</a:t>
            </a:r>
            <a:r>
              <a:rPr lang="en-US" sz="1600" dirty="0"/>
              <a:t> </a:t>
            </a:r>
            <a:r>
              <a:rPr lang="en-US" sz="1600" dirty="0" err="1"/>
              <a:t>veštine</a:t>
            </a:r>
            <a:r>
              <a:rPr lang="en-US" sz="1600" dirty="0"/>
              <a:t> se </a:t>
            </a:r>
            <a:r>
              <a:rPr lang="en-US" sz="1600" dirty="0" err="1"/>
              <a:t>često</a:t>
            </a:r>
            <a:r>
              <a:rPr lang="en-US" sz="1600" dirty="0"/>
              <a:t> </a:t>
            </a:r>
            <a:r>
              <a:rPr lang="en-US" sz="1600" dirty="0" err="1"/>
              <a:t>navode</a:t>
            </a:r>
            <a:r>
              <a:rPr lang="en-US" sz="1600" dirty="0"/>
              <a:t> </a:t>
            </a:r>
            <a:r>
              <a:rPr lang="en-US" sz="1600" dirty="0" err="1"/>
              <a:t>kao</a:t>
            </a:r>
            <a:r>
              <a:rPr lang="en-US" sz="1600" dirty="0"/>
              <a:t> </a:t>
            </a:r>
            <a:r>
              <a:rPr lang="en-US" sz="1600" dirty="0" err="1"/>
              <a:t>osnovni</a:t>
            </a:r>
            <a:r>
              <a:rPr lang="en-US" sz="1600" dirty="0"/>
              <a:t> </a:t>
            </a:r>
            <a:r>
              <a:rPr lang="en-US" sz="1600" dirty="0" err="1"/>
              <a:t>uzrok</a:t>
            </a:r>
            <a:r>
              <a:rPr lang="en-US" sz="1600" dirty="0"/>
              <a:t> </a:t>
            </a:r>
            <a:r>
              <a:rPr lang="en-US" sz="1600" dirty="0" err="1"/>
              <a:t>problema</a:t>
            </a:r>
            <a:r>
              <a:rPr lang="en-US" sz="1600" dirty="0"/>
              <a:t> </a:t>
            </a:r>
            <a:r>
              <a:rPr lang="en-US" sz="1600" dirty="0" err="1"/>
              <a:t>tokom</a:t>
            </a:r>
            <a:r>
              <a:rPr lang="en-US" sz="1600" dirty="0"/>
              <a:t> </a:t>
            </a:r>
            <a:r>
              <a:rPr lang="en-US" sz="1600" dirty="0" err="1"/>
              <a:t>diskusija</a:t>
            </a:r>
            <a:r>
              <a:rPr lang="en-US" sz="1600" dirty="0"/>
              <a:t> </a:t>
            </a:r>
            <a:r>
              <a:rPr lang="en-US" sz="1600" dirty="0" err="1"/>
              <a:t>između</a:t>
            </a:r>
            <a:r>
              <a:rPr lang="en-US" sz="1600" dirty="0"/>
              <a:t> </a:t>
            </a:r>
            <a:r>
              <a:rPr lang="en-US" sz="1600" dirty="0" err="1"/>
              <a:t>poslovnog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IT </a:t>
            </a:r>
            <a:r>
              <a:rPr lang="en-US" sz="1600" dirty="0" err="1"/>
              <a:t>osoblja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4943747" y="1960125"/>
            <a:ext cx="558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sr-Latn-RS" dirty="0" smtClean="0"/>
              <a:t>S</a:t>
            </a:r>
            <a:r>
              <a:rPr lang="en-US" dirty="0" err="1" smtClean="0"/>
              <a:t>posobnosti</a:t>
            </a:r>
            <a:r>
              <a:rPr lang="en-US" dirty="0" smtClean="0"/>
              <a:t> </a:t>
            </a:r>
            <a:r>
              <a:rPr lang="en-US" dirty="0" err="1"/>
              <a:t>slaganja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radnom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društvenom</a:t>
            </a:r>
            <a:r>
              <a:rPr lang="en-US" dirty="0"/>
              <a:t> </a:t>
            </a:r>
            <a:r>
              <a:rPr lang="en-US" dirty="0" err="1" smtClean="0"/>
              <a:t>nivou</a:t>
            </a:r>
            <a:endParaRPr lang="sr-Latn-RS" sz="1200" b="1" dirty="0">
              <a:solidFill>
                <a:schemeClr val="accent2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marL="285750" indent="-285750" algn="ctr">
              <a:buFontTx/>
              <a:buChar char="-"/>
            </a:pPr>
            <a:r>
              <a:rPr lang="en-US" dirty="0" err="1"/>
              <a:t>razgovara</a:t>
            </a:r>
            <a:r>
              <a:rPr lang="en-US" dirty="0"/>
              <a:t> o </a:t>
            </a:r>
            <a:r>
              <a:rPr lang="en-US" dirty="0" err="1"/>
              <a:t>inovativnim</a:t>
            </a:r>
            <a:r>
              <a:rPr lang="en-US" dirty="0"/>
              <a:t> </a:t>
            </a:r>
            <a:r>
              <a:rPr lang="en-US" dirty="0" err="1"/>
              <a:t>idejama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promenama</a:t>
            </a:r>
            <a:endParaRPr lang="sr-Latn-RS" dirty="0" smtClean="0"/>
          </a:p>
          <a:p>
            <a:pPr algn="ctr"/>
            <a:endParaRPr lang="sr-Latn-R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548" y="5103041"/>
            <a:ext cx="2133617" cy="1676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5" name="Double Wave 114"/>
          <p:cNvSpPr/>
          <p:nvPr/>
        </p:nvSpPr>
        <p:spPr>
          <a:xfrm>
            <a:off x="2492000" y="44098"/>
            <a:ext cx="2453521" cy="549780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1600" dirty="0" smtClean="0">
                <a:solidFill>
                  <a:schemeClr val="bg1"/>
                </a:solidFill>
                <a:effectLst/>
                <a:ea typeface="Corbel" panose="020B0503020204020204" pitchFamily="34" charset="0"/>
                <a:cs typeface="Times New Roman" panose="02020603050405020304" pitchFamily="18" charset="0"/>
              </a:rPr>
              <a:t>Komunikacija</a:t>
            </a:r>
            <a:endParaRPr lang="en-US" sz="1100" dirty="0">
              <a:solidFill>
                <a:schemeClr val="bg1"/>
              </a:solidFill>
              <a:effectLst/>
              <a:ea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865858" y="3276166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332027" y="3276165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346" y="1293350"/>
            <a:ext cx="2640422" cy="16193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7" name="Double Wave 116"/>
          <p:cNvSpPr/>
          <p:nvPr/>
        </p:nvSpPr>
        <p:spPr>
          <a:xfrm>
            <a:off x="2538346" y="6193205"/>
            <a:ext cx="2453521" cy="549780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1600" dirty="0" smtClean="0">
                <a:solidFill>
                  <a:schemeClr val="bg1"/>
                </a:solidFill>
                <a:effectLst/>
                <a:ea typeface="Corbel" panose="020B0503020204020204" pitchFamily="34" charset="0"/>
                <a:cs typeface="Times New Roman" panose="02020603050405020304" pitchFamily="18" charset="0"/>
              </a:rPr>
              <a:t>Timski rad</a:t>
            </a:r>
            <a:endParaRPr lang="en-US" sz="1100" dirty="0">
              <a:solidFill>
                <a:schemeClr val="bg1"/>
              </a:solidFill>
              <a:effectLst/>
              <a:ea typeface="Corbel" panose="020B05030202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7212" y="3202124"/>
            <a:ext cx="1476375" cy="1562100"/>
          </a:xfrm>
          <a:prstGeom prst="rect">
            <a:avLst/>
          </a:prstGeom>
        </p:spPr>
      </p:pic>
      <p:sp>
        <p:nvSpPr>
          <p:cNvPr id="118" name="Double Wave 117"/>
          <p:cNvSpPr/>
          <p:nvPr/>
        </p:nvSpPr>
        <p:spPr>
          <a:xfrm>
            <a:off x="2597595" y="2682672"/>
            <a:ext cx="2453521" cy="549780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1600" dirty="0" smtClean="0">
                <a:solidFill>
                  <a:schemeClr val="bg1"/>
                </a:solidFill>
                <a:effectLst/>
                <a:ea typeface="Corbel" panose="020B0503020204020204" pitchFamily="34" charset="0"/>
                <a:cs typeface="Times New Roman" panose="02020603050405020304" pitchFamily="18" charset="0"/>
              </a:rPr>
              <a:t>Izgradnja odnosa</a:t>
            </a:r>
            <a:endParaRPr lang="en-US" sz="1100" dirty="0">
              <a:solidFill>
                <a:schemeClr val="bg1"/>
              </a:solidFill>
              <a:effectLst/>
              <a:ea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0" name="Double Wave 119"/>
          <p:cNvSpPr/>
          <p:nvPr/>
        </p:nvSpPr>
        <p:spPr>
          <a:xfrm>
            <a:off x="2588119" y="4545227"/>
            <a:ext cx="2453521" cy="549780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1600" dirty="0" smtClean="0">
                <a:solidFill>
                  <a:schemeClr val="bg1"/>
                </a:solidFill>
                <a:effectLst/>
                <a:ea typeface="Corbel" panose="020B0503020204020204" pitchFamily="34" charset="0"/>
                <a:cs typeface="Times New Roman" panose="02020603050405020304" pitchFamily="18" charset="0"/>
              </a:rPr>
              <a:t>Uticaj</a:t>
            </a:r>
            <a:endParaRPr lang="en-US" sz="1100" dirty="0">
              <a:solidFill>
                <a:schemeClr val="bg1"/>
              </a:solidFill>
              <a:effectLst/>
              <a:ea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5053414" y="3593943"/>
            <a:ext cx="558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sr-Latn-RS" dirty="0"/>
              <a:t>Aktivni uticaj </a:t>
            </a:r>
            <a:r>
              <a:rPr lang="sr-Latn-RS" dirty="0" smtClean="0"/>
              <a:t>usled promene pravca delovanaja ili prepravke pravca delovanja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5292452" y="5307247"/>
            <a:ext cx="558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sr-Latn-RS" dirty="0"/>
              <a:t>Ono što timski rad čini uspešnim jeste to da </a:t>
            </a:r>
            <a:r>
              <a:rPr lang="sr-Latn-RS" dirty="0" smtClean="0"/>
              <a:t>tim korsitit </a:t>
            </a:r>
            <a:r>
              <a:rPr lang="sr-Latn-RS" dirty="0"/>
              <a:t>privilegije poslovnog </a:t>
            </a:r>
            <a:r>
              <a:rPr lang="sr-Latn-RS" dirty="0" smtClean="0"/>
              <a:t>analitičara, pa je sposobnost poslovnog analitičara da radi u timu voma bitna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58AC381-BFD1-4A89-AE49-8ADC853A6849}"/>
              </a:ext>
            </a:extLst>
          </p:cNvPr>
          <p:cNvSpPr txBox="1"/>
          <p:nvPr/>
        </p:nvSpPr>
        <p:spPr>
          <a:xfrm rot="16200000">
            <a:off x="-428484" y="3268090"/>
            <a:ext cx="239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Poslovno znanje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58AC381-BFD1-4A89-AE49-8ADC853A6849}"/>
              </a:ext>
            </a:extLst>
          </p:cNvPr>
          <p:cNvSpPr txBox="1"/>
          <p:nvPr/>
        </p:nvSpPr>
        <p:spPr>
          <a:xfrm rot="16200000">
            <a:off x="-974598" y="3252814"/>
            <a:ext cx="242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Poslovno znanje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0" grpId="0"/>
      <p:bldP spid="133" grpId="0"/>
      <p:bldP spid="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0"/>
              <a:ext cx="1168400" cy="253803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780586" y="3348495"/>
              <a:ext cx="2176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Kompetencije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0"/>
              <a:ext cx="1168400" cy="244962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46635" y="40133"/>
            <a:ext cx="10083146" cy="6858000"/>
            <a:chOff x="416488" y="-4935"/>
            <a:chExt cx="9962188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16488" y="-4935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10276" y="2337440"/>
              <a:ext cx="1168400" cy="236091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2" name="Double Wave 81"/>
          <p:cNvSpPr/>
          <p:nvPr/>
        </p:nvSpPr>
        <p:spPr>
          <a:xfrm rot="5400000">
            <a:off x="-1484902" y="3382723"/>
            <a:ext cx="6588720" cy="122136"/>
          </a:xfrm>
          <a:prstGeom prst="doubleWav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Double Wave 82"/>
          <p:cNvSpPr/>
          <p:nvPr/>
        </p:nvSpPr>
        <p:spPr>
          <a:xfrm>
            <a:off x="1795041" y="127933"/>
            <a:ext cx="2453521" cy="549780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/>
              <a:t>Politička</a:t>
            </a:r>
            <a:r>
              <a:rPr lang="en-US" dirty="0"/>
              <a:t> </a:t>
            </a:r>
            <a:r>
              <a:rPr lang="en-US" dirty="0" err="1"/>
              <a:t>svest</a:t>
            </a:r>
            <a:endParaRPr lang="en-US" sz="1100" dirty="0">
              <a:effectLst/>
              <a:ea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Double Wave 88"/>
          <p:cNvSpPr/>
          <p:nvPr/>
        </p:nvSpPr>
        <p:spPr>
          <a:xfrm>
            <a:off x="1779618" y="3625333"/>
            <a:ext cx="2453521" cy="616656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r-Latn-RS" b="1" dirty="0"/>
              <a:t>Obratiti pažnju na detalje 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8368501" y="3286207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9883545" y="3466697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10375282" y="3466697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344621" y="3259795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2733524" y="707026"/>
            <a:ext cx="5585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sr-Latn-RS" sz="1600" dirty="0" smtClean="0">
                <a:solidFill>
                  <a:srgbClr val="002060"/>
                </a:solidFill>
              </a:rPr>
              <a:t>Sposobnost </a:t>
            </a:r>
            <a:r>
              <a:rPr lang="sr-Latn-RS" sz="1600" dirty="0">
                <a:solidFill>
                  <a:srgbClr val="002060"/>
                </a:solidFill>
              </a:rPr>
              <a:t>da se utvrdi šta jeste i šta nije politički prihvatljivo u organizaciji i mogućnost analitičara da koristi prave poluge da bi stvari okončao u svoju korist</a:t>
            </a:r>
            <a:endParaRPr lang="sr-Latn-RS" sz="1600" dirty="0" smtClean="0">
              <a:solidFill>
                <a:srgbClr val="00206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2637322" y="5658610"/>
            <a:ext cx="558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>
                <a:solidFill>
                  <a:srgbClr val="002060"/>
                </a:solidFill>
              </a:rPr>
              <a:t>Razmatranje i razumevanje problema pre nego što se pristupi njegovom rešavanju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1946342" y="2391915"/>
            <a:ext cx="6619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Ne donositi preuranjene zaključke </a:t>
            </a:r>
          </a:p>
          <a:p>
            <a:pPr marL="285750" indent="-285750" algn="ctr">
              <a:buFontTx/>
              <a:buChar char="-"/>
            </a:pP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Kopati sve dublje i dublje</a:t>
            </a:r>
          </a:p>
          <a:p>
            <a:pPr marL="285750" indent="-285750" algn="ctr">
              <a:buFontTx/>
              <a:buChar char="-"/>
            </a:pPr>
            <a:r>
              <a:rPr lang="sr-Latn-RS" sz="160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repoznavanje </a:t>
            </a:r>
            <a:r>
              <a:rPr lang="sr-Latn-RS" sz="1600" dirty="0">
                <a:solidFill>
                  <a:schemeClr val="accent2">
                    <a:lumMod val="50000"/>
                  </a:schemeClr>
                </a:solidFill>
              </a:rPr>
              <a:t>ključnih faktora i nametnutih ograničenja umesto bespotrebnih pokušaja analize svega</a:t>
            </a:r>
            <a:endParaRPr lang="sr-Latn-RS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735" y="329335"/>
            <a:ext cx="1795661" cy="16159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900" y="2193682"/>
            <a:ext cx="1693337" cy="16730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8" name="Double Wave 87"/>
          <p:cNvSpPr/>
          <p:nvPr/>
        </p:nvSpPr>
        <p:spPr>
          <a:xfrm>
            <a:off x="1810573" y="1580268"/>
            <a:ext cx="2570659" cy="81645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r-Latn-RS" b="1" dirty="0"/>
              <a:t>Analitičke veštine i kritičko mišljenje</a:t>
            </a:r>
            <a:endParaRPr lang="en-US" b="1" dirty="0"/>
          </a:p>
        </p:txBody>
      </p:sp>
      <p:sp>
        <p:nvSpPr>
          <p:cNvPr id="101" name="Double Wave 100"/>
          <p:cNvSpPr/>
          <p:nvPr/>
        </p:nvSpPr>
        <p:spPr>
          <a:xfrm>
            <a:off x="1779618" y="4853946"/>
            <a:ext cx="2453521" cy="616656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err="1"/>
              <a:t>Rešavanje</a:t>
            </a:r>
            <a:r>
              <a:rPr lang="en-US" b="1" dirty="0"/>
              <a:t> </a:t>
            </a:r>
            <a:r>
              <a:rPr lang="en-US" b="1" dirty="0" err="1"/>
              <a:t>problema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506600" y="4171066"/>
            <a:ext cx="5201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Corbel" panose="020B0503020204020204" pitchFamily="34" charset="0"/>
              </a:rPr>
              <a:t>Poslovni </a:t>
            </a:r>
            <a:r>
              <a:rPr lang="sr-Latn-RS" dirty="0">
                <a:solidFill>
                  <a:schemeClr val="accent2">
                    <a:lumMod val="50000"/>
                  </a:schemeClr>
                </a:solidFill>
                <a:latin typeface="+mj-lt"/>
                <a:ea typeface="Corbel" panose="020B0503020204020204" pitchFamily="34" charset="0"/>
              </a:rPr>
              <a:t>analitičar ima odgovornost da obezbedi da se ključne informacije ne </a:t>
            </a: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Corbel" panose="020B0503020204020204" pitchFamily="34" charset="0"/>
              </a:rPr>
              <a:t>propuštaju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650" y="4620245"/>
            <a:ext cx="1636073" cy="17985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858AC381-BFD1-4A89-AE49-8ADC853A6849}"/>
              </a:ext>
            </a:extLst>
          </p:cNvPr>
          <p:cNvSpPr txBox="1"/>
          <p:nvPr/>
        </p:nvSpPr>
        <p:spPr>
          <a:xfrm rot="16200000">
            <a:off x="-343919" y="3274200"/>
            <a:ext cx="239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Poslovno znanje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58AC381-BFD1-4A89-AE49-8ADC853A6849}"/>
              </a:ext>
            </a:extLst>
          </p:cNvPr>
          <p:cNvSpPr txBox="1"/>
          <p:nvPr/>
        </p:nvSpPr>
        <p:spPr>
          <a:xfrm rot="16200000">
            <a:off x="-909389" y="3314041"/>
            <a:ext cx="239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Poslovno znanje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777631" y="3251161"/>
              <a:ext cx="2250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Kompetencije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08529" y="-26445"/>
            <a:ext cx="8694397" cy="6858000"/>
            <a:chOff x="718505" y="-1"/>
            <a:chExt cx="8694397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83115" y="3300644"/>
              <a:ext cx="2397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Poslovno znanje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02259A-B3F1-4D8E-9588-8A5E02AB8FD9}"/>
              </a:ext>
            </a:extLst>
          </p:cNvPr>
          <p:cNvGrpSpPr/>
          <p:nvPr/>
        </p:nvGrpSpPr>
        <p:grpSpPr>
          <a:xfrm>
            <a:off x="1194886" y="26441"/>
            <a:ext cx="9519139" cy="6858000"/>
            <a:chOff x="330616" y="-4"/>
            <a:chExt cx="9686986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7D7F52D-E6CD-4F01-B8D7-F5448AE87D73}"/>
                </a:ext>
              </a:extLst>
            </p:cNvPr>
            <p:cNvSpPr/>
            <p:nvPr/>
          </p:nvSpPr>
          <p:spPr>
            <a:xfrm>
              <a:off x="330616" y="-4"/>
              <a:ext cx="966088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1EC1677-F6AE-48A9-9D92-2C93755F3A28}"/>
                </a:ext>
              </a:extLst>
            </p:cNvPr>
            <p:cNvSpPr/>
            <p:nvPr/>
          </p:nvSpPr>
          <p:spPr>
            <a:xfrm>
              <a:off x="8849202" y="238466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43D1C28-E329-4CA2-9C09-8A1086B44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855137" y="3261272"/>
              <a:ext cx="530600" cy="503003"/>
            </a:xfrm>
            <a:prstGeom prst="rect">
              <a:avLst/>
            </a:prstGeom>
          </p:spPr>
        </p:pic>
      </p:grpSp>
      <p:sp>
        <p:nvSpPr>
          <p:cNvPr id="87" name="Double Wave 86"/>
          <p:cNvSpPr/>
          <p:nvPr/>
        </p:nvSpPr>
        <p:spPr>
          <a:xfrm rot="5400000">
            <a:off x="-1484902" y="3382723"/>
            <a:ext cx="6588720" cy="122136"/>
          </a:xfrm>
          <a:prstGeom prst="doubleWav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9" name="Double Wave 88"/>
          <p:cNvSpPr/>
          <p:nvPr/>
        </p:nvSpPr>
        <p:spPr>
          <a:xfrm>
            <a:off x="1748390" y="122990"/>
            <a:ext cx="2453521" cy="549780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/>
              <a:t>Liderstvo</a:t>
            </a:r>
            <a:endParaRPr lang="en-US" sz="1100" b="1" dirty="0">
              <a:effectLst/>
              <a:ea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Double Wave 89"/>
          <p:cNvSpPr/>
          <p:nvPr/>
        </p:nvSpPr>
        <p:spPr>
          <a:xfrm>
            <a:off x="1789580" y="2072882"/>
            <a:ext cx="2453521" cy="676447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r-Latn-RS" b="1" dirty="0"/>
              <a:t> </a:t>
            </a:r>
            <a:r>
              <a:rPr lang="sr-Latn-RS" b="1" dirty="0" smtClean="0"/>
              <a:t> 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 smtClean="0"/>
              <a:t>Samopouzdanje</a:t>
            </a:r>
            <a:endParaRPr lang="en-US" b="1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100" dirty="0">
              <a:effectLst/>
              <a:ea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Double Wave 90"/>
          <p:cNvSpPr/>
          <p:nvPr/>
        </p:nvSpPr>
        <p:spPr>
          <a:xfrm>
            <a:off x="1858347" y="4313596"/>
            <a:ext cx="2453521" cy="860287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r-Latn-RS" b="1" dirty="0"/>
              <a:t>Profesionalni razvoj i napredak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10393704" y="3360734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9889434" y="3360733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9423931" y="3308386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493" y="617953"/>
            <a:ext cx="2207489" cy="15488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2181913" y="5269727"/>
            <a:ext cx="643191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700" dirty="0"/>
              <a:t>Stalno i kontinuirano razmišljanje o poboljšanju je takođe ključno za poslovnog analitičara. Ovo treba da se odnosi na lični razvoj, na razvoj kolega i organizacije koju treba unaprediti. </a:t>
            </a:r>
            <a:endParaRPr lang="sr-Latn-RS" sz="1700" dirty="0" smtClean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2118215" y="756710"/>
            <a:ext cx="55389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700" dirty="0" smtClean="0"/>
              <a:t>S</a:t>
            </a:r>
            <a:r>
              <a:rPr lang="en-US" sz="1700" dirty="0" err="1" smtClean="0"/>
              <a:t>tvaranje</a:t>
            </a:r>
            <a:r>
              <a:rPr lang="en-US" sz="1700" dirty="0" smtClean="0"/>
              <a:t> </a:t>
            </a:r>
            <a:r>
              <a:rPr lang="en-US" sz="1700" dirty="0" err="1"/>
              <a:t>vizije</a:t>
            </a:r>
            <a:r>
              <a:rPr lang="en-US" sz="1700" dirty="0"/>
              <a:t> </a:t>
            </a:r>
            <a:r>
              <a:rPr lang="sr-Latn-RS" sz="1700" dirty="0" smtClean="0"/>
              <a:t>i</a:t>
            </a:r>
            <a:r>
              <a:rPr lang="en-US" sz="1700" dirty="0" smtClean="0"/>
              <a:t> </a:t>
            </a:r>
            <a:r>
              <a:rPr lang="en-US" sz="1700" dirty="0" err="1"/>
              <a:t>opcija</a:t>
            </a:r>
            <a:r>
              <a:rPr lang="en-US" sz="1700" dirty="0"/>
              <a:t> </a:t>
            </a:r>
            <a:r>
              <a:rPr lang="en-US" sz="1700" dirty="0" err="1"/>
              <a:t>dostupnih</a:t>
            </a:r>
            <a:r>
              <a:rPr lang="en-US" sz="1700" dirty="0"/>
              <a:t> </a:t>
            </a:r>
            <a:r>
              <a:rPr lang="en-US" sz="1700" dirty="0" err="1"/>
              <a:t>za</a:t>
            </a:r>
            <a:r>
              <a:rPr lang="en-US" sz="1700" dirty="0"/>
              <a:t> </a:t>
            </a:r>
            <a:r>
              <a:rPr lang="en-US" sz="1700" dirty="0" err="1"/>
              <a:t>rešavanje</a:t>
            </a:r>
            <a:r>
              <a:rPr lang="en-US" sz="1700" dirty="0"/>
              <a:t> </a:t>
            </a:r>
            <a:r>
              <a:rPr lang="en-US" sz="1700" dirty="0" err="1"/>
              <a:t>poslovnih</a:t>
            </a:r>
            <a:r>
              <a:rPr lang="en-US" sz="1700" dirty="0"/>
              <a:t> </a:t>
            </a:r>
            <a:r>
              <a:rPr lang="en-US" sz="1700" dirty="0" err="1"/>
              <a:t>pitanja</a:t>
            </a:r>
            <a:r>
              <a:rPr lang="en-US" sz="1700" dirty="0"/>
              <a:t>, </a:t>
            </a:r>
            <a:r>
              <a:rPr lang="en-US" sz="1700" dirty="0" err="1"/>
              <a:t>savetovanje</a:t>
            </a:r>
            <a:r>
              <a:rPr lang="en-US" sz="1700" dirty="0"/>
              <a:t> </a:t>
            </a:r>
            <a:r>
              <a:rPr lang="en-US" sz="1700" dirty="0" err="1"/>
              <a:t>zainteresovanih</a:t>
            </a:r>
            <a:r>
              <a:rPr lang="en-US" sz="1700" dirty="0"/>
              <a:t> </a:t>
            </a:r>
            <a:r>
              <a:rPr lang="en-US" sz="1700" dirty="0" err="1"/>
              <a:t>strana</a:t>
            </a:r>
            <a:r>
              <a:rPr lang="en-US" sz="1700" dirty="0"/>
              <a:t> u </a:t>
            </a:r>
            <a:r>
              <a:rPr lang="en-US" sz="1700" dirty="0" err="1"/>
              <a:t>cilju</a:t>
            </a:r>
            <a:r>
              <a:rPr lang="en-US" sz="1700" dirty="0"/>
              <a:t> </a:t>
            </a:r>
            <a:r>
              <a:rPr lang="en-US" sz="1700" dirty="0" err="1"/>
              <a:t>postizanja</a:t>
            </a:r>
            <a:r>
              <a:rPr lang="en-US" sz="1700" dirty="0"/>
              <a:t> </a:t>
            </a:r>
            <a:r>
              <a:rPr lang="en-US" sz="1700" dirty="0" err="1"/>
              <a:t>saglasnosti</a:t>
            </a:r>
            <a:r>
              <a:rPr lang="en-US" sz="1700" dirty="0"/>
              <a:t> o </a:t>
            </a:r>
            <a:r>
              <a:rPr lang="en-US" sz="1700" dirty="0" err="1"/>
              <a:t>viziji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zatim</a:t>
            </a:r>
            <a:r>
              <a:rPr lang="en-US" sz="1700" dirty="0"/>
              <a:t> </a:t>
            </a:r>
            <a:r>
              <a:rPr lang="en-US" sz="1700" dirty="0" err="1"/>
              <a:t>vođenje</a:t>
            </a:r>
            <a:r>
              <a:rPr lang="en-US" sz="1700" dirty="0"/>
              <a:t> </a:t>
            </a:r>
            <a:r>
              <a:rPr lang="en-US" sz="1700" dirty="0" err="1"/>
              <a:t>procesa</a:t>
            </a:r>
            <a:r>
              <a:rPr lang="en-US" sz="1700" dirty="0"/>
              <a:t> </a:t>
            </a:r>
            <a:r>
              <a:rPr lang="en-US" sz="1700" dirty="0" err="1"/>
              <a:t>poslovnih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IT </a:t>
            </a:r>
            <a:r>
              <a:rPr lang="en-US" sz="1700" dirty="0" err="1"/>
              <a:t>promena</a:t>
            </a:r>
            <a:r>
              <a:rPr lang="en-US" sz="1700" dirty="0"/>
              <a:t> </a:t>
            </a:r>
            <a:r>
              <a:rPr lang="en-US" sz="1700" dirty="0" err="1"/>
              <a:t>ka</a:t>
            </a:r>
            <a:r>
              <a:rPr lang="en-US" sz="1700" dirty="0"/>
              <a:t> </a:t>
            </a:r>
            <a:r>
              <a:rPr lang="en-US" sz="1700" dirty="0" err="1"/>
              <a:t>postizanju</a:t>
            </a:r>
            <a:r>
              <a:rPr lang="en-US" sz="1700" dirty="0"/>
              <a:t> </a:t>
            </a:r>
            <a:r>
              <a:rPr lang="en-US" sz="1700" dirty="0" err="1"/>
              <a:t>te</a:t>
            </a:r>
            <a:r>
              <a:rPr lang="en-US" sz="1700" dirty="0"/>
              <a:t> </a:t>
            </a:r>
            <a:r>
              <a:rPr lang="en-US" sz="1700" dirty="0" err="1"/>
              <a:t>vizije</a:t>
            </a:r>
            <a:endParaRPr lang="sr-Latn-RS" sz="17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962300" y="2828297"/>
            <a:ext cx="682902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r-Latn-RS" sz="1700" dirty="0" err="1" smtClean="0"/>
              <a:t>P</a:t>
            </a:r>
            <a:r>
              <a:rPr lang="en-US" sz="1700" dirty="0" err="1" smtClean="0"/>
              <a:t>odrazumeva</a:t>
            </a:r>
            <a:r>
              <a:rPr lang="en-US" sz="1700" dirty="0" smtClean="0"/>
              <a:t> </a:t>
            </a:r>
            <a:r>
              <a:rPr lang="en-US" sz="1700" dirty="0" err="1"/>
              <a:t>imati</a:t>
            </a:r>
            <a:r>
              <a:rPr lang="en-US" sz="1700" dirty="0"/>
              <a:t> </a:t>
            </a:r>
            <a:r>
              <a:rPr lang="en-US" sz="1700" dirty="0" err="1" smtClean="0"/>
              <a:t>poverenja</a:t>
            </a:r>
            <a:r>
              <a:rPr lang="en-US" sz="1700" dirty="0" smtClean="0"/>
              <a:t> </a:t>
            </a:r>
            <a:r>
              <a:rPr lang="en-US" sz="1700" dirty="0"/>
              <a:t>u </a:t>
            </a:r>
            <a:r>
              <a:rPr lang="en-US" sz="1700" dirty="0" err="1"/>
              <a:t>sebe</a:t>
            </a:r>
            <a:r>
              <a:rPr lang="en-US" sz="1700" dirty="0"/>
              <a:t>, u </a:t>
            </a:r>
            <a:r>
              <a:rPr lang="en-US" sz="1700" dirty="0" err="1"/>
              <a:t>kvalitet</a:t>
            </a:r>
            <a:r>
              <a:rPr lang="en-US" sz="1700" dirty="0"/>
              <a:t> </a:t>
            </a:r>
            <a:r>
              <a:rPr lang="en-US" sz="1700" dirty="0" err="1"/>
              <a:t>svoje</a:t>
            </a:r>
            <a:r>
              <a:rPr lang="en-US" sz="1700" dirty="0"/>
              <a:t> </a:t>
            </a:r>
            <a:r>
              <a:rPr lang="en-US" sz="1700" dirty="0" err="1"/>
              <a:t>analize</a:t>
            </a:r>
            <a:r>
              <a:rPr lang="en-US" sz="1700" dirty="0"/>
              <a:t>, u </a:t>
            </a:r>
            <a:r>
              <a:rPr lang="en-US" sz="1700" dirty="0" err="1"/>
              <a:t>relevantnost</a:t>
            </a:r>
            <a:r>
              <a:rPr lang="en-US" sz="1700" dirty="0"/>
              <a:t> </a:t>
            </a:r>
            <a:r>
              <a:rPr lang="en-US" sz="1700" dirty="0" err="1"/>
              <a:t>svojih</a:t>
            </a:r>
            <a:r>
              <a:rPr lang="en-US" sz="1700" dirty="0"/>
              <a:t> </a:t>
            </a:r>
            <a:r>
              <a:rPr lang="en-US" sz="1700" dirty="0" err="1"/>
              <a:t>postupaka</a:t>
            </a:r>
            <a:r>
              <a:rPr lang="en-US" sz="1700" dirty="0"/>
              <a:t>, </a:t>
            </a:r>
            <a:r>
              <a:rPr lang="en-US" sz="1700" dirty="0" err="1"/>
              <a:t>podnositi</a:t>
            </a:r>
            <a:r>
              <a:rPr lang="en-US" sz="1700" dirty="0"/>
              <a:t> rad pod </a:t>
            </a:r>
            <a:r>
              <a:rPr lang="en-US" sz="1700" dirty="0" err="1"/>
              <a:t>pritiskom</a:t>
            </a:r>
            <a:r>
              <a:rPr lang="en-US" sz="1700" dirty="0"/>
              <a:t>, </a:t>
            </a:r>
            <a:r>
              <a:rPr lang="en-US" sz="1700" dirty="0" err="1"/>
              <a:t>davati</a:t>
            </a:r>
            <a:r>
              <a:rPr lang="en-US" sz="1700" dirty="0"/>
              <a:t> </a:t>
            </a:r>
            <a:r>
              <a:rPr lang="en-US" sz="1700" dirty="0" err="1"/>
              <a:t>predloge</a:t>
            </a:r>
            <a:r>
              <a:rPr lang="en-US" sz="1700" dirty="0"/>
              <a:t>, </a:t>
            </a:r>
            <a:r>
              <a:rPr lang="en-US" sz="1700" dirty="0" err="1"/>
              <a:t>analizirati</a:t>
            </a:r>
            <a:r>
              <a:rPr lang="en-US" sz="1700" dirty="0"/>
              <a:t> </a:t>
            </a:r>
            <a:r>
              <a:rPr lang="en-US" sz="1700" dirty="0" err="1"/>
              <a:t>uticaje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potkrepiti</a:t>
            </a:r>
            <a:r>
              <a:rPr lang="en-US" sz="1700" dirty="0"/>
              <a:t> </a:t>
            </a:r>
            <a:r>
              <a:rPr lang="en-US" sz="1700" dirty="0" err="1"/>
              <a:t>lične</a:t>
            </a:r>
            <a:r>
              <a:rPr lang="en-US" sz="1700" dirty="0"/>
              <a:t> </a:t>
            </a:r>
            <a:r>
              <a:rPr lang="en-US" sz="1700" dirty="0" err="1"/>
              <a:t>argumente</a:t>
            </a:r>
            <a:endParaRPr lang="en-US" sz="17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275" y="5155802"/>
            <a:ext cx="1838325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8464" y="2707205"/>
            <a:ext cx="1752600" cy="1676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858AC381-BFD1-4A89-AE49-8ADC853A6849}"/>
              </a:ext>
            </a:extLst>
          </p:cNvPr>
          <p:cNvSpPr txBox="1"/>
          <p:nvPr/>
        </p:nvSpPr>
        <p:spPr>
          <a:xfrm rot="16200000">
            <a:off x="-935106" y="3355809"/>
            <a:ext cx="239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Poslovno znanje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68CFB857-6122-47AC-B709-127F2B611E86}"/>
              </a:ext>
            </a:extLst>
          </p:cNvPr>
          <p:cNvSpPr/>
          <p:nvPr/>
        </p:nvSpPr>
        <p:spPr>
          <a:xfrm>
            <a:off x="1120082" y="206252"/>
            <a:ext cx="957409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66654" y="-58423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763930" y="3276250"/>
              <a:ext cx="2209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Kompetencije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570672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566217" y="-1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415707" y="2535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86459" y="233959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9515508-9FB6-4AED-BC71-C6DE7CF621A4}"/>
              </a:ext>
            </a:extLst>
          </p:cNvPr>
          <p:cNvSpPr/>
          <p:nvPr/>
        </p:nvSpPr>
        <p:spPr>
          <a:xfrm>
            <a:off x="816622" y="58422"/>
            <a:ext cx="957409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D1F01DAB-6D3D-44F0-8015-23197F8E1EA1}"/>
              </a:ext>
            </a:extLst>
          </p:cNvPr>
          <p:cNvSpPr/>
          <p:nvPr/>
        </p:nvSpPr>
        <p:spPr>
          <a:xfrm>
            <a:off x="9286206" y="2332313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AC151D6-C860-494F-9E4E-B553F523FCD1}"/>
              </a:ext>
            </a:extLst>
          </p:cNvPr>
          <p:cNvSpPr txBox="1"/>
          <p:nvPr/>
        </p:nvSpPr>
        <p:spPr>
          <a:xfrm>
            <a:off x="9073302" y="4887551"/>
            <a:ext cx="416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000" b="1" dirty="0">
                <a:solidFill>
                  <a:srgbClr val="E6E7E9"/>
                </a:solidFill>
                <a:latin typeface="Tw Cen MT" panose="020B0602020104020603" pitchFamily="34" charset="0"/>
              </a:rPr>
              <a:t>8</a:t>
            </a:r>
            <a:endParaRPr lang="en-US" sz="3000" b="1" dirty="0">
              <a:solidFill>
                <a:srgbClr val="E6E7E9"/>
              </a:solidFill>
              <a:latin typeface="Tw Cen MT" panose="020B0602020104020603" pitchFamily="34" charset="0"/>
            </a:endParaRPr>
          </a:p>
        </p:txBody>
      </p:sp>
      <p:sp>
        <p:nvSpPr>
          <p:cNvPr id="65" name="Double Wave 64"/>
          <p:cNvSpPr/>
          <p:nvPr/>
        </p:nvSpPr>
        <p:spPr>
          <a:xfrm rot="5400000">
            <a:off x="-1667982" y="3410168"/>
            <a:ext cx="6588720" cy="122136"/>
          </a:xfrm>
          <a:prstGeom prst="doubleWav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8574785" y="102913"/>
            <a:ext cx="9912694" cy="6652171"/>
            <a:chOff x="-9269820" y="-8547"/>
            <a:chExt cx="9923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269820" y="-8547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58AC381-BFD1-4A89-AE49-8ADC853A6849}"/>
              </a:ext>
            </a:extLst>
          </p:cNvPr>
          <p:cNvSpPr txBox="1"/>
          <p:nvPr/>
        </p:nvSpPr>
        <p:spPr>
          <a:xfrm rot="16200000">
            <a:off x="9116415" y="3296077"/>
            <a:ext cx="239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Poslovno znanje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8AC381-BFD1-4A89-AE49-8ADC853A6849}"/>
              </a:ext>
            </a:extLst>
          </p:cNvPr>
          <p:cNvSpPr txBox="1"/>
          <p:nvPr/>
        </p:nvSpPr>
        <p:spPr>
          <a:xfrm rot="16200000">
            <a:off x="-181493" y="3289165"/>
            <a:ext cx="239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Poslovno znanje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8" name="Double Wave 67"/>
          <p:cNvSpPr/>
          <p:nvPr/>
        </p:nvSpPr>
        <p:spPr>
          <a:xfrm>
            <a:off x="1565310" y="134640"/>
            <a:ext cx="2517030" cy="53723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sr-Latn-RS" b="1" dirty="0" smtClean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r-Latn-RS" b="1" dirty="0" smtClean="0"/>
              <a:t>Poslovne </a:t>
            </a:r>
            <a:r>
              <a:rPr lang="sr-Latn-RS" b="1" dirty="0"/>
              <a:t>finansije</a:t>
            </a:r>
            <a:endParaRPr lang="en-US" b="1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100" dirty="0">
              <a:effectLst/>
              <a:ea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Double Wave 68"/>
          <p:cNvSpPr/>
          <p:nvPr/>
        </p:nvSpPr>
        <p:spPr>
          <a:xfrm>
            <a:off x="1659724" y="1844021"/>
            <a:ext cx="2776903" cy="787494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sr-Latn-RS" b="1" dirty="0" smtClean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r-Latn-RS" b="1" dirty="0" smtClean="0"/>
              <a:t>Razvoj </a:t>
            </a:r>
            <a:r>
              <a:rPr lang="sr-Latn-RS" b="1" dirty="0"/>
              <a:t>poslovnog slučaja</a:t>
            </a:r>
            <a:endParaRPr lang="en-US" b="1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100" b="1" dirty="0">
              <a:effectLst/>
              <a:ea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10359614" y="3355649"/>
            <a:ext cx="190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10699725" y="3314572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9724904" y="3296076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75" name="Double Wave 74"/>
          <p:cNvSpPr/>
          <p:nvPr/>
        </p:nvSpPr>
        <p:spPr>
          <a:xfrm>
            <a:off x="1587193" y="3807004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r-Latn-RS" b="1" dirty="0" smtClean="0"/>
              <a:t>Domen znanja </a:t>
            </a:r>
            <a:endParaRPr lang="en-US" sz="1100" b="1" dirty="0">
              <a:effectLst/>
              <a:ea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Double Wave 80"/>
          <p:cNvSpPr/>
          <p:nvPr/>
        </p:nvSpPr>
        <p:spPr>
          <a:xfrm>
            <a:off x="1633534" y="5261354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Latn-RS" b="1" dirty="0" smtClean="0"/>
              <a:t>   Stručnost </a:t>
            </a:r>
            <a:r>
              <a:rPr lang="sr-Latn-RS" b="1" dirty="0"/>
              <a:t>predmeta</a:t>
            </a:r>
            <a:endParaRPr lang="en-US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2182944" y="634926"/>
            <a:ext cx="60466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700" dirty="0" smtClean="0"/>
              <a:t>- </a:t>
            </a:r>
            <a:r>
              <a:rPr lang="sr-Latn-RS" sz="1600" dirty="0" smtClean="0"/>
              <a:t>Finansije </a:t>
            </a:r>
            <a:r>
              <a:rPr lang="sr-Latn-RS" sz="1600" dirty="0"/>
              <a:t>igraju ključnu ulogu u odlučivanju o tome koja su sredstva dostupna i šta se može, a šta ne može učiniti. Kao rezultat, poslovni analitičar treba da ima dobro praktično znanje o osnovama poslovnih finansija. </a:t>
            </a:r>
            <a:endParaRPr lang="sr-Latn-RS" sz="1600" dirty="0" smtClean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2186710" y="2631515"/>
            <a:ext cx="62067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700" dirty="0"/>
              <a:t>Veliki deo posla poslovnog analitičara svodiće se da proceni troškove </a:t>
            </a:r>
            <a:r>
              <a:rPr lang="sr-Latn-RS" sz="1700" dirty="0" smtClean="0"/>
              <a:t>uspešno </a:t>
            </a:r>
            <a:r>
              <a:rPr lang="sr-Latn-RS" sz="1700" dirty="0"/>
              <a:t>isporučenog projekta organizaciji. Dakle, kada se saopštavaju nalazi analize važno je pouzdano posedovati pogled na finansijski uticaj koji će projekat imati. </a:t>
            </a:r>
            <a:endParaRPr lang="sr-Latn-RS" sz="1700" dirty="0" smtClean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1787912" y="4645801"/>
            <a:ext cx="66644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700" dirty="0" smtClean="0"/>
              <a:t>Podrazumeva </a:t>
            </a:r>
            <a:r>
              <a:rPr lang="sr-Latn-RS" sz="1700" dirty="0"/>
              <a:t>dobro opšte razumevanje poslovnog domena u sektoru u kojem posluje organizacija</a:t>
            </a:r>
            <a:endParaRPr lang="sr-Latn-RS" sz="1700" dirty="0" smtClean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1856896" y="5934492"/>
            <a:ext cx="695381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700" dirty="0"/>
              <a:t>Ako se radi na određenoj oblasti kao što je određena linija proizvoda ili usluga, važno je uspostaviti dobro razumevanje terminologije, procesa i ograničenja kredibiliteta kod kupca.</a:t>
            </a:r>
            <a:endParaRPr lang="sr-Latn-RS" sz="17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618" y="3950473"/>
            <a:ext cx="1476375" cy="1781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005" y="411896"/>
            <a:ext cx="1371600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05" grpId="0"/>
      <p:bldP spid="106" grpId="0"/>
      <p:bldP spid="107" grpId="0"/>
      <p:bldP spid="1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5843" cy="6858000"/>
            <a:chOff x="-290920" y="0"/>
            <a:chExt cx="1248584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45062" y="3310866"/>
              <a:ext cx="2176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Kompetencije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820383" y="-2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10393704" y="3360734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9366267" y="3341642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9878659" y="3341643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Lični kvaliteti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8AC381-BFD1-4A89-AE49-8ADC853A6849}"/>
              </a:ext>
            </a:extLst>
          </p:cNvPr>
          <p:cNvSpPr txBox="1"/>
          <p:nvPr/>
        </p:nvSpPr>
        <p:spPr>
          <a:xfrm rot="16200000">
            <a:off x="8077847" y="3255262"/>
            <a:ext cx="245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Poslovno znanje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8AC381-BFD1-4A89-AE49-8ADC853A6849}"/>
              </a:ext>
            </a:extLst>
          </p:cNvPr>
          <p:cNvSpPr txBox="1"/>
          <p:nvPr/>
        </p:nvSpPr>
        <p:spPr>
          <a:xfrm rot="16200000">
            <a:off x="8590107" y="3255263"/>
            <a:ext cx="239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Poslovno znanje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6" name="Double Wave 45"/>
          <p:cNvSpPr/>
          <p:nvPr/>
        </p:nvSpPr>
        <p:spPr>
          <a:xfrm>
            <a:off x="137358" y="2479384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Latn-RS" b="1" dirty="0" smtClean="0"/>
              <a:t>Organizacione strukture</a:t>
            </a:r>
            <a:endParaRPr lang="en-US" b="1" dirty="0"/>
          </a:p>
        </p:txBody>
      </p:sp>
      <p:sp>
        <p:nvSpPr>
          <p:cNvPr id="47" name="Double Wave 46"/>
          <p:cNvSpPr/>
          <p:nvPr/>
        </p:nvSpPr>
        <p:spPr>
          <a:xfrm>
            <a:off x="120872" y="134638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r-Latn-RS" b="1" dirty="0"/>
              <a:t>Principi informacione tehnologije</a:t>
            </a:r>
            <a:endParaRPr lang="en-US" b="1" dirty="0"/>
          </a:p>
        </p:txBody>
      </p:sp>
      <p:sp>
        <p:nvSpPr>
          <p:cNvPr id="48" name="Double Wave 47"/>
          <p:cNvSpPr/>
          <p:nvPr/>
        </p:nvSpPr>
        <p:spPr>
          <a:xfrm>
            <a:off x="115360" y="4167011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err="1"/>
              <a:t>Poslovna</a:t>
            </a:r>
            <a:r>
              <a:rPr lang="en-US" b="1" dirty="0"/>
              <a:t> </a:t>
            </a:r>
            <a:r>
              <a:rPr lang="en-US" b="1" dirty="0" err="1"/>
              <a:t>arhitektura</a:t>
            </a:r>
            <a:endParaRPr lang="en-US" b="1" dirty="0"/>
          </a:p>
        </p:txBody>
      </p:sp>
      <p:sp>
        <p:nvSpPr>
          <p:cNvPr id="49" name="Double Wave 48"/>
          <p:cNvSpPr/>
          <p:nvPr/>
        </p:nvSpPr>
        <p:spPr>
          <a:xfrm rot="5400000">
            <a:off x="-3162167" y="3367930"/>
            <a:ext cx="6588720" cy="122136"/>
          </a:xfrm>
          <a:prstGeom prst="doubleWav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512892" y="5183406"/>
            <a:ext cx="666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Se bavi pitanjem k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organizacije</a:t>
            </a:r>
            <a:r>
              <a:rPr lang="en-US" dirty="0"/>
              <a:t> </a:t>
            </a:r>
            <a:r>
              <a:rPr lang="en-US" dirty="0" err="1"/>
              <a:t>ponašaju</a:t>
            </a:r>
            <a:r>
              <a:rPr lang="en-US" dirty="0"/>
              <a:t> u </a:t>
            </a:r>
            <a:r>
              <a:rPr lang="en-US" dirty="0" err="1"/>
              <a:t>pogledu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upravljanja</a:t>
            </a:r>
            <a:endParaRPr lang="sr-Latn-RS" sz="1700" dirty="0" smtClean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546582" y="3277982"/>
            <a:ext cx="689468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700" dirty="0" smtClean="0"/>
              <a:t>Poslovni analitičar mora da </a:t>
            </a:r>
            <a:r>
              <a:rPr lang="sr-Latn-RS" sz="1700" dirty="0"/>
              <a:t>razume različite organizacione strukture koje se mogu sresti - funkcionalne, projektne, matrične itd. i da bude svestan njihovih prednosti, ali i </a:t>
            </a:r>
            <a:r>
              <a:rPr lang="sr-Latn-RS" sz="1700" dirty="0" smtClean="0"/>
              <a:t>mana/slabosti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4DCB92F-F85B-4893-8BC2-4A0A3DE0A2AE}"/>
              </a:ext>
            </a:extLst>
          </p:cNvPr>
          <p:cNvSpPr txBox="1"/>
          <p:nvPr/>
        </p:nvSpPr>
        <p:spPr>
          <a:xfrm>
            <a:off x="374262" y="956035"/>
            <a:ext cx="8323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700" dirty="0"/>
              <a:t>V</a:t>
            </a:r>
            <a:r>
              <a:rPr lang="sr-Latn-RS" sz="1700" dirty="0" smtClean="0"/>
              <a:t>ećina </a:t>
            </a:r>
            <a:r>
              <a:rPr lang="sr-Latn-RS" sz="1700" dirty="0"/>
              <a:t>projekata poslovne analize rezultira upotrebom softverskih aplikacija, opšte </a:t>
            </a:r>
            <a:r>
              <a:rPr lang="sr-Latn-RS" sz="1700" dirty="0" smtClean="0"/>
              <a:t>poznavanje informacionih tehnologija i </a:t>
            </a:r>
            <a:r>
              <a:rPr lang="sr-Latn-RS" sz="1700" dirty="0"/>
              <a:t>razvoju softvera je </a:t>
            </a:r>
            <a:r>
              <a:rPr lang="sr-Latn-RS" sz="1700" dirty="0" smtClean="0"/>
              <a:t>neophodno </a:t>
            </a:r>
            <a:r>
              <a:rPr lang="sr-Latn-RS" sz="1700" dirty="0"/>
              <a:t>kako bi poslovni analitičari mogli smisleno da komuniciraju sa </a:t>
            </a:r>
            <a:r>
              <a:rPr lang="sr-Latn-RS" sz="1700" dirty="0" smtClean="0"/>
              <a:t>profesionalacima iz ove oblasti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751" y="1904960"/>
            <a:ext cx="1333500" cy="1381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636" y="4380597"/>
            <a:ext cx="1643428" cy="1915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2" grpId="0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2185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54920" y="2432953"/>
              <a:ext cx="1137080" cy="2265406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798096" cy="6858000"/>
            <a:chOff x="213096" y="0"/>
            <a:chExt cx="1179809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594257" y="2432953"/>
              <a:ext cx="1066340" cy="226540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6562" y="3003253"/>
              <a:ext cx="2067375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Pofesionalne tehnike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10021706" cy="6858000"/>
            <a:chOff x="491575" y="0"/>
            <a:chExt cx="10021706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398527" y="2432954"/>
              <a:ext cx="1054140" cy="226540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12667"/>
              <a:ext cx="199208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Pofesionalne tehnike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958670" y="2432954"/>
              <a:ext cx="1106990" cy="226540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Nivoi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969331" cy="6858000"/>
            <a:chOff x="718505" y="-1"/>
            <a:chExt cx="8969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138753" y="2432955"/>
              <a:ext cx="1272083" cy="2265402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2912610"/>
              <a:ext cx="1992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Razvoj veština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10142221" cy="6858000"/>
            <a:chOff x="-9337032" y="-1"/>
            <a:chExt cx="10142221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28674" y="2432955"/>
              <a:ext cx="1115956" cy="226027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98560" y="3164134"/>
              <a:ext cx="21765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Razvoj veština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72550" y="3214993"/>
              <a:ext cx="530600" cy="53060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176F7B-E95D-46AA-8BA9-0031397C32E4}"/>
              </a:ext>
            </a:extLst>
          </p:cNvPr>
          <p:cNvSpPr/>
          <p:nvPr/>
        </p:nvSpPr>
        <p:spPr>
          <a:xfrm rot="16200000">
            <a:off x="1954571" y="3035393"/>
            <a:ext cx="213446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r-Latn-RS" sz="2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Pofesionalne tehnike</a:t>
            </a:r>
            <a:endParaRPr lang="en-US" sz="2200" b="1" dirty="0" smtClean="0">
              <a:solidFill>
                <a:srgbClr val="F0EEF0"/>
              </a:solidFill>
              <a:latin typeface="Tw Cen MT" panose="020B0602020104020603" pitchFamily="34" charset="0"/>
            </a:endParaRPr>
          </a:p>
          <a:p>
            <a:endParaRPr lang="en-US" dirty="0"/>
          </a:p>
        </p:txBody>
      </p:sp>
      <p:sp>
        <p:nvSpPr>
          <p:cNvPr id="53" name="Double Wave 52"/>
          <p:cNvSpPr/>
          <p:nvPr/>
        </p:nvSpPr>
        <p:spPr>
          <a:xfrm rot="5400000">
            <a:off x="36367" y="3364867"/>
            <a:ext cx="6858000" cy="128263"/>
          </a:xfrm>
          <a:prstGeom prst="doubleWav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Double Wave 54"/>
          <p:cNvSpPr/>
          <p:nvPr/>
        </p:nvSpPr>
        <p:spPr>
          <a:xfrm>
            <a:off x="3401235" y="-2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 b="1" dirty="0" smtClean="0"/>
          </a:p>
          <a:p>
            <a:r>
              <a:rPr lang="en-US" b="1" dirty="0" err="1" smtClean="0"/>
              <a:t>Menadžment</a:t>
            </a:r>
            <a:r>
              <a:rPr lang="en-US" b="1" dirty="0" smtClean="0"/>
              <a:t> </a:t>
            </a:r>
            <a:r>
              <a:rPr lang="en-US" b="1" dirty="0" err="1"/>
              <a:t>projekta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529500" y="747390"/>
            <a:ext cx="74005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U </a:t>
            </a:r>
            <a:r>
              <a:rPr lang="en-US" sz="1600" dirty="0" err="1"/>
              <a:t>situacijama</a:t>
            </a:r>
            <a:r>
              <a:rPr lang="en-US" sz="1600" dirty="0"/>
              <a:t> </a:t>
            </a:r>
            <a:r>
              <a:rPr lang="en-US" sz="1600" dirty="0" err="1"/>
              <a:t>kada</a:t>
            </a:r>
            <a:r>
              <a:rPr lang="en-US" sz="1600" dirty="0"/>
              <a:t> je </a:t>
            </a:r>
            <a:r>
              <a:rPr lang="en-US" sz="1600" dirty="0" err="1"/>
              <a:t>projektni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mali</a:t>
            </a:r>
            <a:r>
              <a:rPr lang="en-US" sz="1600" dirty="0"/>
              <a:t>, </a:t>
            </a:r>
            <a:r>
              <a:rPr lang="en-US" sz="1600" dirty="0" err="1"/>
              <a:t>često</a:t>
            </a:r>
            <a:r>
              <a:rPr lang="en-US" sz="1600" dirty="0"/>
              <a:t> se od </a:t>
            </a:r>
            <a:r>
              <a:rPr lang="en-US" sz="1600" dirty="0" err="1"/>
              <a:t>poslovnog</a:t>
            </a:r>
            <a:r>
              <a:rPr lang="en-US" sz="1600" dirty="0"/>
              <a:t> </a:t>
            </a:r>
            <a:r>
              <a:rPr lang="en-US" sz="1600" dirty="0" err="1"/>
              <a:t>analitičara</a:t>
            </a:r>
            <a:r>
              <a:rPr lang="en-US" sz="1600" dirty="0"/>
              <a:t> </a:t>
            </a:r>
            <a:r>
              <a:rPr lang="en-US" sz="1600" dirty="0" err="1"/>
              <a:t>zahteva</a:t>
            </a:r>
            <a:r>
              <a:rPr lang="en-US" sz="1600" dirty="0"/>
              <a:t> da </a:t>
            </a:r>
            <a:r>
              <a:rPr lang="en-US" sz="1600" dirty="0" err="1"/>
              <a:t>preuzme</a:t>
            </a:r>
            <a:r>
              <a:rPr lang="en-US" sz="1600" dirty="0"/>
              <a:t> </a:t>
            </a:r>
            <a:r>
              <a:rPr lang="en-US" sz="1600" dirty="0" err="1"/>
              <a:t>ulogu</a:t>
            </a:r>
            <a:r>
              <a:rPr lang="en-US" sz="1600" dirty="0"/>
              <a:t> </a:t>
            </a:r>
            <a:r>
              <a:rPr lang="en-US" sz="1600" dirty="0" err="1"/>
              <a:t>menadžera</a:t>
            </a:r>
            <a:r>
              <a:rPr lang="en-US" sz="1600" dirty="0"/>
              <a:t> </a:t>
            </a:r>
            <a:r>
              <a:rPr lang="en-US" sz="1600" dirty="0" err="1"/>
              <a:t>projekta</a:t>
            </a:r>
            <a:r>
              <a:rPr lang="en-US" sz="1600" dirty="0"/>
              <a:t>. </a:t>
            </a:r>
            <a:r>
              <a:rPr lang="en-US" sz="1600" dirty="0" err="1"/>
              <a:t>Iz</a:t>
            </a:r>
            <a:r>
              <a:rPr lang="en-US" sz="1600" dirty="0"/>
              <a:t> tog </a:t>
            </a:r>
            <a:r>
              <a:rPr lang="en-US" sz="1600" dirty="0" err="1"/>
              <a:t>razloga</a:t>
            </a:r>
            <a:r>
              <a:rPr lang="en-US" sz="1600" dirty="0"/>
              <a:t> </a:t>
            </a:r>
            <a:r>
              <a:rPr lang="en-US" sz="1600" dirty="0" err="1"/>
              <a:t>poslovni</a:t>
            </a:r>
            <a:r>
              <a:rPr lang="en-US" sz="1600" dirty="0"/>
              <a:t> </a:t>
            </a:r>
            <a:r>
              <a:rPr lang="en-US" sz="1600" dirty="0" err="1"/>
              <a:t>analitičar</a:t>
            </a:r>
            <a:r>
              <a:rPr lang="en-US" sz="1600" dirty="0"/>
              <a:t> </a:t>
            </a:r>
            <a:r>
              <a:rPr lang="en-US" sz="1600" dirty="0" err="1"/>
              <a:t>treba</a:t>
            </a:r>
            <a:r>
              <a:rPr lang="en-US" sz="1600" dirty="0"/>
              <a:t> da </a:t>
            </a:r>
            <a:r>
              <a:rPr lang="en-US" sz="1600" dirty="0" err="1"/>
              <a:t>poznaje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bude</a:t>
            </a:r>
            <a:r>
              <a:rPr lang="en-US" sz="1600" dirty="0"/>
              <a:t> </a:t>
            </a:r>
            <a:r>
              <a:rPr lang="en-US" sz="1600" dirty="0" err="1"/>
              <a:t>svestan</a:t>
            </a:r>
            <a:r>
              <a:rPr lang="en-US" sz="1600" dirty="0"/>
              <a:t> </a:t>
            </a:r>
            <a:r>
              <a:rPr lang="en-US" sz="1600" dirty="0" err="1"/>
              <a:t>teknika</a:t>
            </a:r>
            <a:r>
              <a:rPr lang="en-US" sz="1600" dirty="0"/>
              <a:t>, </a:t>
            </a:r>
            <a:r>
              <a:rPr lang="en-US" sz="1600" dirty="0" err="1"/>
              <a:t>veština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pristupa</a:t>
            </a:r>
            <a:r>
              <a:rPr lang="en-US" sz="1600" dirty="0"/>
              <a:t> </a:t>
            </a:r>
            <a:r>
              <a:rPr lang="en-US" sz="1600" dirty="0" err="1"/>
              <a:t>koje</a:t>
            </a:r>
            <a:r>
              <a:rPr lang="en-US" sz="1600" dirty="0"/>
              <a:t> </a:t>
            </a:r>
            <a:r>
              <a:rPr lang="en-US" sz="1600" dirty="0" err="1"/>
              <a:t>koristi</a:t>
            </a:r>
            <a:r>
              <a:rPr lang="en-US" sz="1600" dirty="0"/>
              <a:t> </a:t>
            </a:r>
            <a:r>
              <a:rPr lang="en-US" sz="1600" dirty="0" err="1"/>
              <a:t>menadžment</a:t>
            </a:r>
            <a:r>
              <a:rPr lang="en-US" sz="1600" dirty="0"/>
              <a:t> </a:t>
            </a:r>
            <a:r>
              <a:rPr lang="en-US" sz="1600" dirty="0" err="1"/>
              <a:t>projekta</a:t>
            </a:r>
            <a:r>
              <a:rPr lang="en-US" sz="1600" dirty="0"/>
              <a:t>. </a:t>
            </a:r>
          </a:p>
        </p:txBody>
      </p:sp>
      <p:sp>
        <p:nvSpPr>
          <p:cNvPr id="56" name="Double Wave 55"/>
          <p:cNvSpPr/>
          <p:nvPr/>
        </p:nvSpPr>
        <p:spPr>
          <a:xfrm>
            <a:off x="3401234" y="1784299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 b="1" dirty="0" smtClean="0"/>
          </a:p>
          <a:p>
            <a:pPr algn="ctr"/>
            <a:r>
              <a:rPr lang="en-US" b="1" dirty="0" err="1"/>
              <a:t>Strateška</a:t>
            </a:r>
            <a:r>
              <a:rPr lang="en-US" b="1" dirty="0"/>
              <a:t> </a:t>
            </a:r>
            <a:r>
              <a:rPr lang="en-US" b="1" dirty="0" err="1"/>
              <a:t>analiza</a:t>
            </a:r>
            <a:endParaRPr lang="en-US" b="1" dirty="0"/>
          </a:p>
          <a:p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3716496" y="2609071"/>
            <a:ext cx="7264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Strateška</a:t>
            </a:r>
            <a:r>
              <a:rPr lang="en-US" sz="1600" dirty="0"/>
              <a:t> </a:t>
            </a:r>
            <a:r>
              <a:rPr lang="en-US" sz="1600" dirty="0" err="1"/>
              <a:t>analiza</a:t>
            </a:r>
            <a:r>
              <a:rPr lang="en-US" sz="1600" dirty="0"/>
              <a:t> </a:t>
            </a:r>
            <a:r>
              <a:rPr lang="en-US" sz="1600" dirty="0" err="1"/>
              <a:t>podrazumeva</a:t>
            </a:r>
            <a:r>
              <a:rPr lang="en-US" sz="1600" dirty="0"/>
              <a:t> </a:t>
            </a:r>
            <a:r>
              <a:rPr lang="en-US" sz="1600" dirty="0" err="1"/>
              <a:t>niz</a:t>
            </a:r>
            <a:r>
              <a:rPr lang="en-US" sz="1600" dirty="0"/>
              <a:t> </a:t>
            </a:r>
            <a:r>
              <a:rPr lang="en-US" sz="1600" dirty="0" err="1"/>
              <a:t>tehnika</a:t>
            </a:r>
            <a:r>
              <a:rPr lang="en-US" sz="1600" dirty="0"/>
              <a:t> </a:t>
            </a:r>
            <a:r>
              <a:rPr lang="en-US" sz="1600" dirty="0" err="1"/>
              <a:t>koje</a:t>
            </a:r>
            <a:r>
              <a:rPr lang="en-US" sz="1600" dirty="0"/>
              <a:t> se </a:t>
            </a:r>
            <a:r>
              <a:rPr lang="en-US" sz="1600" dirty="0" err="1"/>
              <a:t>mogu</a:t>
            </a:r>
            <a:r>
              <a:rPr lang="en-US" sz="1600" dirty="0"/>
              <a:t> </a:t>
            </a:r>
            <a:r>
              <a:rPr lang="en-US" sz="1600" dirty="0" err="1"/>
              <a:t>koristiti</a:t>
            </a:r>
            <a:r>
              <a:rPr lang="en-US" sz="1600" dirty="0"/>
              <a:t> </a:t>
            </a:r>
            <a:r>
              <a:rPr lang="en-US" sz="1600" dirty="0" err="1"/>
              <a:t>za</a:t>
            </a:r>
            <a:r>
              <a:rPr lang="en-US" sz="1600" dirty="0"/>
              <a:t> </a:t>
            </a:r>
            <a:r>
              <a:rPr lang="en-US" sz="1600" dirty="0" err="1"/>
              <a:t>bolje</a:t>
            </a:r>
            <a:r>
              <a:rPr lang="en-US" sz="1600" dirty="0"/>
              <a:t> </a:t>
            </a:r>
            <a:r>
              <a:rPr lang="en-US" sz="1600" dirty="0" err="1"/>
              <a:t>razumevanje</a:t>
            </a:r>
            <a:r>
              <a:rPr lang="en-US" sz="1600" dirty="0"/>
              <a:t> </a:t>
            </a:r>
            <a:r>
              <a:rPr lang="en-US" sz="1600" dirty="0" err="1"/>
              <a:t>poslovnog</a:t>
            </a:r>
            <a:r>
              <a:rPr lang="en-US" sz="1600" dirty="0"/>
              <a:t> </a:t>
            </a:r>
            <a:r>
              <a:rPr lang="en-US" sz="1600" dirty="0" err="1"/>
              <a:t>pravca</a:t>
            </a:r>
            <a:r>
              <a:rPr lang="en-US" sz="1600" dirty="0"/>
              <a:t>, </a:t>
            </a:r>
            <a:r>
              <a:rPr lang="en-US" sz="1600" dirty="0" err="1"/>
              <a:t>kao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snaga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slabosti</a:t>
            </a:r>
            <a:r>
              <a:rPr lang="en-US" sz="1600" dirty="0"/>
              <a:t> </a:t>
            </a:r>
            <a:r>
              <a:rPr lang="en-US" sz="1600" dirty="0" err="1"/>
              <a:t>organizacije</a:t>
            </a:r>
            <a:r>
              <a:rPr lang="en-US" sz="1600" dirty="0"/>
              <a:t> </a:t>
            </a:r>
            <a:r>
              <a:rPr lang="en-US" sz="1600" dirty="0" err="1"/>
              <a:t>ili</a:t>
            </a:r>
            <a:r>
              <a:rPr lang="en-US" sz="1600" dirty="0"/>
              <a:t> </a:t>
            </a:r>
            <a:r>
              <a:rPr lang="en-US" sz="1600" dirty="0" err="1"/>
              <a:t>nekog</a:t>
            </a:r>
            <a:r>
              <a:rPr lang="en-US" sz="1600" dirty="0"/>
              <a:t> </a:t>
            </a:r>
            <a:r>
              <a:rPr lang="en-US" sz="1600" dirty="0" err="1"/>
              <a:t>dela</a:t>
            </a:r>
            <a:r>
              <a:rPr lang="en-US" sz="1600" dirty="0"/>
              <a:t> </a:t>
            </a:r>
            <a:r>
              <a:rPr lang="en-US" sz="1600" dirty="0" err="1"/>
              <a:t>organizacije</a:t>
            </a:r>
            <a:r>
              <a:rPr lang="en-US" sz="1600" dirty="0"/>
              <a:t>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69664" y="4400842"/>
            <a:ext cx="7400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r-Latn-RS" sz="1600" dirty="0" smtClean="0"/>
              <a:t>S</a:t>
            </a:r>
            <a:r>
              <a:rPr lang="en-US" sz="1600" dirty="0" err="1" smtClean="0"/>
              <a:t>posobnost</a:t>
            </a:r>
            <a:r>
              <a:rPr lang="en-US" sz="1600" dirty="0" smtClean="0"/>
              <a:t> </a:t>
            </a:r>
            <a:r>
              <a:rPr lang="en-US" sz="1600" dirty="0" err="1"/>
              <a:t>identifikovanja</a:t>
            </a:r>
            <a:r>
              <a:rPr lang="en-US" sz="1600" dirty="0"/>
              <a:t>, </a:t>
            </a:r>
            <a:r>
              <a:rPr lang="en-US" sz="1600" dirty="0" err="1"/>
              <a:t>analiziranja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razvijanja</a:t>
            </a:r>
            <a:r>
              <a:rPr lang="en-US" sz="1600" dirty="0"/>
              <a:t> </a:t>
            </a:r>
            <a:r>
              <a:rPr lang="en-US" sz="1600" dirty="0" err="1"/>
              <a:t>strategija</a:t>
            </a:r>
            <a:r>
              <a:rPr lang="en-US" sz="1600" dirty="0"/>
              <a:t> </a:t>
            </a:r>
            <a:r>
              <a:rPr lang="en-US" sz="1600" dirty="0" err="1"/>
              <a:t>za</a:t>
            </a:r>
            <a:r>
              <a:rPr lang="en-US" sz="1600" dirty="0"/>
              <a:t> </a:t>
            </a:r>
            <a:r>
              <a:rPr lang="en-US" sz="1600" dirty="0" err="1"/>
              <a:t>zainteresovanu</a:t>
            </a:r>
            <a:r>
              <a:rPr lang="en-US" sz="1600" dirty="0"/>
              <a:t> </a:t>
            </a:r>
            <a:r>
              <a:rPr lang="en-US" sz="1600" dirty="0" err="1"/>
              <a:t>stranu</a:t>
            </a:r>
            <a:r>
              <a:rPr lang="en-US" sz="1600" dirty="0"/>
              <a:t>, </a:t>
            </a:r>
            <a:r>
              <a:rPr lang="en-US" sz="1600" dirty="0" err="1"/>
              <a:t>sve</a:t>
            </a:r>
            <a:r>
              <a:rPr lang="en-US" sz="1600" dirty="0"/>
              <a:t> </a:t>
            </a:r>
            <a:r>
              <a:rPr lang="en-US" sz="1600" dirty="0" err="1"/>
              <a:t>radi</a:t>
            </a:r>
            <a:r>
              <a:rPr lang="en-US" sz="1600" dirty="0"/>
              <a:t> </a:t>
            </a:r>
            <a:r>
              <a:rPr lang="en-US" sz="1600" dirty="0" err="1"/>
              <a:t>boljeg</a:t>
            </a:r>
            <a:r>
              <a:rPr lang="en-US" sz="1600" dirty="0"/>
              <a:t> </a:t>
            </a:r>
            <a:r>
              <a:rPr lang="en-US" sz="1600" dirty="0" err="1"/>
              <a:t>razumevanja</a:t>
            </a:r>
            <a:r>
              <a:rPr lang="en-US" sz="1600" dirty="0"/>
              <a:t> </a:t>
            </a:r>
            <a:r>
              <a:rPr lang="en-US" sz="1600" dirty="0" err="1"/>
              <a:t>njenih</a:t>
            </a:r>
            <a:r>
              <a:rPr lang="en-US" sz="1600" dirty="0"/>
              <a:t> </a:t>
            </a:r>
            <a:r>
              <a:rPr lang="en-US" sz="1600" dirty="0" err="1"/>
              <a:t>stavova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interesa</a:t>
            </a:r>
            <a:endParaRPr lang="en-US" sz="1600" dirty="0"/>
          </a:p>
        </p:txBody>
      </p:sp>
      <p:sp>
        <p:nvSpPr>
          <p:cNvPr id="60" name="Double Wave 59"/>
          <p:cNvSpPr/>
          <p:nvPr/>
        </p:nvSpPr>
        <p:spPr>
          <a:xfrm>
            <a:off x="3462304" y="3459661"/>
            <a:ext cx="2776903" cy="929734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 b="1" dirty="0" smtClean="0"/>
          </a:p>
          <a:p>
            <a:pPr algn="ctr"/>
            <a:r>
              <a:rPr lang="en-US" b="1" dirty="0" err="1"/>
              <a:t>Analiza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upravljanje</a:t>
            </a:r>
            <a:r>
              <a:rPr lang="en-US" b="1" dirty="0"/>
              <a:t> </a:t>
            </a:r>
            <a:r>
              <a:rPr lang="en-US" b="1" dirty="0" err="1"/>
              <a:t>zainteresovanim</a:t>
            </a:r>
            <a:r>
              <a:rPr lang="en-US" b="1" dirty="0"/>
              <a:t> </a:t>
            </a:r>
            <a:r>
              <a:rPr lang="en-US" b="1" dirty="0" err="1"/>
              <a:t>stranama</a:t>
            </a:r>
            <a:endParaRPr lang="en-US" b="1" dirty="0"/>
          </a:p>
          <a:p>
            <a:endParaRPr lang="en-US" b="1" dirty="0"/>
          </a:p>
        </p:txBody>
      </p:sp>
      <p:sp>
        <p:nvSpPr>
          <p:cNvPr id="61" name="Double Wave 60"/>
          <p:cNvSpPr/>
          <p:nvPr/>
        </p:nvSpPr>
        <p:spPr>
          <a:xfrm>
            <a:off x="3401234" y="5036611"/>
            <a:ext cx="2776903" cy="74739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 b="1" dirty="0" smtClean="0"/>
          </a:p>
          <a:p>
            <a:r>
              <a:rPr lang="sr-Latn-RS" b="1" dirty="0" smtClean="0"/>
              <a:t> </a:t>
            </a:r>
            <a:r>
              <a:rPr lang="en-US" b="1" dirty="0" err="1" smtClean="0"/>
              <a:t>Istraživačke</a:t>
            </a:r>
            <a:r>
              <a:rPr lang="en-US" b="1" dirty="0" smtClean="0"/>
              <a:t> </a:t>
            </a:r>
            <a:r>
              <a:rPr lang="en-US" b="1" dirty="0" err="1"/>
              <a:t>tehnike</a:t>
            </a:r>
            <a:endParaRPr lang="en-US" b="1" dirty="0"/>
          </a:p>
          <a:p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3875155" y="5902382"/>
            <a:ext cx="7618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r-Latn-RS" sz="1600" dirty="0"/>
              <a:t>Da bi došao do korena poslovnog problema, poslovni analitičar mora posedovati niz istraživačkih tehnika kako bi </a:t>
            </a:r>
            <a:r>
              <a:rPr lang="sr-Latn-RS" sz="1600" dirty="0" smtClean="0"/>
              <a:t>ih koristio za efikasniju </a:t>
            </a:r>
            <a:r>
              <a:rPr lang="sr-Latn-RS" sz="1600" dirty="0"/>
              <a:t>analizu tematike.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518" y="23865"/>
            <a:ext cx="1364479" cy="2221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4974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2663</TotalTime>
  <Words>1725</Words>
  <Application>Microsoft Office PowerPoint</Application>
  <PresentationFormat>Widescreen</PresentationFormat>
  <Paragraphs>263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Corbel</vt:lpstr>
      <vt:lpstr>Times New Roman</vt:lpstr>
      <vt:lpstr>Trebuchet MS</vt:lpstr>
      <vt:lpstr>Tw Cen MT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Teodora Novkovic</dc:creator>
  <cp:lastModifiedBy>Teodora Novkovic</cp:lastModifiedBy>
  <cp:revision>199</cp:revision>
  <dcterms:created xsi:type="dcterms:W3CDTF">2017-01-05T13:17:27Z</dcterms:created>
  <dcterms:modified xsi:type="dcterms:W3CDTF">2022-02-02T11:08:38Z</dcterms:modified>
</cp:coreProperties>
</file>