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15" r:id="rId4"/>
    <p:sldId id="314" r:id="rId5"/>
    <p:sldId id="256" r:id="rId6"/>
    <p:sldId id="312" r:id="rId7"/>
    <p:sldId id="278" r:id="rId8"/>
    <p:sldId id="304" r:id="rId9"/>
    <p:sldId id="261" r:id="rId10"/>
    <p:sldId id="292" r:id="rId11"/>
    <p:sldId id="265" r:id="rId12"/>
    <p:sldId id="262" r:id="rId13"/>
    <p:sldId id="270" r:id="rId14"/>
    <p:sldId id="303" r:id="rId15"/>
    <p:sldId id="290" r:id="rId16"/>
    <p:sldId id="286" r:id="rId17"/>
    <p:sldId id="288" r:id="rId18"/>
    <p:sldId id="273" r:id="rId19"/>
    <p:sldId id="282" r:id="rId20"/>
    <p:sldId id="298" r:id="rId21"/>
    <p:sldId id="264" r:id="rId22"/>
    <p:sldId id="301" r:id="rId23"/>
    <p:sldId id="287" r:id="rId24"/>
    <p:sldId id="313" r:id="rId25"/>
    <p:sldId id="307" r:id="rId26"/>
    <p:sldId id="308" r:id="rId27"/>
    <p:sldId id="310" r:id="rId28"/>
    <p:sldId id="269" r:id="rId29"/>
    <p:sldId id="306" r:id="rId30"/>
    <p:sldId id="311" r:id="rId31"/>
    <p:sldId id="305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a Novkovic" initials="TN" lastIdx="1" clrIdx="0">
    <p:extLst>
      <p:ext uri="{19B8F6BF-5375-455C-9EA6-DF929625EA0E}">
        <p15:presenceInfo xmlns:p15="http://schemas.microsoft.com/office/powerpoint/2012/main" userId="913c1061ce4e5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C80"/>
    <a:srgbClr val="CCFFFF"/>
    <a:srgbClr val="17375E"/>
    <a:srgbClr val="85D8DE"/>
    <a:srgbClr val="455569"/>
    <a:srgbClr val="B9EDFF"/>
    <a:srgbClr val="9179EB"/>
    <a:srgbClr val="3D4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>
      <p:cViewPr varScale="1">
        <p:scale>
          <a:sx n="103" d="100"/>
          <a:sy n="103" d="100"/>
        </p:scale>
        <p:origin x="6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28530" y="0"/>
          <a:ext cx="973992" cy="847624"/>
        </a:xfrm>
        <a:prstGeom prst="trapezoid">
          <a:avLst>
            <a:gd name="adj" fmla="val 58298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428530" y="0"/>
        <a:ext cx="973992" cy="847624"/>
      </dsp:txXfrm>
    </dsp:sp>
    <dsp:sp modelId="{3CE8FECB-ADC6-4195-8C29-ECF1EEE9F8FA}">
      <dsp:nvSpPr>
        <dsp:cNvPr id="0" name=""/>
        <dsp:cNvSpPr/>
      </dsp:nvSpPr>
      <dsp:spPr>
        <a:xfrm>
          <a:off x="1066031" y="847624"/>
          <a:ext cx="1698991" cy="609525"/>
        </a:xfrm>
        <a:prstGeom prst="trapezoid">
          <a:avLst>
            <a:gd name="adj" fmla="val 58298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363354" y="847624"/>
        <a:ext cx="1104344" cy="609525"/>
      </dsp:txXfrm>
    </dsp:sp>
    <dsp:sp modelId="{753AA43A-5097-42D8-A3EF-20B11215D8F3}">
      <dsp:nvSpPr>
        <dsp:cNvPr id="0" name=""/>
        <dsp:cNvSpPr/>
      </dsp:nvSpPr>
      <dsp:spPr>
        <a:xfrm>
          <a:off x="710687" y="1457150"/>
          <a:ext cx="2409678" cy="609525"/>
        </a:xfrm>
        <a:prstGeom prst="trapezoid">
          <a:avLst>
            <a:gd name="adj" fmla="val 58298"/>
          </a:avLst>
        </a:prstGeom>
        <a:solidFill>
          <a:schemeClr val="accent3"/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32381" y="1457150"/>
        <a:ext cx="1566291" cy="609525"/>
      </dsp:txXfrm>
    </dsp:sp>
    <dsp:sp modelId="{E6279944-4AC5-4561-B5D0-64EE0E57E695}">
      <dsp:nvSpPr>
        <dsp:cNvPr id="0" name=""/>
        <dsp:cNvSpPr/>
      </dsp:nvSpPr>
      <dsp:spPr>
        <a:xfrm>
          <a:off x="355343" y="2066676"/>
          <a:ext cx="3120366" cy="609525"/>
        </a:xfrm>
        <a:prstGeom prst="trapezoid">
          <a:avLst>
            <a:gd name="adj" fmla="val 58298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901407" y="2066676"/>
        <a:ext cx="2028238" cy="609525"/>
      </dsp:txXfrm>
    </dsp:sp>
    <dsp:sp modelId="{285279A8-A2FF-4704-92DF-4753853CE322}">
      <dsp:nvSpPr>
        <dsp:cNvPr id="0" name=""/>
        <dsp:cNvSpPr/>
      </dsp:nvSpPr>
      <dsp:spPr>
        <a:xfrm>
          <a:off x="0" y="2676202"/>
          <a:ext cx="3831054" cy="609525"/>
        </a:xfrm>
        <a:prstGeom prst="trapezoid">
          <a:avLst>
            <a:gd name="adj" fmla="val 58298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670434" y="2676202"/>
        <a:ext cx="2490185" cy="60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37721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780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1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  <p:sldLayoutId id="214748367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simform.com/blog/react-native-vs-ionic/" TargetMode="External"/><Relationship Id="rId7" Type="http://schemas.openxmlformats.org/officeDocument/2006/relationships/image" Target="../media/image62.png"/><Relationship Id="rId2" Type="http://schemas.openxmlformats.org/officeDocument/2006/relationships/hyperlink" Target="https://codeburst.io/react-native-vs-ionic-vs-flutter-comparison-of-top-cross-platform-app-development-tools-71c8011309ac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jooq.org/" TargetMode="External"/><Relationship Id="rId5" Type="http://schemas.openxmlformats.org/officeDocument/2006/relationships/hyperlink" Target="https://ionicframework.com/docs" TargetMode="External"/><Relationship Id="rId4" Type="http://schemas.openxmlformats.org/officeDocument/2006/relationships/hyperlink" Target="https://www.javatpoint.com/cordova-archit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odeburst.io/react-native-vs-ionic-vs-flutter-comparison-of-top-cross-platform-app-development-tools-71c8011309ac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A7B751-8906-18FC-2B69-955990FE8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DualSOFT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63FA6C9-4DC4-FE77-E476-3D6B9394A0FB}"/>
              </a:ext>
            </a:extLst>
          </p:cNvPr>
          <p:cNvSpPr txBox="1">
            <a:spLocks/>
          </p:cNvSpPr>
          <p:nvPr/>
        </p:nvSpPr>
        <p:spPr>
          <a:xfrm>
            <a:off x="184513" y="0"/>
            <a:ext cx="9073008" cy="7105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115" marR="1810385" indent="0" algn="ctr">
              <a:spcBef>
                <a:spcPts val="305"/>
              </a:spcBef>
              <a:buNone/>
            </a:pPr>
            <a:r>
              <a:rPr lang="en-US" sz="2800" b="1" kern="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Strucna</a:t>
            </a:r>
            <a:r>
              <a:rPr lang="en-US" sz="2800" b="1" kern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kern="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praksa</a:t>
            </a:r>
            <a:r>
              <a:rPr lang="en-US" sz="2800" b="1" kern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2800" b="1" kern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kern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b="1" kern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800" b="1" kern="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115" marR="1810385" indent="0" algn="ctr">
              <a:spcBef>
                <a:spcPts val="305"/>
              </a:spcBef>
              <a:buNone/>
            </a:pPr>
            <a:endParaRPr lang="en-US" sz="2800" kern="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115" marR="1810385" indent="0" algn="ctr">
              <a:spcBef>
                <a:spcPts val="305"/>
              </a:spcBef>
              <a:buNone/>
            </a:pPr>
            <a:endParaRPr lang="en-US" sz="28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D4E1F-6C03-EC73-A3D1-012FFC3A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3478"/>
            <a:ext cx="787087" cy="751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C13B2-E7AC-C94C-E582-0C4E3C3E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16924" cy="11582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6950D07-97CA-314C-A1C7-AFEEB259BD78}"/>
              </a:ext>
            </a:extLst>
          </p:cNvPr>
          <p:cNvSpPr txBox="1">
            <a:spLocks/>
          </p:cNvSpPr>
          <p:nvPr/>
        </p:nvSpPr>
        <p:spPr>
          <a:xfrm>
            <a:off x="198691" y="4299942"/>
            <a:ext cx="2236465" cy="7105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>
                <a:solidFill>
                  <a:srgbClr val="17375E"/>
                </a:solidFill>
              </a:rPr>
              <a:t>      Student: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>
                <a:solidFill>
                  <a:srgbClr val="17375E"/>
                </a:solidFill>
              </a:rPr>
              <a:t>  Teodora </a:t>
            </a:r>
            <a:r>
              <a:rPr lang="en-US" altLang="ko-KR" sz="1800" dirty="0" err="1">
                <a:solidFill>
                  <a:srgbClr val="17375E"/>
                </a:solidFill>
              </a:rPr>
              <a:t>Novkovi</a:t>
            </a:r>
            <a:r>
              <a:rPr lang="sr-Latn-RS" altLang="ko-KR" sz="1800" dirty="0">
                <a:solidFill>
                  <a:srgbClr val="17375E"/>
                </a:solidFill>
              </a:rPr>
              <a:t>ć</a:t>
            </a:r>
            <a:endParaRPr lang="en-US" altLang="ko-KR" sz="1800" dirty="0">
              <a:solidFill>
                <a:srgbClr val="17375E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0F279D6-2C61-753F-6AA6-89BA72188A43}"/>
              </a:ext>
            </a:extLst>
          </p:cNvPr>
          <p:cNvSpPr txBox="1">
            <a:spLocks/>
          </p:cNvSpPr>
          <p:nvPr/>
        </p:nvSpPr>
        <p:spPr>
          <a:xfrm>
            <a:off x="4860032" y="4037537"/>
            <a:ext cx="5868144" cy="14740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Predmetni profeosr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i</a:t>
            </a:r>
            <a:r>
              <a:rPr lang="sr-Latn-R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:</a:t>
            </a: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prof.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dr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Dragan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Stojanović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prof.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dr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Milorad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Tošić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Arial MT"/>
              <a:ea typeface="Arial MT"/>
              <a:cs typeface="Arial M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prof. dr. Ivan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Petković</a:t>
            </a:r>
            <a:endParaRPr lang="en-US" sz="1600" dirty="0">
              <a:solidFill>
                <a:schemeClr val="tx2">
                  <a:lumMod val="75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US" sz="1600" dirty="0">
              <a:effectLst/>
              <a:latin typeface="Arial MT"/>
              <a:ea typeface="Arial MT"/>
              <a:cs typeface="Arial MT"/>
            </a:endParaRPr>
          </a:p>
          <a:p>
            <a:endParaRPr lang="sr-Latn-RS" altLang="ko-KR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822C1-67B2-9633-77E6-E2E7D61A5EA0}"/>
              </a:ext>
            </a:extLst>
          </p:cNvPr>
          <p:cNvSpPr txBox="1"/>
          <p:nvPr/>
        </p:nvSpPr>
        <p:spPr>
          <a:xfrm>
            <a:off x="3236879" y="3028083"/>
            <a:ext cx="536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https://www.dualsoft.rs/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F7F42-BB7D-FE3E-8155-CD7D029F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252" y="191426"/>
            <a:ext cx="845275" cy="806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92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02234" y="2004531"/>
            <a:ext cx="3744416" cy="576063"/>
          </a:xfrm>
        </p:spPr>
        <p:txBody>
          <a:bodyPr/>
          <a:lstStyle/>
          <a:p>
            <a:r>
              <a:rPr lang="sr-Latn-RS" altLang="ko-KR" dirty="0"/>
              <a:t>JOOQ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b="1" dirty="0"/>
              <a:t>Java Object Oriented Query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Objektno relacioni maper u Java aplikacijama i alat za generisanje Java koda.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32917-B1F3-42A1-AC64-C7D91CC8A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87574"/>
            <a:ext cx="1119444" cy="11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solidFill>
                  <a:srgbClr val="17375E"/>
                </a:solidFill>
              </a:rPr>
              <a:t>JOOQ</a:t>
            </a:r>
            <a:endParaRPr lang="ko-KR" altLang="en-US" b="1" dirty="0">
              <a:solidFill>
                <a:srgbClr val="17375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b="1" dirty="0">
                <a:solidFill>
                  <a:schemeClr val="tx2">
                    <a:lumMod val="75000"/>
                  </a:schemeClr>
                </a:solidFill>
              </a:rPr>
              <a:t>Java Object Oriented Query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711" y="549570"/>
            <a:ext cx="13827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Jednostavnost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F4B7E-FA82-489C-8482-3BE592ACBBD9}"/>
              </a:ext>
            </a:extLst>
          </p:cNvPr>
          <p:cNvSpPr txBox="1"/>
          <p:nvPr/>
        </p:nvSpPr>
        <p:spPr>
          <a:xfrm>
            <a:off x="4347711" y="818846"/>
            <a:ext cx="38422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JOOQ pruža fluentni DSL koji omogućava jednostavnije, brže i manje naporno pisanje SQL upita.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FB303E-D521-4AEB-AFB4-F5EE53243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19" y="16413"/>
            <a:ext cx="789142" cy="7891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829626-C997-4F06-8C6E-4BCC0EFB2FD4}"/>
              </a:ext>
            </a:extLst>
          </p:cNvPr>
          <p:cNvSpPr txBox="1"/>
          <p:nvPr/>
        </p:nvSpPr>
        <p:spPr>
          <a:xfrm>
            <a:off x="4347711" y="1277296"/>
            <a:ext cx="145479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Sigurnost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82D29-C6E2-4A62-AC2B-D0496E9F1D28}"/>
              </a:ext>
            </a:extLst>
          </p:cNvPr>
          <p:cNvSpPr txBox="1"/>
          <p:nvPr/>
        </p:nvSpPr>
        <p:spPr>
          <a:xfrm>
            <a:off x="4347711" y="1555297"/>
            <a:ext cx="428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DSL garantuje da je SQL koji se piše sintaksički ispravan i „type-safe“. Takođe omogućava korišćenom IDE-u da odradi auto-complete dok se piše SQL kod.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A408B-07FB-4A64-89F9-966B4B22F213}"/>
              </a:ext>
            </a:extLst>
          </p:cNvPr>
          <p:cNvSpPr txBox="1"/>
          <p:nvPr/>
        </p:nvSpPr>
        <p:spPr>
          <a:xfrm>
            <a:off x="4347711" y="2210525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Objektna-orjentisanost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1B3FBE-606D-482A-BF90-2EE3F0F33396}"/>
              </a:ext>
            </a:extLst>
          </p:cNvPr>
          <p:cNvSpPr txBox="1"/>
          <p:nvPr/>
        </p:nvSpPr>
        <p:spPr>
          <a:xfrm>
            <a:off x="4347711" y="2480853"/>
            <a:ext cx="428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U JOOQ-u sve što postoji su objekti. Sve operacije su okarakterisane na nivou klasa. (CRUD na nivou klasa)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14EA8-2DD8-4636-AA73-90BE1AD7E893}"/>
              </a:ext>
            </a:extLst>
          </p:cNvPr>
          <p:cNvSpPr txBox="1"/>
          <p:nvPr/>
        </p:nvSpPr>
        <p:spPr>
          <a:xfrm>
            <a:off x="4347711" y="2942518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Sposobnost generisanja Java koda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22117-4AF0-4A4F-A934-6CFE6F41B301}"/>
              </a:ext>
            </a:extLst>
          </p:cNvPr>
          <p:cNvSpPr txBox="1"/>
          <p:nvPr/>
        </p:nvSpPr>
        <p:spPr>
          <a:xfrm>
            <a:off x="4347711" y="3228414"/>
            <a:ext cx="4419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JOOQ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koristi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generisanje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koda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za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pravljenje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skupa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Java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klasa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koje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predstavljaju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samu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bazu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podataka</a:t>
            </a:r>
            <a:r>
              <a:rPr lang="en-U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ko-KR" sz="10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07D1A2-2DF0-4003-8C10-B3968DA602A9}"/>
              </a:ext>
            </a:extLst>
          </p:cNvPr>
          <p:cNvSpPr txBox="1"/>
          <p:nvPr/>
        </p:nvSpPr>
        <p:spPr>
          <a:xfrm>
            <a:off x="4347711" y="3698976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Jednostavnost integracije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D351B-4057-4F3F-9568-C25C192C1BA6}"/>
              </a:ext>
            </a:extLst>
          </p:cNvPr>
          <p:cNvSpPr txBox="1"/>
          <p:nvPr/>
        </p:nvSpPr>
        <p:spPr>
          <a:xfrm>
            <a:off x="4347711" y="3938705"/>
            <a:ext cx="4347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Jednostavan proces integracije JOOQ-a u postojećim radnim okruženjima kao sloja pristupa informacijama.</a:t>
            </a:r>
            <a:endParaRPr lang="en-US" altLang="ko-KR" sz="10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3BADB5-1E99-4E03-9AB9-48670EE6C3CC}"/>
              </a:ext>
            </a:extLst>
          </p:cNvPr>
          <p:cNvSpPr txBox="1"/>
          <p:nvPr/>
        </p:nvSpPr>
        <p:spPr>
          <a:xfrm>
            <a:off x="4347711" y="4395739"/>
            <a:ext cx="4575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altLang="ko-KR" sz="1200" b="1" dirty="0">
                <a:solidFill>
                  <a:srgbClr val="85D8DE"/>
                </a:solidFill>
                <a:cs typeface="Arial" pitchFamily="34" charset="0"/>
              </a:rPr>
              <a:t>Besplatnost</a:t>
            </a:r>
            <a:endParaRPr lang="ko-KR" altLang="en-US" sz="1200" b="1" dirty="0">
              <a:solidFill>
                <a:srgbClr val="85D8DE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C8259F-2419-4D0C-9635-A903CA1706FD}"/>
              </a:ext>
            </a:extLst>
          </p:cNvPr>
          <p:cNvSpPr txBox="1"/>
          <p:nvPr/>
        </p:nvSpPr>
        <p:spPr>
          <a:xfrm>
            <a:off x="4347711" y="4640099"/>
            <a:ext cx="4347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200" dirty="0">
                <a:solidFill>
                  <a:srgbClr val="17375E"/>
                </a:solidFill>
                <a:effectLst/>
                <a:ea typeface="Times New Roman" panose="02020603050405020304" pitchFamily="18" charset="0"/>
              </a:rPr>
              <a:t>Besplatno se koristi za sve open-source baze podataka.</a:t>
            </a:r>
            <a:endParaRPr lang="en-US" altLang="ko-KR" sz="10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Alati za perzistenciju u Java aplikacijama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Rezultati ankete iz 2015. godine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1021" y="1066311"/>
            <a:ext cx="23011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6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JOOQ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2656958" y="4085658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111806" y="1179056"/>
            <a:ext cx="576064" cy="509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354101" y="1111483"/>
            <a:ext cx="3614824" cy="892107"/>
            <a:chOff x="-668580" y="735562"/>
            <a:chExt cx="5209952" cy="892107"/>
          </a:xfrm>
        </p:grpSpPr>
        <p:sp>
          <p:nvSpPr>
            <p:cNvPr id="24" name="TextBox 23"/>
            <p:cNvSpPr txBox="1"/>
            <p:nvPr/>
          </p:nvSpPr>
          <p:spPr>
            <a:xfrm>
              <a:off x="839195" y="981338"/>
              <a:ext cx="370217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Najpopularniji ORM u Javi, defakto standard u Java ekosistemu, JavaEE standardna implementacija.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668580" y="735562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Hibernate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9208" y="3731794"/>
            <a:ext cx="2822732" cy="1191040"/>
            <a:chOff x="1472557" y="646952"/>
            <a:chExt cx="2783684" cy="1401698"/>
          </a:xfrm>
        </p:grpSpPr>
        <p:sp>
          <p:nvSpPr>
            <p:cNvPr id="29" name="TextBox 28"/>
            <p:cNvSpPr txBox="1"/>
            <p:nvPr/>
          </p:nvSpPr>
          <p:spPr>
            <a:xfrm>
              <a:off x="1472557" y="853347"/>
              <a:ext cx="2765965" cy="11953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Java Persistence API – rešava probleme mapiranja uspostavljanjem standardizovanih, deklarativnih pravila mapiranja korišćenjem anotacija uz ciljne tipove.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0276" y="646952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JPA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9343" y="2323120"/>
            <a:ext cx="2691401" cy="1047654"/>
            <a:chOff x="1472558" y="904123"/>
            <a:chExt cx="3879046" cy="1047654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120780"/>
              <a:ext cx="387904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Java API koji upravlja povezivanjem sa bazom podataka, izdavanjem upita, upravljanjem skupovima rezultata dobijenih iz baze podataka.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04123"/>
              <a:ext cx="276596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JDBC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28B17BD2-5AD9-4A04-B4E7-D171827471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9" b="1109"/>
          <a:stretch>
            <a:fillRect/>
          </a:stretch>
        </p:blipFill>
        <p:spPr>
          <a:xfrm>
            <a:off x="3563938" y="1203599"/>
            <a:ext cx="1947862" cy="30243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A8D1F41-E2E9-465E-9A64-6707647D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500"/>
            <a:ext cx="823031" cy="749873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C8F8B4AC-865D-49F3-88CA-C7745ACE324B}"/>
              </a:ext>
            </a:extLst>
          </p:cNvPr>
          <p:cNvSpPr/>
          <p:nvPr/>
        </p:nvSpPr>
        <p:spPr>
          <a:xfrm>
            <a:off x="143279" y="2469442"/>
            <a:ext cx="576064" cy="544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4E5458E-EB13-4A3C-9E4C-0CBF9558C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9" y="2440880"/>
            <a:ext cx="823031" cy="6461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90C1AD2-2FB7-4AB4-B571-5309BB41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1" y="3851391"/>
            <a:ext cx="823031" cy="749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25B5AF-0CB1-4535-B416-BB0B17684A7B}"/>
              </a:ext>
            </a:extLst>
          </p:cNvPr>
          <p:cNvSpPr txBox="1"/>
          <p:nvPr/>
        </p:nvSpPr>
        <p:spPr>
          <a:xfrm>
            <a:off x="5775136" y="1347614"/>
            <a:ext cx="24692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Uspostavlja ravnotežu između JDBC-a i ORM-ova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9DCD-2AFD-4945-AC0D-36A58DCB605D}"/>
              </a:ext>
            </a:extLst>
          </p:cNvPr>
          <p:cNvSpPr txBox="1"/>
          <p:nvPr/>
        </p:nvSpPr>
        <p:spPr>
          <a:xfrm>
            <a:off x="5775136" y="1779662"/>
            <a:ext cx="2676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Nudi bolje rešenje od JPA native upita za korišćenje celokupnog seta karakteristika SQL-a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689EA-69A2-4473-84DA-AA5912B70C90}"/>
              </a:ext>
            </a:extLst>
          </p:cNvPr>
          <p:cNvSpPr txBox="1"/>
          <p:nvPr/>
        </p:nvSpPr>
        <p:spPr>
          <a:xfrm>
            <a:off x="5775136" y="2427734"/>
            <a:ext cx="2757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Smanjuje napor programiranja za nekih 10-20%, daje kvalitetniji kod sa manjom stopom grešaka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D4469-C4BA-4835-BCD0-2667A092DB07}"/>
              </a:ext>
            </a:extLst>
          </p:cNvPr>
          <p:cNvSpPr txBox="1"/>
          <p:nvPr/>
        </p:nvSpPr>
        <p:spPr>
          <a:xfrm>
            <a:off x="5775136" y="3075806"/>
            <a:ext cx="31173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- DSL pruža podršku Java Streams API-ju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139AA-B392-4672-850F-57E0FCDF45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193670"/>
            <a:ext cx="1007807" cy="10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Nedostaci JOOQ-a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521361" y="1478674"/>
            <a:ext cx="2450226" cy="334865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22123" y="2181736"/>
            <a:ext cx="2149413" cy="2645592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1170537" y="2204873"/>
            <a:ext cx="4814308" cy="862690"/>
            <a:chOff x="1722983" y="4251621"/>
            <a:chExt cx="2980951" cy="862690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467980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Čeka se na okončanje izvestan vremenski period svaki put kada dođe do bilo koje promene u šemi baze podataka.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22983" y="4251621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sr-Latn-R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Neizbežna faza generisanja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360" y="3723712"/>
            <a:ext cx="3207435" cy="1003083"/>
            <a:chOff x="2551706" y="4327204"/>
            <a:chExt cx="2152228" cy="787107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467980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Izgenerisane klase najviše odgovaraju slučaju kod pisanja DSL upita, u praksi često neophodne korespodentne DTO klase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Potreba za DTO klasama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26577" y="3037008"/>
            <a:ext cx="3298100" cy="1018453"/>
            <a:chOff x="2551706" y="4188191"/>
            <a:chExt cx="2152228" cy="1018453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375647"/>
              <a:ext cx="215222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 slučaju da dizajn baze podataka nije prioritet u samom projektu i da je fokus projekta na aplikacijama koje pristupaju istoj bazi onda JOOQ nije pravi izbor.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188191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Dizajn baze podataka kao prioritet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3357" y="1563638"/>
            <a:ext cx="748821" cy="3263689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86234" y="1227674"/>
            <a:ext cx="35644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Očekivanje unapred dizajnirane baze podataka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E346946-1A6E-4B7D-BFE2-6A3F0C82E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9" y="8527"/>
            <a:ext cx="867085" cy="857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D278B9-F7E3-4B1D-9B79-E8FB6B7B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24" y="1549145"/>
            <a:ext cx="823031" cy="7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8971F-65AA-4378-ABE6-EAA1144B3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12" y="1558745"/>
            <a:ext cx="823031" cy="646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BF86E-D1B4-4ED1-AE25-04D3A5064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041" y="3260992"/>
            <a:ext cx="823031" cy="749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CAAC41-0AF5-4972-B853-2F1DB536D86F}"/>
              </a:ext>
            </a:extLst>
          </p:cNvPr>
          <p:cNvSpPr txBox="1"/>
          <p:nvPr/>
        </p:nvSpPr>
        <p:spPr>
          <a:xfrm>
            <a:off x="6666897" y="226481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Integracija JOOQ-a u aplikaciji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Korišćena verzija JOOQ-a 3.11.9.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836904" y="1841018"/>
            <a:ext cx="1859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Latn-RS" altLang="ko-KR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org.jooq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098359" y="2913763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4D6639-1AF6-443C-88BF-14B867B41EC1}"/>
              </a:ext>
            </a:extLst>
          </p:cNvPr>
          <p:cNvSpPr txBox="1"/>
          <p:nvPr/>
        </p:nvSpPr>
        <p:spPr>
          <a:xfrm>
            <a:off x="-836904" y="2911272"/>
            <a:ext cx="1859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Latn-RS" altLang="ko-KR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jooq-meta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F8C3FE29-2EB0-4367-A799-EE585BE89BA5}"/>
              </a:ext>
            </a:extLst>
          </p:cNvPr>
          <p:cNvSpPr>
            <a:spLocks noChangeAspect="1"/>
          </p:cNvSpPr>
          <p:nvPr/>
        </p:nvSpPr>
        <p:spPr>
          <a:xfrm>
            <a:off x="5264529" y="244446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A0B911BD-38AC-4752-B9E1-AA5482EB6BA8}"/>
              </a:ext>
            </a:extLst>
          </p:cNvPr>
          <p:cNvSpPr>
            <a:spLocks noChangeAspect="1"/>
          </p:cNvSpPr>
          <p:nvPr/>
        </p:nvSpPr>
        <p:spPr>
          <a:xfrm>
            <a:off x="4831997" y="2954948"/>
            <a:ext cx="334893" cy="31988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DDEC1603-102E-44D2-B698-36CBECD8A56E}"/>
              </a:ext>
            </a:extLst>
          </p:cNvPr>
          <p:cNvSpPr>
            <a:spLocks noChangeAspect="1"/>
          </p:cNvSpPr>
          <p:nvPr/>
        </p:nvSpPr>
        <p:spPr>
          <a:xfrm>
            <a:off x="5225911" y="3339253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FAA96616-C95D-450A-80B8-EE1436C900AD}"/>
              </a:ext>
            </a:extLst>
          </p:cNvPr>
          <p:cNvSpPr>
            <a:spLocks noChangeAspect="1"/>
          </p:cNvSpPr>
          <p:nvPr/>
        </p:nvSpPr>
        <p:spPr>
          <a:xfrm>
            <a:off x="5676785" y="2990926"/>
            <a:ext cx="334893" cy="3483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BF25837E-760D-46A2-8452-5930E61A879F}"/>
              </a:ext>
            </a:extLst>
          </p:cNvPr>
          <p:cNvSpPr>
            <a:spLocks noChangeAspect="1"/>
          </p:cNvSpPr>
          <p:nvPr/>
        </p:nvSpPr>
        <p:spPr>
          <a:xfrm>
            <a:off x="5254125" y="287884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DF5CFCA-9E72-4152-B95B-3520BD968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99000"/>
            <a:ext cx="1802479" cy="18024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D2BCC8-1E46-46FA-9874-B4A55F4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81" y="1566752"/>
            <a:ext cx="2876550" cy="80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628C7F-04E3-46F3-B35B-15863546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74" y="2642526"/>
            <a:ext cx="2918406" cy="7770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BD0432-6CE0-4E81-8165-17C24438B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3" y="3735041"/>
            <a:ext cx="3605169" cy="82169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AF5E7B-B29C-43A6-877E-22219FA8887C}"/>
              </a:ext>
            </a:extLst>
          </p:cNvPr>
          <p:cNvSpPr txBox="1"/>
          <p:nvPr/>
        </p:nvSpPr>
        <p:spPr>
          <a:xfrm>
            <a:off x="-458406" y="3979509"/>
            <a:ext cx="16551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sr-Latn-RS" altLang="ko-KR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jooq-codegen</a:t>
            </a:r>
            <a:endParaRPr lang="ko-KR" altLang="en-US" sz="12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Konfiguracija JOOQ kod generatora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619009" y="2188912"/>
            <a:ext cx="991204" cy="120976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611694" y="3398672"/>
            <a:ext cx="536370" cy="11805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619009" y="3398672"/>
            <a:ext cx="1533698" cy="108117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2949458" y="1627037"/>
            <a:ext cx="2368233" cy="19346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34" idx="2"/>
          </p:cNvCxnSpPr>
          <p:nvPr/>
        </p:nvCxnSpPr>
        <p:spPr>
          <a:xfrm flipH="1">
            <a:off x="3017410" y="3249380"/>
            <a:ext cx="1341265" cy="1158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017410" y="2062712"/>
            <a:ext cx="2585488" cy="23965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121293" y="2223957"/>
            <a:ext cx="403057" cy="4064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E8FD10-0860-472D-B395-7457931AF474}"/>
              </a:ext>
            </a:extLst>
          </p:cNvPr>
          <p:cNvSpPr txBox="1"/>
          <p:nvPr/>
        </p:nvSpPr>
        <p:spPr>
          <a:xfrm>
            <a:off x="3621161" y="3807384"/>
            <a:ext cx="14750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1200" b="1" dirty="0">
                <a:solidFill>
                  <a:schemeClr val="bg1"/>
                </a:solidFill>
                <a:cs typeface="Arial" pitchFamily="34" charset="0"/>
              </a:rPr>
              <a:t>JOOQ plugin za generisanje koda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BB8839-6CEF-4CCF-A84D-8D7226CDDE72}"/>
              </a:ext>
            </a:extLst>
          </p:cNvPr>
          <p:cNvSpPr txBox="1"/>
          <p:nvPr/>
        </p:nvSpPr>
        <p:spPr>
          <a:xfrm>
            <a:off x="0" y="1024706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Omogućavanje generisanja koda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8B62EC-9459-4648-8EF8-0C0CA7872592}"/>
              </a:ext>
            </a:extLst>
          </p:cNvPr>
          <p:cNvSpPr txBox="1"/>
          <p:nvPr/>
        </p:nvSpPr>
        <p:spPr>
          <a:xfrm>
            <a:off x="103222" y="2087722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Konfiguracija baze podataka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61E6F8-7407-45A8-B300-D734DD935BEE}"/>
              </a:ext>
            </a:extLst>
          </p:cNvPr>
          <p:cNvSpPr txBox="1"/>
          <p:nvPr/>
        </p:nvSpPr>
        <p:spPr>
          <a:xfrm>
            <a:off x="34393" y="3807384"/>
            <a:ext cx="31304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Konfiguracija dijalekta i JDBC parametara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909142-282E-4AAB-8E9B-5668ED1D4AC6}"/>
              </a:ext>
            </a:extLst>
          </p:cNvPr>
          <p:cNvSpPr txBox="1"/>
          <p:nvPr/>
        </p:nvSpPr>
        <p:spPr>
          <a:xfrm>
            <a:off x="5076056" y="1045373"/>
            <a:ext cx="4151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Navođenje šeme baze podataka i elemenata za generisanje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2E480B-E9B0-418F-AF72-D6E87D6C650F}"/>
              </a:ext>
            </a:extLst>
          </p:cNvPr>
          <p:cNvSpPr txBox="1"/>
          <p:nvPr/>
        </p:nvSpPr>
        <p:spPr>
          <a:xfrm>
            <a:off x="6807653" y="2393656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Generisanje POJO klasa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9BCA44-170F-4088-8360-A5BA1657E65C}"/>
              </a:ext>
            </a:extLst>
          </p:cNvPr>
          <p:cNvSpPr txBox="1"/>
          <p:nvPr/>
        </p:nvSpPr>
        <p:spPr>
          <a:xfrm>
            <a:off x="6348509" y="4116346"/>
            <a:ext cx="27515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1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Destinacioni direktorijum</a:t>
            </a:r>
            <a:endParaRPr lang="ko-KR" altLang="en-US" sz="11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93FA2-7A3B-4C8A-9057-D234C35C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99" y="2590488"/>
            <a:ext cx="2751577" cy="91488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  <a:stCxn id="34" idx="6"/>
          </p:cNvCxnSpPr>
          <p:nvPr/>
        </p:nvCxnSpPr>
        <p:spPr>
          <a:xfrm flipV="1">
            <a:off x="5602898" y="3134699"/>
            <a:ext cx="873842" cy="12626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495DE-CFA8-4534-A8FF-51F3E820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87" y="4462945"/>
            <a:ext cx="3705170" cy="4414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C89CA7-5375-41E8-9D4D-1A7FC419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87" y="2310396"/>
            <a:ext cx="2993880" cy="935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286D8C-231A-48BB-9DE7-3440D2C074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2"/>
          <a:stretch/>
        </p:blipFill>
        <p:spPr>
          <a:xfrm>
            <a:off x="3263734" y="2906010"/>
            <a:ext cx="2110137" cy="577651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2172716" y="3196960"/>
            <a:ext cx="860325" cy="20171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71A8040-7CE7-441B-B5DA-A175CA7EC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2" y="4075893"/>
            <a:ext cx="3193232" cy="9620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962087" y="4200304"/>
            <a:ext cx="540869" cy="61371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B134389-BECF-41E7-A5A7-DC16F1D2B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28" y="1213798"/>
            <a:ext cx="2614864" cy="6517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BA6766-8083-4857-B70B-7D15595562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30" b="-1"/>
          <a:stretch/>
        </p:blipFill>
        <p:spPr>
          <a:xfrm>
            <a:off x="5578025" y="1351282"/>
            <a:ext cx="3134853" cy="8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1348895" y="786870"/>
            <a:ext cx="45830" cy="1301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5223294" y="794999"/>
            <a:ext cx="0" cy="1301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7662140" y="800014"/>
            <a:ext cx="19909" cy="13627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768" y="51084"/>
            <a:ext cx="8748464" cy="331722"/>
          </a:xfrm>
        </p:spPr>
        <p:txBody>
          <a:bodyPr/>
          <a:lstStyle/>
          <a:p>
            <a:r>
              <a:rPr lang="sr-Latn-RS" altLang="ko-KR" sz="2500" dirty="0">
                <a:solidFill>
                  <a:schemeClr val="tx2">
                    <a:lumMod val="75000"/>
                  </a:schemeClr>
                </a:solidFill>
              </a:rPr>
              <a:t>JOOQ klase</a:t>
            </a:r>
            <a:endParaRPr lang="ko-KR" altLang="en-US" sz="25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89" y="1216407"/>
            <a:ext cx="9144000" cy="76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91197" y="882880"/>
            <a:ext cx="720080" cy="72008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2993684" y="882880"/>
            <a:ext cx="720080" cy="72008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211098" y="867371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35008" y="442705"/>
            <a:ext cx="1120126" cy="369332"/>
            <a:chOff x="604227" y="3010206"/>
            <a:chExt cx="1079430" cy="369332"/>
          </a:xfrm>
          <a:solidFill>
            <a:schemeClr val="tx2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129" y="3010206"/>
              <a:ext cx="825867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bg1"/>
                  </a:solidFill>
                  <a:cs typeface="Arial" pitchFamily="34" charset="0"/>
                </a:rPr>
                <a:t>POJO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7973" y="437825"/>
            <a:ext cx="1350447" cy="369332"/>
            <a:chOff x="604227" y="3010206"/>
            <a:chExt cx="1298898" cy="369332"/>
          </a:xfrm>
          <a:solidFill>
            <a:schemeClr val="tx2">
              <a:lumMod val="75000"/>
            </a:schemeClr>
          </a:solidFill>
        </p:grpSpPr>
        <p:sp>
          <p:nvSpPr>
            <p:cNvPr id="22" name="Rounded Rectangle 21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129" y="3010206"/>
              <a:ext cx="1107996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bg1"/>
                  </a:solidFill>
                  <a:cs typeface="Arial" pitchFamily="34" charset="0"/>
                </a:rPr>
                <a:t>Records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33563" y="447351"/>
            <a:ext cx="1089418" cy="369332"/>
            <a:chOff x="604227" y="3010206"/>
            <a:chExt cx="1089418" cy="369332"/>
          </a:xfrm>
          <a:solidFill>
            <a:schemeClr val="tx2">
              <a:lumMod val="7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129" y="3010206"/>
              <a:ext cx="898516" cy="36933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bg1"/>
                  </a:solidFill>
                  <a:cs typeface="Arial" pitchFamily="34" charset="0"/>
                </a:rPr>
                <a:t>Tables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92280" y="408571"/>
            <a:ext cx="1079430" cy="369332"/>
            <a:chOff x="604227" y="3010206"/>
            <a:chExt cx="1079430" cy="369332"/>
          </a:xfrm>
        </p:grpSpPr>
        <p:sp>
          <p:nvSpPr>
            <p:cNvPr id="28" name="Rounded Rectangle 27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129" y="3010206"/>
              <a:ext cx="68480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sr-Latn-RS" altLang="ko-KR" sz="18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Rest</a:t>
              </a:r>
              <a:endParaRPr lang="ko-KR" altLang="en-US" sz="18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/>
          <p:cNvSpPr>
            <a:spLocks noChangeAspect="1"/>
          </p:cNvSpPr>
          <p:nvPr/>
        </p:nvSpPr>
        <p:spPr>
          <a:xfrm>
            <a:off x="7498403" y="1114241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9ABB528-11D2-4B3D-B55D-9C5C248A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7" y="924908"/>
            <a:ext cx="821958" cy="74889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9473C91-36EE-4BD4-8445-98BE211B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11" y="882880"/>
            <a:ext cx="823031" cy="755037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DA247DA4-6C26-4616-938C-8CF5F6A78059}"/>
              </a:ext>
            </a:extLst>
          </p:cNvPr>
          <p:cNvSpPr/>
          <p:nvPr/>
        </p:nvSpPr>
        <p:spPr>
          <a:xfrm>
            <a:off x="4879465" y="812037"/>
            <a:ext cx="720080" cy="72008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12281F-2F9C-4A64-B594-7E1309BCB9EF}"/>
              </a:ext>
            </a:extLst>
          </p:cNvPr>
          <p:cNvSpPr txBox="1"/>
          <p:nvPr/>
        </p:nvSpPr>
        <p:spPr>
          <a:xfrm>
            <a:off x="4950463" y="94918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DD315A-813B-4819-83D6-41569F736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83" y="2100365"/>
            <a:ext cx="2060316" cy="2949242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87265" y="876055"/>
            <a:ext cx="30388" cy="11708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DBCAAC5-5E2C-4D93-9E73-A302DD7A21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53" r="152" b="742"/>
          <a:stretch/>
        </p:blipFill>
        <p:spPr>
          <a:xfrm>
            <a:off x="467545" y="2084503"/>
            <a:ext cx="1885706" cy="29430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BA129C5-DDDD-4EBD-BBCF-7114C5ABF0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80"/>
          <a:stretch/>
        </p:blipFill>
        <p:spPr>
          <a:xfrm>
            <a:off x="4633564" y="2100675"/>
            <a:ext cx="2060316" cy="27181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613692-5537-4E2D-892D-050AB896C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33" y="2224519"/>
            <a:ext cx="2296482" cy="15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84622" y="13876"/>
            <a:ext cx="1728192" cy="12610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altLang="ko-KR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Šema baze podataka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AF766781-1B78-4435-B1A5-24A294A12167}"/>
              </a:ext>
            </a:extLst>
          </p:cNvPr>
          <p:cNvSpPr txBox="1">
            <a:spLocks/>
          </p:cNvSpPr>
          <p:nvPr/>
        </p:nvSpPr>
        <p:spPr>
          <a:xfrm>
            <a:off x="84622" y="987574"/>
            <a:ext cx="2306666" cy="4709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altLang="ko-KR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PostgreSql baza podataka</a:t>
            </a:r>
            <a:endParaRPr lang="en-US" altLang="ko-KR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E3CEA-59EE-4E13-A17F-F5894F43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0"/>
            <a:ext cx="6732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sr-Latn-RS" altLang="ko-KR" sz="2800" b="1" dirty="0">
                <a:solidFill>
                  <a:schemeClr val="tx2">
                    <a:lumMod val="75000"/>
                  </a:schemeClr>
                </a:solidFill>
              </a:rPr>
              <a:t>JOOQ faza generisanja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347D81B9-C375-4CB2-B78F-D2F20673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378" y="391702"/>
            <a:ext cx="4191094" cy="4435901"/>
          </a:xfrm>
          <a:prstGeom prst="rect">
            <a:avLst/>
          </a:prstGeom>
        </p:spPr>
      </p:pic>
      <p:sp>
        <p:nvSpPr>
          <p:cNvPr id="96" name="Text Placeholder 94">
            <a:extLst>
              <a:ext uri="{FF2B5EF4-FFF2-40B4-BE49-F238E27FC236}">
                <a16:creationId xmlns:a16="http://schemas.microsoft.com/office/drawing/2014/main" id="{B71AE271-3E4B-4076-A805-7915212BA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795" y="1530543"/>
            <a:ext cx="4248472" cy="288032"/>
          </a:xfrm>
        </p:spPr>
        <p:txBody>
          <a:bodyPr/>
          <a:lstStyle/>
          <a:p>
            <a:r>
              <a:rPr lang="sr-Latn-RS" dirty="0">
                <a:solidFill>
                  <a:srgbClr val="17375E"/>
                </a:solidFill>
              </a:rPr>
              <a:t>- Generisanje sekvenci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97" name="Text Placeholder 94">
            <a:extLst>
              <a:ext uri="{FF2B5EF4-FFF2-40B4-BE49-F238E27FC236}">
                <a16:creationId xmlns:a16="http://schemas.microsoft.com/office/drawing/2014/main" id="{7A9F7507-F281-46C8-A5C1-4488FAA382D4}"/>
              </a:ext>
            </a:extLst>
          </p:cNvPr>
          <p:cNvSpPr txBox="1">
            <a:spLocks/>
          </p:cNvSpPr>
          <p:nvPr/>
        </p:nvSpPr>
        <p:spPr>
          <a:xfrm>
            <a:off x="132795" y="1221588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ključeva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98" name="Text Placeholder 94">
            <a:extLst>
              <a:ext uri="{FF2B5EF4-FFF2-40B4-BE49-F238E27FC236}">
                <a16:creationId xmlns:a16="http://schemas.microsoft.com/office/drawing/2014/main" id="{4F625732-3F79-4195-B9AC-77C6FE98CE2F}"/>
              </a:ext>
            </a:extLst>
          </p:cNvPr>
          <p:cNvSpPr txBox="1">
            <a:spLocks/>
          </p:cNvSpPr>
          <p:nvPr/>
        </p:nvSpPr>
        <p:spPr>
          <a:xfrm>
            <a:off x="132795" y="922352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tabela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99" name="Text Placeholder 94">
            <a:extLst>
              <a:ext uri="{FF2B5EF4-FFF2-40B4-BE49-F238E27FC236}">
                <a16:creationId xmlns:a16="http://schemas.microsoft.com/office/drawing/2014/main" id="{6C28A18B-5473-4413-ADDB-BA66879D8415}"/>
              </a:ext>
            </a:extLst>
          </p:cNvPr>
          <p:cNvSpPr txBox="1">
            <a:spLocks/>
          </p:cNvSpPr>
          <p:nvPr/>
        </p:nvSpPr>
        <p:spPr>
          <a:xfrm>
            <a:off x="132795" y="1836541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Tables klasa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00" name="Text Placeholder 94">
            <a:extLst>
              <a:ext uri="{FF2B5EF4-FFF2-40B4-BE49-F238E27FC236}">
                <a16:creationId xmlns:a16="http://schemas.microsoft.com/office/drawing/2014/main" id="{42532437-CE20-4753-BB84-B467E4E88D5F}"/>
              </a:ext>
            </a:extLst>
          </p:cNvPr>
          <p:cNvSpPr txBox="1">
            <a:spLocks/>
          </p:cNvSpPr>
          <p:nvPr/>
        </p:nvSpPr>
        <p:spPr>
          <a:xfrm>
            <a:off x="132795" y="215221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Records klasa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01" name="Text Placeholder 94">
            <a:extLst>
              <a:ext uri="{FF2B5EF4-FFF2-40B4-BE49-F238E27FC236}">
                <a16:creationId xmlns:a16="http://schemas.microsoft.com/office/drawing/2014/main" id="{D2CB701F-DA73-4AC5-BF89-6C97DBD55508}"/>
              </a:ext>
            </a:extLst>
          </p:cNvPr>
          <p:cNvSpPr txBox="1">
            <a:spLocks/>
          </p:cNvSpPr>
          <p:nvPr/>
        </p:nvSpPr>
        <p:spPr>
          <a:xfrm>
            <a:off x="132795" y="2415227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>
                <a:solidFill>
                  <a:srgbClr val="17375E"/>
                </a:solidFill>
              </a:rPr>
              <a:t>- Generisanje POJO klasa</a:t>
            </a:r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solidFill>
                  <a:srgbClr val="85D8DE"/>
                </a:solidFill>
              </a:rPr>
              <a:t>JOOQ-ov DSL</a:t>
            </a:r>
            <a:endParaRPr lang="ko-KR" altLang="en-US" b="1" dirty="0">
              <a:solidFill>
                <a:srgbClr val="85D8D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24128" y="2726814"/>
            <a:ext cx="3419872" cy="288032"/>
          </a:xfrm>
        </p:spPr>
        <p:txBody>
          <a:bodyPr/>
          <a:lstStyle/>
          <a:p>
            <a:pPr lvl="0"/>
            <a:r>
              <a:rPr lang="sr-Latn-RS" altLang="ko-KR" b="1" dirty="0">
                <a:solidFill>
                  <a:srgbClr val="85D8DE"/>
                </a:solidFill>
              </a:rPr>
              <a:t>Pisanje upita</a:t>
            </a:r>
            <a:endParaRPr lang="en-US" altLang="ko-KR" b="1" dirty="0">
              <a:solidFill>
                <a:srgbClr val="85D8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60110E-CE5C-E080-2EA7-837CC2DACB47}"/>
              </a:ext>
            </a:extLst>
          </p:cNvPr>
          <p:cNvSpPr txBox="1"/>
          <p:nvPr/>
        </p:nvSpPr>
        <p:spPr>
          <a:xfrm>
            <a:off x="1979712" y="147240"/>
            <a:ext cx="6840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0" marR="0" indent="0" algn="just">
              <a:spcBef>
                <a:spcPts val="15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DualSOFT</a:t>
            </a:r>
            <a:r>
              <a:rPr lang="en-US" sz="1800" b="1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je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srpska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kompanija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bavi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razvojem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integrcijom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softverskih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okuplja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talentovane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motivisane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ljude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. Za 20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godina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postojanja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specijalizovani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informatičke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sisteme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sportskih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kladionica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ostalih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organizatora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igara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sreću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. U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potpunosti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usmereni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to da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klijentima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pomognu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razvoju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rešenja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jedinstvena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tržištu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pomoću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znanja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iskustva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korišćenju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savremenih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 MT"/>
                <a:ea typeface="Arial MT"/>
                <a:cs typeface="Times New Roman" panose="02020603050405020304" pitchFamily="18" charset="0"/>
              </a:rPr>
              <a:t>tehnologija</a:t>
            </a:r>
            <a:r>
              <a:rPr lang="en-US" sz="1800" dirty="0">
                <a:effectLst/>
                <a:latin typeface="Arial MT"/>
                <a:ea typeface="Arial MT"/>
                <a:cs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B2CC5-A6CD-1513-AD18-44CAA136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521591"/>
            <a:ext cx="1691680" cy="1614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12B728-7023-C06D-FB69-9339E8777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-7843"/>
            <a:ext cx="1342786" cy="103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CDCDE-E837-7B5A-4FE6-01322A43B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215" y="1985420"/>
            <a:ext cx="1851196" cy="979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7AFE13-A0A7-0423-BC03-4BEEB356F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874" y="2294527"/>
            <a:ext cx="1169128" cy="1032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562D23-486A-6646-BDD4-2BDC05337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095" y="3740165"/>
            <a:ext cx="1085574" cy="966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53A81C-BA73-CFFC-ADED-70DE3C768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891" y="2488883"/>
            <a:ext cx="734417" cy="6436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914A38-395F-F329-72E2-50B6C4FBA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1622" y="2608952"/>
            <a:ext cx="867751" cy="5405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39C1F0-7E1F-4F8B-9AAE-1DBF677B9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52" y="4447931"/>
            <a:ext cx="1316925" cy="517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774C74-2170-7FE1-21BE-74AD062C3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3025" y="3521591"/>
            <a:ext cx="771531" cy="9080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104E3A0-07F0-4ED8-9A29-C8CD11310B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3650" y="4111200"/>
            <a:ext cx="1478553" cy="6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3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33614"/>
            <a:ext cx="3524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JOOQ</a:t>
            </a:r>
          </a:p>
          <a:p>
            <a:r>
              <a:rPr lang="sr-Latn-RS" altLang="ko-KR" sz="6000" b="1" dirty="0">
                <a:solidFill>
                  <a:srgbClr val="17375E"/>
                </a:solidFill>
                <a:latin typeface="+mj-lt"/>
                <a:cs typeface="Arial" pitchFamily="34" charset="0"/>
              </a:rPr>
              <a:t>DSL</a:t>
            </a:r>
            <a:endParaRPr lang="sr-Latn-RS" altLang="ko-KR" sz="3200" b="1" dirty="0">
              <a:solidFill>
                <a:srgbClr val="17375E"/>
              </a:solidFill>
              <a:latin typeface="+mj-lt"/>
              <a:cs typeface="Arial" pitchFamily="34" charset="0"/>
            </a:endParaRPr>
          </a:p>
          <a:p>
            <a:r>
              <a:rPr lang="sr-Latn-R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CRUD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7BF2DE-2A4F-418F-BFDB-6BEA582AC6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9800" y="3281366"/>
            <a:ext cx="2356690" cy="1296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2CC020-2E92-4A31-9DD8-6246D17B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91" y="-92546"/>
            <a:ext cx="6002827" cy="2736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8F3B1-E25B-4250-B66E-A58D43C1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3758"/>
            <a:ext cx="6120680" cy="2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4209" y="123478"/>
            <a:ext cx="9144000" cy="576064"/>
          </a:xfrm>
        </p:spPr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Organizacija projkta u springu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D26FBE-103A-4F7B-9A74-BD970D139CCE}"/>
              </a:ext>
            </a:extLst>
          </p:cNvPr>
          <p:cNvGrpSpPr/>
          <p:nvPr/>
        </p:nvGrpSpPr>
        <p:grpSpPr>
          <a:xfrm>
            <a:off x="3347864" y="1131590"/>
            <a:ext cx="2282808" cy="2187310"/>
            <a:chOff x="4887822" y="1477199"/>
            <a:chExt cx="2282808" cy="21873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2073AE-15F3-4943-A7BC-768156B7F349}"/>
                </a:ext>
              </a:extLst>
            </p:cNvPr>
            <p:cNvGrpSpPr/>
            <p:nvPr/>
          </p:nvGrpSpPr>
          <p:grpSpPr>
            <a:xfrm>
              <a:off x="4887822" y="1477199"/>
              <a:ext cx="2282808" cy="2187310"/>
              <a:chOff x="4887822" y="1746799"/>
              <a:chExt cx="2282808" cy="191770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76C08C-F80B-47BE-977E-B185D1CDCFB8}"/>
                  </a:ext>
                </a:extLst>
              </p:cNvPr>
              <p:cNvSpPr/>
              <p:nvPr/>
            </p:nvSpPr>
            <p:spPr>
              <a:xfrm>
                <a:off x="4887822" y="1746799"/>
                <a:ext cx="2282808" cy="191770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F8BDDDD-1C67-4212-A398-12038527CEF9}"/>
                  </a:ext>
                </a:extLst>
              </p:cNvPr>
              <p:cNvSpPr/>
              <p:nvPr/>
            </p:nvSpPr>
            <p:spPr>
              <a:xfrm>
                <a:off x="5114865" y="2266324"/>
                <a:ext cx="1825789" cy="1217829"/>
              </a:xfrm>
              <a:prstGeom prst="rect">
                <a:avLst/>
              </a:prstGeom>
              <a:solidFill>
                <a:srgbClr val="4D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477729-2490-4C7D-A15D-2EFCD374E115}"/>
                </a:ext>
              </a:extLst>
            </p:cNvPr>
            <p:cNvSpPr/>
            <p:nvPr/>
          </p:nvSpPr>
          <p:spPr>
            <a:xfrm>
              <a:off x="5337105" y="2960267"/>
              <a:ext cx="1328985" cy="359672"/>
            </a:xfrm>
            <a:prstGeom prst="rect">
              <a:avLst/>
            </a:prstGeom>
            <a:solidFill>
              <a:srgbClr val="4D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500" dirty="0"/>
                <a:t>Blockbuster db</a:t>
              </a:r>
              <a:endParaRPr lang="en-US" sz="15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4396D-CE60-409E-B583-FE14B5382A64}"/>
                </a:ext>
              </a:extLst>
            </p:cNvPr>
            <p:cNvSpPr txBox="1"/>
            <p:nvPr/>
          </p:nvSpPr>
          <p:spPr>
            <a:xfrm>
              <a:off x="5152860" y="2119974"/>
              <a:ext cx="127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dirty="0">
                  <a:solidFill>
                    <a:schemeClr val="bg1"/>
                  </a:solidFill>
                </a:rPr>
                <a:t>Blokbuster-model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C7D711-D0CF-4C57-ACF1-05176E71FD45}"/>
                </a:ext>
              </a:extLst>
            </p:cNvPr>
            <p:cNvSpPr txBox="1"/>
            <p:nvPr/>
          </p:nvSpPr>
          <p:spPr>
            <a:xfrm>
              <a:off x="4952091" y="1536349"/>
              <a:ext cx="2099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dirty="0">
                  <a:solidFill>
                    <a:schemeClr val="bg1"/>
                  </a:solidFill>
                </a:rPr>
                <a:t>Blokbuster-parent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D1B52FC5-796F-4881-BA6A-0EC727D9C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7"/>
          <a:stretch/>
        </p:blipFill>
        <p:spPr>
          <a:xfrm>
            <a:off x="6336033" y="867058"/>
            <a:ext cx="2592288" cy="20179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D91693-A66D-4FF4-B87E-FB27B030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298" y="3033753"/>
            <a:ext cx="1034759" cy="570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2F432-5A69-4102-BE67-AA0AB5A40375}"/>
              </a:ext>
            </a:extLst>
          </p:cNvPr>
          <p:cNvCxnSpPr>
            <a:cxnSpLocks/>
          </p:cNvCxnSpPr>
          <p:nvPr/>
        </p:nvCxnSpPr>
        <p:spPr>
          <a:xfrm flipV="1">
            <a:off x="5597529" y="2571750"/>
            <a:ext cx="738504" cy="636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19D8F86-F9BF-4DD5-B184-FE3A168B63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97"/>
          <a:stretch/>
        </p:blipFill>
        <p:spPr>
          <a:xfrm>
            <a:off x="97004" y="973655"/>
            <a:ext cx="2735072" cy="1668689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2DFDA3-125F-4E0A-8FBF-9C7AA88DCD07}"/>
              </a:ext>
            </a:extLst>
          </p:cNvPr>
          <p:cNvCxnSpPr>
            <a:cxnSpLocks/>
          </p:cNvCxnSpPr>
          <p:nvPr/>
        </p:nvCxnSpPr>
        <p:spPr>
          <a:xfrm flipH="1" flipV="1">
            <a:off x="2688016" y="2388374"/>
            <a:ext cx="673810" cy="85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DDA0BD-84BB-41D8-A4A5-985F194A00A0}"/>
              </a:ext>
            </a:extLst>
          </p:cNvPr>
          <p:cNvSpPr txBox="1"/>
          <p:nvPr/>
        </p:nvSpPr>
        <p:spPr>
          <a:xfrm>
            <a:off x="888464" y="3880733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Blockbuster-db</a:t>
            </a:r>
            <a:r>
              <a:rPr lang="sr-Latn-RS" dirty="0"/>
              <a:t> - rad sa bazom i konekcija sa bazom </a:t>
            </a:r>
          </a:p>
          <a:p>
            <a:r>
              <a:rPr lang="sr-Latn-RS" b="1" dirty="0"/>
              <a:t>Blockbuster-model</a:t>
            </a:r>
            <a:r>
              <a:rPr lang="sr-Latn-RS" dirty="0"/>
              <a:t> - dependency na blockbuster-db</a:t>
            </a:r>
          </a:p>
          <a:p>
            <a:r>
              <a:rPr lang="sr-Latn-RS" b="1" dirty="0"/>
              <a:t>Blockbuster-parent</a:t>
            </a:r>
            <a:r>
              <a:rPr lang="sr-Latn-RS" dirty="0"/>
              <a:t> -  dependency na – blockbuster-model i blockbuster-db</a:t>
            </a:r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408" y="915566"/>
            <a:ext cx="3744416" cy="576063"/>
          </a:xfrm>
        </p:spPr>
        <p:txBody>
          <a:bodyPr/>
          <a:lstStyle/>
          <a:p>
            <a:r>
              <a:rPr lang="sr-Latn-RS" altLang="ko-KR" sz="2800" dirty="0">
                <a:solidFill>
                  <a:schemeClr val="tx2">
                    <a:lumMod val="75000"/>
                  </a:schemeClr>
                </a:solidFill>
              </a:rPr>
              <a:t>Ionic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669D3-188A-47C8-AD63-4D0BEFCFE303}"/>
              </a:ext>
            </a:extLst>
          </p:cNvPr>
          <p:cNvSpPr txBox="1"/>
          <p:nvPr/>
        </p:nvSpPr>
        <p:spPr>
          <a:xfrm>
            <a:off x="3419871" y="1603271"/>
            <a:ext cx="2413489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Moćan alat za pravljenje hibridnih mobilnih aplikacija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AD273-6399-4188-83B6-9DD43FD2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1" y="2715766"/>
            <a:ext cx="2309491" cy="985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48CFC-4679-3FF7-33CA-8DB9471A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4083918"/>
            <a:ext cx="778561" cy="742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03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107437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Ionic framework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 </a:t>
            </a:r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20124" y="863717"/>
            <a:ext cx="6315512" cy="576000"/>
            <a:chOff x="2984973" y="1131591"/>
            <a:chExt cx="5656606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4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64877" y="1257285"/>
              <a:ext cx="5076702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Zasnovan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je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standardima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Web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komponenti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87154" y="1294056"/>
            <a:ext cx="53202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rgbClr val="17375E"/>
                </a:solidFill>
                <a:cs typeface="Arial" pitchFamily="34" charset="0"/>
              </a:rPr>
              <a:t>Grade se </a:t>
            </a:r>
            <a:r>
              <a:rPr lang="en-US" altLang="ko-KR" sz="1200" dirty="0" err="1">
                <a:solidFill>
                  <a:srgbClr val="17375E"/>
                </a:solidFill>
                <a:cs typeface="Arial" pitchFamily="34" charset="0"/>
              </a:rPr>
              <a:t>koti</a:t>
            </a: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šćenjem sopstvenog alata otvorenog koda. Ionic komponente rade sa bilo kojim framework-om. Programeri su slobodni da izaberu: Angular, Rract and Vue. 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20123" y="1853498"/>
            <a:ext cx="6185027" cy="542786"/>
            <a:chOff x="2984973" y="2023433"/>
            <a:chExt cx="5611091" cy="542786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001580" y="2006826"/>
              <a:ext cx="542786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2060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5687" y="2143653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Lepo dizajniran korisnicki interfejs komponente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87154" y="2396092"/>
            <a:ext cx="55976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Komponente imaju slican izgled i uklapaju su aplikaciji. Sa ugrađenim komponentama pogrameri mogu izgraditi osnove i nastaviti sa poboljasanjem. 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8137" y="2855651"/>
            <a:ext cx="6105359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Cordova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32934" y="4113663"/>
            <a:ext cx="6089892" cy="576000"/>
            <a:chOff x="2988072" y="3797402"/>
            <a:chExt cx="5607992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CCFFFF"/>
                </a:solidFill>
              </a:endParaRPr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99155" y="3797402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04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Odlican i siguran rad na mobilnim uređajima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5C75E-D89D-446B-AEB1-61A0F118BECB}"/>
              </a:ext>
            </a:extLst>
          </p:cNvPr>
          <p:cNvSpPr txBox="1"/>
          <p:nvPr/>
        </p:nvSpPr>
        <p:spPr>
          <a:xfrm>
            <a:off x="3287154" y="4689663"/>
            <a:ext cx="54221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Ionic ulaze velike napore kako bi dobro radio na razlicitim platformama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05FC8F-16D6-457A-B793-9BD86307ABC9}"/>
              </a:ext>
            </a:extLst>
          </p:cNvPr>
          <p:cNvSpPr txBox="1"/>
          <p:nvPr/>
        </p:nvSpPr>
        <p:spPr>
          <a:xfrm>
            <a:off x="3165005" y="3565058"/>
            <a:ext cx="55976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Kreiranje native aplikacije na razlicitim plaformama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4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528" y="105714"/>
            <a:ext cx="9144000" cy="576064"/>
          </a:xfrm>
        </p:spPr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Ionic i tehnologije povezane sa njim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932" y="13059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5504" y="266736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9315" y="12964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035CC-9549-4344-9D59-49985C1E9F23}"/>
              </a:ext>
            </a:extLst>
          </p:cNvPr>
          <p:cNvSpPr txBox="1"/>
          <p:nvPr/>
        </p:nvSpPr>
        <p:spPr>
          <a:xfrm>
            <a:off x="5462928" y="41932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sr-Latn-RS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2B7C21-FD1D-4684-9D99-21421671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" y="681778"/>
            <a:ext cx="9144000" cy="43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259632" y="18536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Cordova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24C259-140E-414F-B747-19024008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36126"/>
            <a:ext cx="5955860" cy="46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0C9D894-4B05-4CBF-8F88-9D541777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11510"/>
            <a:ext cx="3567969" cy="16522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BDC54-DC10-4EBE-ABAF-49E0EB47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5" y="0"/>
            <a:ext cx="54360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-7088"/>
            <a:ext cx="1835696" cy="786192"/>
          </a:xfrm>
        </p:spPr>
        <p:txBody>
          <a:bodyPr/>
          <a:lstStyle/>
          <a:p>
            <a:r>
              <a:rPr lang="sr-Latn-RS" altLang="ko-KR" sz="2400" b="1" dirty="0">
                <a:solidFill>
                  <a:schemeClr val="tx2">
                    <a:lumMod val="75000"/>
                  </a:schemeClr>
                </a:solidFill>
              </a:rPr>
              <a:t>Zaključak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-7088"/>
            <a:ext cx="4623142" cy="5447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sr-Latn-RS" altLang="ko-KR" sz="1400" b="1" dirty="0">
                <a:solidFill>
                  <a:srgbClr val="17375E"/>
                </a:solidFill>
                <a:cs typeface="Arial" pitchFamily="34" charset="0"/>
              </a:rPr>
              <a:t>Aplikacija koristi JOOQ kao ORM i kao generator koda</a:t>
            </a:r>
          </a:p>
          <a:p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Jooq je dobar izbor za ovakav sistem:</a:t>
            </a:r>
          </a:p>
          <a:p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Jednostavna integracija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Konfiguracija generatora koda po želji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Generiše skup Java klasa koje predstavljaju virtuelnu bazu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Brzi i jednostavni SQL upiti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Kvalitetniji kod sa manjom stopom grešaka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CRUD na nivou klasa</a:t>
            </a:r>
          </a:p>
          <a:p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  <a:p>
            <a:r>
              <a:rPr lang="sr-Latn-RS" altLang="ko-KR" sz="1400" b="1" dirty="0">
                <a:solidFill>
                  <a:srgbClr val="17375E"/>
                </a:solidFill>
                <a:cs typeface="Arial" pitchFamily="34" charset="0"/>
              </a:rPr>
              <a:t>Aplikacija koristi IONIC</a:t>
            </a:r>
          </a:p>
          <a:p>
            <a:endParaRPr lang="sr-Latn-RS" altLang="ko-KR" sz="1400" b="1" dirty="0">
              <a:solidFill>
                <a:srgbClr val="17375E"/>
              </a:solidFill>
              <a:cs typeface="Arial" pitchFamily="34" charset="0"/>
            </a:endParaRPr>
          </a:p>
          <a:p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-Ionic koristimo iz sledećih razloga</a:t>
            </a:r>
          </a:p>
          <a:p>
            <a:endParaRPr lang="sr-Latn-RS" altLang="ko-KR" sz="1400" b="1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Čini aplikaciju bržom i interaktivnijom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Koristi poznate jezike HTML, CSS i drugo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Nemamo nikakve grafičke zahteve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Brze kodiranje i komponente koje se stalno ponavljaju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altLang="ko-KR" sz="1400" dirty="0">
                <a:solidFill>
                  <a:srgbClr val="17375E"/>
                </a:solidFill>
                <a:cs typeface="Arial" pitchFamily="34" charset="0"/>
              </a:rPr>
              <a:t>Hybrid cross-platform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altLang="ko-KR" sz="1400" b="1" dirty="0">
              <a:solidFill>
                <a:srgbClr val="17375E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altLang="ko-KR" sz="14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1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83768" y="98017"/>
            <a:ext cx="6732240" cy="58714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Korisni linkovi: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Redukovanje boiler-plate koda koji je potrebno napisati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D95CE9C-6AB8-4C4B-A632-839151C248C9}"/>
              </a:ext>
            </a:extLst>
          </p:cNvPr>
          <p:cNvSpPr txBox="1">
            <a:spLocks/>
          </p:cNvSpPr>
          <p:nvPr/>
        </p:nvSpPr>
        <p:spPr>
          <a:xfrm>
            <a:off x="2195736" y="730053"/>
            <a:ext cx="6732240" cy="431542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https://codeburst.io/react-native-vs-ionic-vs-flutter-comparison-of-top-cross-platform-app-development-tools-71c8011309ac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https://www.simform.com/blog/react-native-vs-ionic/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https://www.javatpoint.com/cordova-architecture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https://www.jooq.org/</a:t>
            </a: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https://spring.io/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r>
              <a:rPr lang="sr-Latn-RS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Korićen dataset mozete preuzeti na 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https://www.postgresqltutorial.com/postgresql-sample-database/</a:t>
            </a:r>
          </a:p>
          <a:p>
            <a:pPr algn="l"/>
            <a:r>
              <a:rPr lang="sr-Latn-RS" sz="14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Kod aplikacije možete pogledati na 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https://gitlab.com/zlatkovnik/blockbuster</a:t>
            </a: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A738D-E14A-FCFE-F419-F2C34226B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184" y="1779662"/>
            <a:ext cx="2577854" cy="2123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2184A-5300-6DE4-67DE-FE8EB4A68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9415" y="215652"/>
            <a:ext cx="778561" cy="742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22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71800" y="2355726"/>
            <a:ext cx="3744416" cy="576063"/>
          </a:xfrm>
        </p:spPr>
        <p:txBody>
          <a:bodyPr/>
          <a:lstStyle/>
          <a:p>
            <a:r>
              <a:rPr lang="sr-Latn-RS" altLang="ko-KR" sz="2800" dirty="0">
                <a:solidFill>
                  <a:schemeClr val="tx2">
                    <a:lumMod val="75000"/>
                  </a:schemeClr>
                </a:solidFill>
              </a:rPr>
              <a:t>Hvala Vam na pažnji.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D73E0-E96F-492F-ACF8-DEC115E83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95686"/>
            <a:ext cx="2935575" cy="313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BA164-FCB0-49E2-8430-FB97BE77CDC6}"/>
              </a:ext>
            </a:extLst>
          </p:cNvPr>
          <p:cNvSpPr txBox="1"/>
          <p:nvPr/>
        </p:nvSpPr>
        <p:spPr>
          <a:xfrm>
            <a:off x="232049" y="3561326"/>
            <a:ext cx="50795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Student:</a:t>
            </a:r>
          </a:p>
          <a:p>
            <a:endParaRPr lang="en-US" dirty="0"/>
          </a:p>
          <a:p>
            <a:r>
              <a:rPr lang="en-US" dirty="0"/>
              <a:t>Teodora </a:t>
            </a:r>
            <a:r>
              <a:rPr lang="en-US" dirty="0" err="1"/>
              <a:t>Novkovi</a:t>
            </a:r>
            <a:r>
              <a:rPr lang="sr-Latn-RS" dirty="0"/>
              <a:t>ć</a:t>
            </a:r>
          </a:p>
          <a:p>
            <a:r>
              <a:rPr lang="sr-Latn-RS" dirty="0"/>
              <a:t>teodoranovkovic</a:t>
            </a:r>
            <a:r>
              <a:rPr lang="en-US" dirty="0"/>
              <a:t>@hotmail.com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8B986-EA96-09CA-F134-3BC8CB68A4D7}"/>
              </a:ext>
            </a:extLst>
          </p:cNvPr>
          <p:cNvSpPr txBox="1"/>
          <p:nvPr/>
        </p:nvSpPr>
        <p:spPr>
          <a:xfrm>
            <a:off x="107504" y="51470"/>
            <a:ext cx="54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https://rs.linkedin.com/company/dualsoft-doo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AD069-C799-1D8D-DA47-A45748AD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76" y="339502"/>
            <a:ext cx="778561" cy="742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7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B6149AB-5C51-174A-8036-6DDC3932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34"/>
            <a:ext cx="91805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Redukovanje boiler-plate koda koji je potrebno napisati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D95CE9C-6AB8-4C4B-A632-839151C248C9}"/>
              </a:ext>
            </a:extLst>
          </p:cNvPr>
          <p:cNvSpPr txBox="1">
            <a:spLocks/>
          </p:cNvSpPr>
          <p:nvPr/>
        </p:nvSpPr>
        <p:spPr>
          <a:xfrm>
            <a:off x="1955940" y="797170"/>
            <a:ext cx="6686656" cy="383289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Objetno-relaciono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mapiranje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Jooq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kao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primer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obje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tno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relaciong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mapiranja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Prednosti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nedostaci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obojektno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relacionih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mapera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JOOQ-a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kao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njihovog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predstavnika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Ionic framework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Ionic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ostali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kokurenti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Sve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ovo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prestaví</a:t>
            </a:r>
            <a:r>
              <a:rPr lang="sr-Latn-RS" sz="1400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ćemo na primeru Blockbuster aplikacije tj, mobilne aplikacije koja omoguća prikaz glumaca i filmova i njohovo iznajmljivanje. </a:t>
            </a:r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en-U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algn="l"/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1400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FB54-79F0-4210-9579-AA503FF0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91" y="3392300"/>
            <a:ext cx="1438275" cy="1619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40AE43-8D96-1F39-6059-46B8BD53F56E}"/>
              </a:ext>
            </a:extLst>
          </p:cNvPr>
          <p:cNvSpPr txBox="1">
            <a:spLocks/>
          </p:cNvSpPr>
          <p:nvPr/>
        </p:nvSpPr>
        <p:spPr>
          <a:xfrm>
            <a:off x="-617285" y="549793"/>
            <a:ext cx="9073008" cy="945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7350" marR="1810385" indent="-229235" algn="ctr">
              <a:spcBef>
                <a:spcPts val="305"/>
              </a:spcBef>
            </a:pP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JOOQ </a:t>
            </a:r>
            <a:r>
              <a:rPr lang="en-US" sz="28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28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primer ORM-a</a:t>
            </a:r>
            <a:r>
              <a:rPr lang="sr-Latn-RS" sz="28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 Ionic </a:t>
            </a:r>
          </a:p>
          <a:p>
            <a:pPr marL="1657350" marR="1810385" indent="-229235" algn="ctr">
              <a:spcBef>
                <a:spcPts val="305"/>
              </a:spcBef>
            </a:pPr>
            <a:endParaRPr lang="en-US" sz="28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938BB-75D6-E6C3-6810-7505F021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474" y="166533"/>
            <a:ext cx="778561" cy="7429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78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2987824" y="-71456"/>
            <a:ext cx="734481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sr-Latn-RS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Arhitektura </a:t>
            </a:r>
            <a:r>
              <a:rPr lang="sr-Latn-RS" altLang="ko-KR" sz="20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aplikacije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B03677-BD7F-47DB-B9B4-B222FFA32413}"/>
              </a:ext>
            </a:extLst>
          </p:cNvPr>
          <p:cNvSpPr/>
          <p:nvPr/>
        </p:nvSpPr>
        <p:spPr>
          <a:xfrm>
            <a:off x="395536" y="987574"/>
            <a:ext cx="3528392" cy="2808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140F5F-6FBA-436C-8278-442530EDCB6A}"/>
              </a:ext>
            </a:extLst>
          </p:cNvPr>
          <p:cNvSpPr/>
          <p:nvPr/>
        </p:nvSpPr>
        <p:spPr>
          <a:xfrm>
            <a:off x="5220072" y="771550"/>
            <a:ext cx="3744416" cy="31683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0B11CF-2717-44C6-9057-0480DB2EF235}"/>
              </a:ext>
            </a:extLst>
          </p:cNvPr>
          <p:cNvSpPr/>
          <p:nvPr/>
        </p:nvSpPr>
        <p:spPr>
          <a:xfrm>
            <a:off x="3923928" y="1728386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6A25F3-8FAB-403B-9FD3-3BD2427996CF}"/>
              </a:ext>
            </a:extLst>
          </p:cNvPr>
          <p:cNvSpPr/>
          <p:nvPr/>
        </p:nvSpPr>
        <p:spPr>
          <a:xfrm rot="10800000">
            <a:off x="3923928" y="2895787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DC7DFC-5C69-4E52-AC14-6BDCDE06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8" y="1231299"/>
            <a:ext cx="1080120" cy="857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F6DB84-87DC-41B1-A70A-53A32135CC50}"/>
              </a:ext>
            </a:extLst>
          </p:cNvPr>
          <p:cNvSpPr/>
          <p:nvPr/>
        </p:nvSpPr>
        <p:spPr>
          <a:xfrm>
            <a:off x="1489724" y="1160919"/>
            <a:ext cx="1584176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54528-949F-4CA9-BF4F-37A488BFDC90}"/>
              </a:ext>
            </a:extLst>
          </p:cNvPr>
          <p:cNvSpPr/>
          <p:nvPr/>
        </p:nvSpPr>
        <p:spPr>
          <a:xfrm>
            <a:off x="1193290" y="206964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3583B-0AF8-4C8E-82E3-BE1D8B72E776}"/>
              </a:ext>
            </a:extLst>
          </p:cNvPr>
          <p:cNvSpPr/>
          <p:nvPr/>
        </p:nvSpPr>
        <p:spPr>
          <a:xfrm>
            <a:off x="755576" y="2980625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DFC18-36EA-461E-B9B8-338F86C805AE}"/>
              </a:ext>
            </a:extLst>
          </p:cNvPr>
          <p:cNvSpPr/>
          <p:nvPr/>
        </p:nvSpPr>
        <p:spPr>
          <a:xfrm rot="16200000">
            <a:off x="2490803" y="2071991"/>
            <a:ext cx="2016224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Client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75120-1FA0-42FE-97D0-95AF275EB0B2}"/>
              </a:ext>
            </a:extLst>
          </p:cNvPr>
          <p:cNvSpPr/>
          <p:nvPr/>
        </p:nvSpPr>
        <p:spPr>
          <a:xfrm rot="5400000">
            <a:off x="4496800" y="2119101"/>
            <a:ext cx="2679670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REST Contoller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2FA466-C7C4-4E54-BD07-9373BD0A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04" y="803300"/>
            <a:ext cx="1270383" cy="692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F149A3-4249-4963-A023-5AC2383BE3FD}"/>
              </a:ext>
            </a:extLst>
          </p:cNvPr>
          <p:cNvSpPr/>
          <p:nvPr/>
        </p:nvSpPr>
        <p:spPr>
          <a:xfrm>
            <a:off x="6442559" y="2302739"/>
            <a:ext cx="1584176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42125C-DAEE-4B20-8E41-CF756EA15F68}"/>
              </a:ext>
            </a:extLst>
          </p:cNvPr>
          <p:cNvSpPr/>
          <p:nvPr/>
        </p:nvSpPr>
        <p:spPr>
          <a:xfrm>
            <a:off x="6408204" y="1639837"/>
            <a:ext cx="1584176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95BA739-CEBC-4985-8A2A-144B4BFBE5B6}"/>
              </a:ext>
            </a:extLst>
          </p:cNvPr>
          <p:cNvSpPr/>
          <p:nvPr/>
        </p:nvSpPr>
        <p:spPr>
          <a:xfrm>
            <a:off x="6516216" y="4059700"/>
            <a:ext cx="1607860" cy="1059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PostgreSQL</a:t>
            </a:r>
          </a:p>
          <a:p>
            <a:pPr algn="ctr"/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9534E-E281-4EDB-BEA0-8532C50D636F}"/>
              </a:ext>
            </a:extLst>
          </p:cNvPr>
          <p:cNvSpPr/>
          <p:nvPr/>
        </p:nvSpPr>
        <p:spPr>
          <a:xfrm>
            <a:off x="6366520" y="3008846"/>
            <a:ext cx="1904358" cy="56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 Data JPA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0814BF-EABD-41B6-93C4-9883A3F50627}"/>
              </a:ext>
            </a:extLst>
          </p:cNvPr>
          <p:cNvSpPr/>
          <p:nvPr/>
        </p:nvSpPr>
        <p:spPr>
          <a:xfrm rot="5400000">
            <a:off x="6711993" y="3843604"/>
            <a:ext cx="6497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9A7C34F-7FD7-495F-8368-978F6CC590E9}"/>
              </a:ext>
            </a:extLst>
          </p:cNvPr>
          <p:cNvSpPr/>
          <p:nvPr/>
        </p:nvSpPr>
        <p:spPr>
          <a:xfrm rot="16043326">
            <a:off x="7170749" y="3795885"/>
            <a:ext cx="6497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8B7524-5325-4A71-90EC-1B2ABC296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12" y="1253101"/>
            <a:ext cx="853665" cy="8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5544616" cy="858974"/>
          </a:xfrm>
        </p:spPr>
        <p:txBody>
          <a:bodyPr/>
          <a:lstStyle/>
          <a:p>
            <a:r>
              <a:rPr lang="sr-Latn-RS" altLang="ko-KR" sz="2400" b="1" dirty="0">
                <a:solidFill>
                  <a:schemeClr val="tx2">
                    <a:lumMod val="75000"/>
                  </a:schemeClr>
                </a:solidFill>
              </a:rPr>
              <a:t>Objektno-relaciono mapiranje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21722" y="786192"/>
            <a:ext cx="4254331" cy="4161822"/>
            <a:chOff x="2153764" y="1080968"/>
            <a:chExt cx="2929046" cy="3800240"/>
          </a:xfrm>
        </p:grpSpPr>
        <p:sp>
          <p:nvSpPr>
            <p:cNvPr id="6" name="TextBox 5"/>
            <p:cNvSpPr txBox="1"/>
            <p:nvPr/>
          </p:nvSpPr>
          <p:spPr>
            <a:xfrm>
              <a:off x="2246878" y="1118744"/>
              <a:ext cx="2835932" cy="37624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sr-Latn-RS" altLang="ko-KR" sz="1400" dirty="0">
                  <a:solidFill>
                    <a:srgbClr val="17375E"/>
                  </a:solidFill>
                  <a:cs typeface="Arial" pitchFamily="34" charset="0"/>
                </a:rPr>
                <a:t>Objektno-relaciono mapiranje deluje kao posrednik između dva u osnovi različita oblika podataka. Jedan oblik predstavljaju objekti kao podaci u memoriji, dok drugi oblik predstavljaju podaci u relacionoj bazi podataka.</a:t>
              </a:r>
            </a:p>
            <a:p>
              <a:pPr marL="285750" indent="-285750">
                <a:buFontTx/>
                <a:buChar char="-"/>
              </a:pPr>
              <a:endParaRPr lang="sr-Latn-RS" altLang="ko-KR" sz="1400" dirty="0">
                <a:solidFill>
                  <a:srgbClr val="17375E"/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sr-Latn-RS" altLang="ko-KR" sz="1400" dirty="0">
                  <a:solidFill>
                    <a:srgbClr val="17375E"/>
                  </a:solidFill>
                  <a:cs typeface="Arial" pitchFamily="34" charset="0"/>
                </a:rPr>
                <a:t>Predstavlja automatizovani i transparentan proces preslikavanja perzistentnih podataka iz objekata Java (ali i drugih) aplikacija u tabele relacione baze podataka. </a:t>
              </a:r>
            </a:p>
            <a:p>
              <a:endParaRPr lang="sr-Latn-RS" altLang="ko-KR" sz="1400" dirty="0">
                <a:solidFill>
                  <a:srgbClr val="17375E"/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sr-Latn-RS" altLang="ko-KR" sz="1400" dirty="0">
                  <a:solidFill>
                    <a:srgbClr val="17375E"/>
                  </a:solidFill>
                  <a:cs typeface="Arial" pitchFamily="34" charset="0"/>
                </a:rPr>
                <a:t>Pomoću tog preslikavanja, uz prihvatljivu degradaciju u pogledu performansi, programerima se obezbeđuje virtuelno objektno-orjentisana baza podataka.</a:t>
              </a:r>
              <a:endParaRPr lang="en-US" altLang="ko-KR" sz="1400" dirty="0">
                <a:solidFill>
                  <a:srgbClr val="17375E"/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3764" y="1080968"/>
              <a:ext cx="2761322" cy="28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400" b="1" dirty="0">
                  <a:solidFill>
                    <a:schemeClr val="accent1"/>
                  </a:solidFill>
                  <a:cs typeface="Arial" pitchFamily="34" charset="0"/>
                </a:rPr>
                <a:t>Šta predstavlja objektno-relaciono mapiranje?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18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107437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Razlozi uvođenja objektno-relacionih mapera</a:t>
            </a:r>
            <a:endParaRPr lang="en-US" sz="24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20124" y="863717"/>
            <a:ext cx="6315512" cy="576000"/>
            <a:chOff x="2984973" y="1131591"/>
            <a:chExt cx="5656606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4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  <a:highlight>
                  <a:srgbClr val="000080"/>
                </a:highlight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64877" y="1257285"/>
              <a:ext cx="5076702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Apstrakcija kompleksnosti pristupa bazi podataka iz aplikacije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87154" y="1386389"/>
            <a:ext cx="532020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Objektno-relacioni maperi pružaju sloj apstrakcije između aplikacione logike i baze podataka.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20123" y="1853498"/>
            <a:ext cx="6185027" cy="542786"/>
            <a:chOff x="2984973" y="2023433"/>
            <a:chExt cx="5611091" cy="542786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001580" y="2006826"/>
              <a:ext cx="542786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2060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042383"/>
              <a:ext cx="4752528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Izolovanje programera od potrebe da razume SQL jezik, šemu baze podataka i njenu semantiku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87154" y="2395668"/>
            <a:ext cx="55976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Ideja izolovanja programera koji koristi objektno-orjentisani kod u cilju pridavanja veće pažnje razvoju poslovne logike aplikacije i povećanju produktivnosti.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678137" y="2855651"/>
            <a:ext cx="6105359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sr-Latn-RS" altLang="ko-KR" sz="1400" b="1" dirty="0">
                  <a:solidFill>
                    <a:schemeClr val="bg1"/>
                  </a:solidFill>
                  <a:cs typeface="Arial" pitchFamily="34" charset="0"/>
                </a:rPr>
                <a:t>Bogat objektno-orjentisani poslovni model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87154" y="3386820"/>
            <a:ext cx="54221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Jedan od razloga uvođenja ORM-a je i želja za bogatim objektno-orjentisanim poslovnim modelom pri čemu bi i dalje postojala mogućnost njegovog skladištenja, kao i efikasnog pisanja upita ka relacionoj bazi podataka.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32934" y="4113663"/>
            <a:ext cx="6089892" cy="576000"/>
            <a:chOff x="2988072" y="3797402"/>
            <a:chExt cx="5607992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CCFFFF"/>
                </a:solidFill>
              </a:endParaRPr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99155" y="3797402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04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40627" y="4248574"/>
            <a:ext cx="50057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400" b="1" dirty="0">
                <a:solidFill>
                  <a:schemeClr val="bg1"/>
                </a:solidFill>
                <a:cs typeface="Arial" pitchFamily="34" charset="0"/>
              </a:rPr>
              <a:t>Redukovanje boiler-plate koda koji je potrebno napisati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6FCAB-27F3-40F1-8B14-0B83F9BDCBC5}"/>
              </a:ext>
            </a:extLst>
          </p:cNvPr>
          <p:cNvSpPr txBox="1"/>
          <p:nvPr/>
        </p:nvSpPr>
        <p:spPr bwMode="auto">
          <a:xfrm>
            <a:off x="3921271" y="47037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5C75E-D89D-446B-AEB1-61A0F118BECB}"/>
              </a:ext>
            </a:extLst>
          </p:cNvPr>
          <p:cNvSpPr txBox="1"/>
          <p:nvPr/>
        </p:nvSpPr>
        <p:spPr>
          <a:xfrm>
            <a:off x="3287154" y="4689663"/>
            <a:ext cx="54221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Što bi direktno uticalo na smanjenje stope grešaka u kodu.</a:t>
            </a:r>
            <a:endParaRPr lang="en-US" altLang="ko-KR" sz="12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b="1" dirty="0">
                <a:solidFill>
                  <a:schemeClr val="tx2">
                    <a:lumMod val="75000"/>
                  </a:schemeClr>
                </a:solidFill>
              </a:rPr>
              <a:t>Prednosti objektno-relacionih mapera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11505" y="1358392"/>
            <a:ext cx="3231686" cy="672010"/>
            <a:chOff x="1456502" y="1061722"/>
            <a:chExt cx="3158275" cy="736311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089858"/>
              <a:ext cx="3142219" cy="7081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17375E"/>
                  </a:solidFill>
                  <a:cs typeface="Arial" pitchFamily="34" charset="0"/>
                </a:rPr>
                <a:t>Pisanje koda uz korišćenje visokog nivoa apstrakcije za pristup podacima u relacionoj bazi podataka.</a:t>
              </a:r>
              <a:endParaRPr lang="ko-KR" altLang="en-US" sz="1200" dirty="0">
                <a:solidFill>
                  <a:srgbClr val="17375E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56502" y="1061722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3479" y="2369562"/>
            <a:ext cx="283025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1505" y="2130485"/>
            <a:ext cx="33757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Rad sa objektima. Razmišljanje u smislu objekata, a ne skupova.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1505" y="2687695"/>
            <a:ext cx="34324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Izbegavanje pisanja čistog SQL koda. Nema rasutih SQL stringova po celom kodu. Smanjena veličina koda i stopa grešaka u kodu.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1505" y="3420552"/>
            <a:ext cx="32872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Povećanje produktivnosti. Nije nužno detaljno poznavanje načina rada baze podataka.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910B7-01C4-4CD9-A378-43443662CA77}"/>
              </a:ext>
            </a:extLst>
          </p:cNvPr>
          <p:cNvSpPr txBox="1"/>
          <p:nvPr/>
        </p:nvSpPr>
        <p:spPr>
          <a:xfrm>
            <a:off x="5711505" y="4018555"/>
            <a:ext cx="33947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1200" dirty="0">
                <a:solidFill>
                  <a:srgbClr val="17375E"/>
                </a:solidFill>
                <a:cs typeface="Arial" pitchFamily="34" charset="0"/>
              </a:rPr>
              <a:t>Laka promena baze podataka. Lakše testiranje kod poslovne logike. Napredne funkcije kao što je transparentan „Lazy loading“,...</a:t>
            </a:r>
            <a:endParaRPr lang="ko-KR" altLang="en-US" sz="1200" dirty="0">
              <a:solidFill>
                <a:srgbClr val="17375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altLang="ko-KR" dirty="0">
                <a:solidFill>
                  <a:schemeClr val="tx2">
                    <a:lumMod val="75000"/>
                  </a:schemeClr>
                </a:solidFill>
              </a:rPr>
              <a:t>Nedostaci objektno-relacionih mapera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374928" y="1163346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5698" y="1174708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641117" y="2544849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75698" y="4186536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3932" y="13059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5504" y="266736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9315" y="12964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086" y="431780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0869" y="1113665"/>
            <a:ext cx="2640677" cy="1016877"/>
            <a:chOff x="1448989" y="1595280"/>
            <a:chExt cx="3030085" cy="1170951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09324"/>
              <a:ext cx="2412624" cy="9569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rgbClr val="4D7C80"/>
                  </a:solidFill>
                  <a:cs typeface="Arial" pitchFamily="34" charset="0"/>
                </a:rPr>
                <a:t>Programer treba da savlada poseban jezik upita i da drži upite i generisani SQL u glavi dok programira</a:t>
              </a: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Poseban jezik upita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5573" y="2163303"/>
            <a:ext cx="2459737" cy="1412679"/>
            <a:chOff x="1372177" y="1582865"/>
            <a:chExt cx="4272470" cy="1192707"/>
          </a:xfrm>
        </p:grpSpPr>
        <p:sp>
          <p:nvSpPr>
            <p:cNvPr id="16" name="TextBox 15"/>
            <p:cNvSpPr txBox="1"/>
            <p:nvPr/>
          </p:nvSpPr>
          <p:spPr>
            <a:xfrm>
              <a:off x="1418039" y="1918061"/>
              <a:ext cx="4149511" cy="8575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Granularnost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Nepodudaranje podtipa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Nepodudaranje identiteta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Neusklađenost asocijacija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Neusklađenost navigacije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2177" y="1582865"/>
              <a:ext cx="4272470" cy="389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Objektno-relaciono neslaganje (Impedance mismatch)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18060" y="1113665"/>
            <a:ext cx="3014987" cy="1106453"/>
            <a:chOff x="1414087" y="1596823"/>
            <a:chExt cx="3114982" cy="1106453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Udar na performanse može doći iz prevoda aplikacijskog koda u odgovarajući SQL izraz koji možda nije ispravan.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4087" y="1596823"/>
              <a:ext cx="311498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Potencijalno degradiranje performansi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0869" y="3916240"/>
            <a:ext cx="2960186" cy="1212267"/>
            <a:chOff x="1419338" y="1583342"/>
            <a:chExt cx="3058364" cy="1212267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779946"/>
              <a:ext cx="302367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Održavanje ORM koda može zahtevati puno napora, ako programer ne shvata tačno ponašanje ORM koda i ako su promene ORM koda rasute po mnogim komponentama sistema.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19338" y="1583342"/>
              <a:ext cx="2633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Problem održavanja ORM koda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0C45896-655F-4378-884E-26325090CE28}"/>
              </a:ext>
            </a:extLst>
          </p:cNvPr>
          <p:cNvSpPr/>
          <p:nvPr/>
        </p:nvSpPr>
        <p:spPr>
          <a:xfrm>
            <a:off x="5418540" y="4061984"/>
            <a:ext cx="693414" cy="6934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035CC-9549-4344-9D59-49985C1E9F23}"/>
              </a:ext>
            </a:extLst>
          </p:cNvPr>
          <p:cNvSpPr txBox="1"/>
          <p:nvPr/>
        </p:nvSpPr>
        <p:spPr>
          <a:xfrm>
            <a:off x="5462928" y="419324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sr-Latn-RS" altLang="ko-KR" sz="28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761640-B9E1-4BC0-8127-D7BE16C1BC33}"/>
              </a:ext>
            </a:extLst>
          </p:cNvPr>
          <p:cNvGrpSpPr/>
          <p:nvPr/>
        </p:nvGrpSpPr>
        <p:grpSpPr>
          <a:xfrm>
            <a:off x="6183455" y="3856135"/>
            <a:ext cx="3041235" cy="1068968"/>
            <a:chOff x="1426904" y="1541975"/>
            <a:chExt cx="3142101" cy="10689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05D0DE-3A59-4D02-9F32-979BA68465C0}"/>
                </a:ext>
              </a:extLst>
            </p:cNvPr>
            <p:cNvSpPr txBox="1"/>
            <p:nvPr/>
          </p:nvSpPr>
          <p:spPr>
            <a:xfrm>
              <a:off x="1454022" y="1964612"/>
              <a:ext cx="311498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ORM-ovi nekada mogu poslužiti kao pomagala koja će obezbediti izbegavanje razumevanja baze podataka i SQL-a.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8ACFB4-E7C0-4ECD-8DE0-BCA0A9DE41E9}"/>
                </a:ext>
              </a:extLst>
            </p:cNvPr>
            <p:cNvSpPr txBox="1"/>
            <p:nvPr/>
          </p:nvSpPr>
          <p:spPr>
            <a:xfrm>
              <a:off x="1426904" y="1541975"/>
              <a:ext cx="2633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Latn-R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Prevelika izolovanost od baze podataka i SQL-a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1514</Words>
  <Application>Microsoft Office PowerPoint</Application>
  <PresentationFormat>On-screen Show (16:9)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MT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Teodora Novkovic</cp:lastModifiedBy>
  <cp:revision>153</cp:revision>
  <dcterms:created xsi:type="dcterms:W3CDTF">2016-12-05T23:26:54Z</dcterms:created>
  <dcterms:modified xsi:type="dcterms:W3CDTF">2023-07-06T21:22:43Z</dcterms:modified>
</cp:coreProperties>
</file>