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382" r:id="rId2"/>
    <p:sldId id="383" r:id="rId3"/>
    <p:sldId id="384" r:id="rId4"/>
    <p:sldId id="461" r:id="rId5"/>
    <p:sldId id="457" r:id="rId6"/>
    <p:sldId id="387" r:id="rId7"/>
    <p:sldId id="462" r:id="rId8"/>
    <p:sldId id="455" r:id="rId9"/>
    <p:sldId id="388" r:id="rId10"/>
    <p:sldId id="389" r:id="rId11"/>
    <p:sldId id="458" r:id="rId12"/>
    <p:sldId id="467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449" r:id="rId21"/>
    <p:sldId id="454" r:id="rId22"/>
    <p:sldId id="453" r:id="rId23"/>
    <p:sldId id="463" r:id="rId24"/>
    <p:sldId id="470" r:id="rId25"/>
    <p:sldId id="451" r:id="rId26"/>
    <p:sldId id="464" r:id="rId27"/>
    <p:sldId id="471" r:id="rId28"/>
    <p:sldId id="469" r:id="rId29"/>
    <p:sldId id="468" r:id="rId30"/>
    <p:sldId id="473" r:id="rId31"/>
    <p:sldId id="452" r:id="rId32"/>
    <p:sldId id="465" r:id="rId33"/>
    <p:sldId id="456" r:id="rId34"/>
    <p:sldId id="466" r:id="rId35"/>
    <p:sldId id="459" r:id="rId36"/>
    <p:sldId id="4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A8D5A-FA57-4E4F-8F9D-651E1E3642B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81424-4F1B-4C32-9176-6429F5BF20E2}">
      <dgm:prSet phldrT="[Text]"/>
      <dgm:spPr/>
      <dgm:t>
        <a:bodyPr/>
        <a:lstStyle/>
        <a:p>
          <a:r>
            <a:rPr lang="en-US" dirty="0" smtClean="0"/>
            <a:t>Reducing Risk From Buffer Overflows</a:t>
          </a:r>
          <a:endParaRPr lang="en-US" dirty="0"/>
        </a:p>
      </dgm:t>
    </dgm:pt>
    <dgm:pt modelId="{DE889DBC-FD2D-497A-821F-F4EECA79BDD0}" type="parTrans" cxnId="{2C650AF2-C071-483E-9840-4AA4D01CF87B}">
      <dgm:prSet/>
      <dgm:spPr/>
      <dgm:t>
        <a:bodyPr/>
        <a:lstStyle/>
        <a:p>
          <a:endParaRPr lang="en-US"/>
        </a:p>
      </dgm:t>
    </dgm:pt>
    <dgm:pt modelId="{CEA7358D-9A77-4A3F-BD45-1F0E476D5520}" type="sibTrans" cxnId="{2C650AF2-C071-483E-9840-4AA4D01CF87B}">
      <dgm:prSet/>
      <dgm:spPr/>
      <dgm:t>
        <a:bodyPr/>
        <a:lstStyle/>
        <a:p>
          <a:endParaRPr lang="en-US"/>
        </a:p>
      </dgm:t>
    </dgm:pt>
    <dgm:pt modelId="{8BB40716-0630-46A0-B1B6-334AEB1BE6CD}">
      <dgm:prSet phldrT="[Text]"/>
      <dgm:spPr/>
      <dgm:t>
        <a:bodyPr/>
        <a:lstStyle/>
        <a:p>
          <a:r>
            <a:rPr lang="en-US" dirty="0" smtClean="0"/>
            <a:t>Reduce Attack Surface and Least Privilege</a:t>
          </a:r>
        </a:p>
      </dgm:t>
    </dgm:pt>
    <dgm:pt modelId="{58060913-5CD4-4D07-AA31-9CA00C67ADCC}" type="parTrans" cxnId="{D53B50DC-F6A5-4450-9B9A-8CD59D2CA731}">
      <dgm:prSet/>
      <dgm:spPr/>
      <dgm:t>
        <a:bodyPr/>
        <a:lstStyle/>
        <a:p>
          <a:endParaRPr lang="en-US" dirty="0"/>
        </a:p>
      </dgm:t>
    </dgm:pt>
    <dgm:pt modelId="{B9B5EADB-02D6-4A1B-AE68-F0CFCEC8F97D}" type="sibTrans" cxnId="{D53B50DC-F6A5-4450-9B9A-8CD59D2CA731}">
      <dgm:prSet/>
      <dgm:spPr/>
      <dgm:t>
        <a:bodyPr/>
        <a:lstStyle/>
        <a:p>
          <a:endParaRPr lang="en-US"/>
        </a:p>
      </dgm:t>
    </dgm:pt>
    <dgm:pt modelId="{FE9E04CD-C948-4542-B355-8D09676EC0C8}">
      <dgm:prSet phldrT="[Text]"/>
      <dgm:spPr/>
      <dgm:t>
        <a:bodyPr/>
        <a:lstStyle/>
        <a:p>
          <a:r>
            <a:rPr lang="en-US" dirty="0" smtClean="0"/>
            <a:t>Search for risky functions and determine data origin</a:t>
          </a:r>
          <a:endParaRPr lang="en-US" dirty="0"/>
        </a:p>
      </dgm:t>
    </dgm:pt>
    <dgm:pt modelId="{92D7F9AA-6013-4046-9DD0-81E1B106D5B1}" type="parTrans" cxnId="{A20CE0F7-29C6-4884-9639-1E57B547A3A4}">
      <dgm:prSet/>
      <dgm:spPr/>
      <dgm:t>
        <a:bodyPr/>
        <a:lstStyle/>
        <a:p>
          <a:endParaRPr lang="en-US" dirty="0"/>
        </a:p>
      </dgm:t>
    </dgm:pt>
    <dgm:pt modelId="{E1C1289E-3FF0-42BE-BC48-2EA56F8F88EA}" type="sibTrans" cxnId="{A20CE0F7-29C6-4884-9639-1E57B547A3A4}">
      <dgm:prSet/>
      <dgm:spPr/>
      <dgm:t>
        <a:bodyPr/>
        <a:lstStyle/>
        <a:p>
          <a:endParaRPr lang="en-US"/>
        </a:p>
      </dgm:t>
    </dgm:pt>
    <dgm:pt modelId="{12516D71-D0BA-44A6-A7DC-9FF8A1F4AE76}">
      <dgm:prSet phldrT="[Text]"/>
      <dgm:spPr/>
      <dgm:t>
        <a:bodyPr/>
        <a:lstStyle/>
        <a:p>
          <a:r>
            <a:rPr lang="en-US" dirty="0" smtClean="0"/>
            <a:t>Use safer libraries and classes (StrSafe, Safe CRT, STL)</a:t>
          </a:r>
          <a:endParaRPr lang="en-US" dirty="0"/>
        </a:p>
      </dgm:t>
    </dgm:pt>
    <dgm:pt modelId="{EE7B47C4-24FF-4CC2-BAF7-9C6E474E2136}" type="parTrans" cxnId="{131D52C1-AADD-450F-8D02-24C95139F7F7}">
      <dgm:prSet/>
      <dgm:spPr/>
      <dgm:t>
        <a:bodyPr/>
        <a:lstStyle/>
        <a:p>
          <a:endParaRPr lang="en-US" dirty="0"/>
        </a:p>
      </dgm:t>
    </dgm:pt>
    <dgm:pt modelId="{CC04F2D8-4224-4A1E-A899-C3EB0860D016}" type="sibTrans" cxnId="{131D52C1-AADD-450F-8D02-24C95139F7F7}">
      <dgm:prSet/>
      <dgm:spPr/>
      <dgm:t>
        <a:bodyPr/>
        <a:lstStyle/>
        <a:p>
          <a:endParaRPr lang="en-US"/>
        </a:p>
      </dgm:t>
    </dgm:pt>
    <dgm:pt modelId="{D201866C-0957-4726-A974-DD013CCD5B65}">
      <dgm:prSet phldrT="[Text]"/>
      <dgm:spPr/>
      <dgm:t>
        <a:bodyPr/>
        <a:lstStyle/>
        <a:p>
          <a:r>
            <a:rPr lang="en-US" dirty="0" smtClean="0"/>
            <a:t>/GS, NX and Heap Checking</a:t>
          </a:r>
          <a:endParaRPr lang="en-US" dirty="0"/>
        </a:p>
      </dgm:t>
    </dgm:pt>
    <dgm:pt modelId="{7A9BEBEC-FD1D-43C9-9738-B488A1687777}" type="parTrans" cxnId="{A2EB2EC3-1C4E-42EF-B0D5-CD448AECEA6A}">
      <dgm:prSet/>
      <dgm:spPr/>
      <dgm:t>
        <a:bodyPr/>
        <a:lstStyle/>
        <a:p>
          <a:endParaRPr lang="en-US" dirty="0"/>
        </a:p>
      </dgm:t>
    </dgm:pt>
    <dgm:pt modelId="{6EFB6E8C-876E-467C-914B-BB0519354AFD}" type="sibTrans" cxnId="{A2EB2EC3-1C4E-42EF-B0D5-CD448AECEA6A}">
      <dgm:prSet/>
      <dgm:spPr/>
      <dgm:t>
        <a:bodyPr/>
        <a:lstStyle/>
        <a:p>
          <a:endParaRPr lang="en-US"/>
        </a:p>
      </dgm:t>
    </dgm:pt>
    <dgm:pt modelId="{62E2DBAE-C42F-4FC8-B983-1216346C7382}">
      <dgm:prSet phldrT="[Text]"/>
      <dgm:spPr/>
      <dgm:t>
        <a:bodyPr/>
        <a:lstStyle/>
        <a:p>
          <a:r>
            <a:rPr lang="en-US" dirty="0" smtClean="0"/>
            <a:t>PREFast &amp; SAL</a:t>
          </a:r>
          <a:endParaRPr lang="en-US" dirty="0"/>
        </a:p>
      </dgm:t>
    </dgm:pt>
    <dgm:pt modelId="{F597AFEB-D5F0-4ED4-BD53-37B863DF46F0}" type="parTrans" cxnId="{A19CA185-915D-4176-8D96-5DF097D1730B}">
      <dgm:prSet/>
      <dgm:spPr/>
      <dgm:t>
        <a:bodyPr/>
        <a:lstStyle/>
        <a:p>
          <a:endParaRPr lang="en-US" dirty="0"/>
        </a:p>
      </dgm:t>
    </dgm:pt>
    <dgm:pt modelId="{6099CFCC-96A0-41C8-ABDC-8A3CFB701CB2}" type="sibTrans" cxnId="{A19CA185-915D-4176-8D96-5DF097D1730B}">
      <dgm:prSet/>
      <dgm:spPr/>
      <dgm:t>
        <a:bodyPr/>
        <a:lstStyle/>
        <a:p>
          <a:endParaRPr lang="en-US"/>
        </a:p>
      </dgm:t>
    </dgm:pt>
    <dgm:pt modelId="{278B8148-6B56-4029-8110-D6BC4CB7C219}">
      <dgm:prSet phldrT="[Text]"/>
      <dgm:spPr/>
      <dgm:t>
        <a:bodyPr/>
        <a:lstStyle/>
        <a:p>
          <a:r>
            <a:rPr lang="en-US" dirty="0" smtClean="0"/>
            <a:t>Fuzz Testing</a:t>
          </a:r>
          <a:endParaRPr lang="en-US" dirty="0"/>
        </a:p>
      </dgm:t>
    </dgm:pt>
    <dgm:pt modelId="{18E0DD48-7C94-4ECC-9FB2-5EF87236AD34}" type="parTrans" cxnId="{4B11AF8E-6452-4E3F-AAC8-AEFB3285C662}">
      <dgm:prSet/>
      <dgm:spPr/>
      <dgm:t>
        <a:bodyPr/>
        <a:lstStyle/>
        <a:p>
          <a:endParaRPr lang="en-US" dirty="0"/>
        </a:p>
      </dgm:t>
    </dgm:pt>
    <dgm:pt modelId="{19C3BCE8-62ED-4551-97D1-DC47D7182484}" type="sibTrans" cxnId="{4B11AF8E-6452-4E3F-AAC8-AEFB3285C662}">
      <dgm:prSet/>
      <dgm:spPr/>
      <dgm:t>
        <a:bodyPr/>
        <a:lstStyle/>
        <a:p>
          <a:endParaRPr lang="en-US"/>
        </a:p>
      </dgm:t>
    </dgm:pt>
    <dgm:pt modelId="{C00B4A62-4B89-419B-863B-5E9ADAF18BBF}" type="pres">
      <dgm:prSet presAssocID="{078A8D5A-FA57-4E4F-8F9D-651E1E3642B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9F272-7F0C-4A83-93F7-678F677DFB07}" type="pres">
      <dgm:prSet presAssocID="{E8081424-4F1B-4C32-9176-6429F5BF20E2}" presName="centerShape" presStyleLbl="node0" presStyleIdx="0" presStyleCnt="1"/>
      <dgm:spPr/>
      <dgm:t>
        <a:bodyPr/>
        <a:lstStyle/>
        <a:p>
          <a:endParaRPr lang="en-US"/>
        </a:p>
      </dgm:t>
    </dgm:pt>
    <dgm:pt modelId="{0FA8B366-2DED-4016-9362-F1F5D5F9F60D}" type="pres">
      <dgm:prSet presAssocID="{58060913-5CD4-4D07-AA31-9CA00C67ADCC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582C24F5-D287-4C8D-803C-9DDE826C959D}" type="pres">
      <dgm:prSet presAssocID="{8BB40716-0630-46A0-B1B6-334AEB1BE6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1DA22-BB22-4576-80E3-7E10113F178B}" type="pres">
      <dgm:prSet presAssocID="{92D7F9AA-6013-4046-9DD0-81E1B106D5B1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F027D6DA-38A1-4F16-BF5B-502DACE70935}" type="pres">
      <dgm:prSet presAssocID="{FE9E04CD-C948-4542-B355-8D09676EC0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1EBBC-D844-4ABB-87CE-F4AE14452BA8}" type="pres">
      <dgm:prSet presAssocID="{EE7B47C4-24FF-4CC2-BAF7-9C6E474E2136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F6C4937D-DB6E-4FA6-A027-DB6A7EE29810}" type="pres">
      <dgm:prSet presAssocID="{12516D71-D0BA-44A6-A7DC-9FF8A1F4AE7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8B1D8-A670-4410-9E50-5AB59A863BDD}" type="pres">
      <dgm:prSet presAssocID="{7A9BEBEC-FD1D-43C9-9738-B488A1687777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DDE90C8B-7845-4A13-9BF0-D9137E51E1C7}" type="pres">
      <dgm:prSet presAssocID="{D201866C-0957-4726-A974-DD013CCD5B6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F49C3-B7B2-4993-B945-BF1CBC4D4AC4}" type="pres">
      <dgm:prSet presAssocID="{F597AFEB-D5F0-4ED4-BD53-37B863DF46F0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8A2942BE-3BCC-4EC6-AC12-BD2DD6247FC7}" type="pres">
      <dgm:prSet presAssocID="{62E2DBAE-C42F-4FC8-B983-1216346C738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A639B-8868-4CDD-827A-50EFBB7FB4AA}" type="pres">
      <dgm:prSet presAssocID="{18E0DD48-7C94-4ECC-9FB2-5EF87236AD34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6B78D5A7-72A1-44C2-B63E-3B99C7C34B7B}" type="pres">
      <dgm:prSet presAssocID="{278B8148-6B56-4029-8110-D6BC4CB7C21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152F5-05AD-4CFA-9FF8-F824453B6FD1}" type="presOf" srcId="{58060913-5CD4-4D07-AA31-9CA00C67ADCC}" destId="{0FA8B366-2DED-4016-9362-F1F5D5F9F60D}" srcOrd="0" destOrd="0" presId="urn:microsoft.com/office/officeart/2005/8/layout/radial4"/>
    <dgm:cxn modelId="{8F8A17FC-B517-4B7A-B2EE-B847B83A0D0D}" type="presOf" srcId="{EE7B47C4-24FF-4CC2-BAF7-9C6E474E2136}" destId="{2131EBBC-D844-4ABB-87CE-F4AE14452BA8}" srcOrd="0" destOrd="0" presId="urn:microsoft.com/office/officeart/2005/8/layout/radial4"/>
    <dgm:cxn modelId="{4389D8A6-9BF6-497F-9569-081C9FE400CE}" type="presOf" srcId="{62E2DBAE-C42F-4FC8-B983-1216346C7382}" destId="{8A2942BE-3BCC-4EC6-AC12-BD2DD6247FC7}" srcOrd="0" destOrd="0" presId="urn:microsoft.com/office/officeart/2005/8/layout/radial4"/>
    <dgm:cxn modelId="{A2EB2EC3-1C4E-42EF-B0D5-CD448AECEA6A}" srcId="{E8081424-4F1B-4C32-9176-6429F5BF20E2}" destId="{D201866C-0957-4726-A974-DD013CCD5B65}" srcOrd="3" destOrd="0" parTransId="{7A9BEBEC-FD1D-43C9-9738-B488A1687777}" sibTransId="{6EFB6E8C-876E-467C-914B-BB0519354AFD}"/>
    <dgm:cxn modelId="{BA36E132-F93D-4890-AC43-57F90C1BFB22}" type="presOf" srcId="{7A9BEBEC-FD1D-43C9-9738-B488A1687777}" destId="{BC98B1D8-A670-4410-9E50-5AB59A863BDD}" srcOrd="0" destOrd="0" presId="urn:microsoft.com/office/officeart/2005/8/layout/radial4"/>
    <dgm:cxn modelId="{8597DBAE-1969-4EEC-BED1-0C26B9F69796}" type="presOf" srcId="{D201866C-0957-4726-A974-DD013CCD5B65}" destId="{DDE90C8B-7845-4A13-9BF0-D9137E51E1C7}" srcOrd="0" destOrd="0" presId="urn:microsoft.com/office/officeart/2005/8/layout/radial4"/>
    <dgm:cxn modelId="{A19CA185-915D-4176-8D96-5DF097D1730B}" srcId="{E8081424-4F1B-4C32-9176-6429F5BF20E2}" destId="{62E2DBAE-C42F-4FC8-B983-1216346C7382}" srcOrd="4" destOrd="0" parTransId="{F597AFEB-D5F0-4ED4-BD53-37B863DF46F0}" sibTransId="{6099CFCC-96A0-41C8-ABDC-8A3CFB701CB2}"/>
    <dgm:cxn modelId="{F27E9A47-26BD-4578-A3DD-9BEAD86FB6CB}" type="presOf" srcId="{92D7F9AA-6013-4046-9DD0-81E1B106D5B1}" destId="{A611DA22-BB22-4576-80E3-7E10113F178B}" srcOrd="0" destOrd="0" presId="urn:microsoft.com/office/officeart/2005/8/layout/radial4"/>
    <dgm:cxn modelId="{D53B50DC-F6A5-4450-9B9A-8CD59D2CA731}" srcId="{E8081424-4F1B-4C32-9176-6429F5BF20E2}" destId="{8BB40716-0630-46A0-B1B6-334AEB1BE6CD}" srcOrd="0" destOrd="0" parTransId="{58060913-5CD4-4D07-AA31-9CA00C67ADCC}" sibTransId="{B9B5EADB-02D6-4A1B-AE68-F0CFCEC8F97D}"/>
    <dgm:cxn modelId="{A20CE0F7-29C6-4884-9639-1E57B547A3A4}" srcId="{E8081424-4F1B-4C32-9176-6429F5BF20E2}" destId="{FE9E04CD-C948-4542-B355-8D09676EC0C8}" srcOrd="1" destOrd="0" parTransId="{92D7F9AA-6013-4046-9DD0-81E1B106D5B1}" sibTransId="{E1C1289E-3FF0-42BE-BC48-2EA56F8F88EA}"/>
    <dgm:cxn modelId="{2C650AF2-C071-483E-9840-4AA4D01CF87B}" srcId="{078A8D5A-FA57-4E4F-8F9D-651E1E3642B5}" destId="{E8081424-4F1B-4C32-9176-6429F5BF20E2}" srcOrd="0" destOrd="0" parTransId="{DE889DBC-FD2D-497A-821F-F4EECA79BDD0}" sibTransId="{CEA7358D-9A77-4A3F-BD45-1F0E476D5520}"/>
    <dgm:cxn modelId="{E5D8D248-FB91-4A55-BA2E-565302DC840A}" type="presOf" srcId="{FE9E04CD-C948-4542-B355-8D09676EC0C8}" destId="{F027D6DA-38A1-4F16-BF5B-502DACE70935}" srcOrd="0" destOrd="0" presId="urn:microsoft.com/office/officeart/2005/8/layout/radial4"/>
    <dgm:cxn modelId="{FF50581A-7795-4398-95B2-3803E13D00B4}" type="presOf" srcId="{278B8148-6B56-4029-8110-D6BC4CB7C219}" destId="{6B78D5A7-72A1-44C2-B63E-3B99C7C34B7B}" srcOrd="0" destOrd="0" presId="urn:microsoft.com/office/officeart/2005/8/layout/radial4"/>
    <dgm:cxn modelId="{9688DB2B-31C5-4FE8-AEA5-388EBFB4EAAD}" type="presOf" srcId="{8BB40716-0630-46A0-B1B6-334AEB1BE6CD}" destId="{582C24F5-D287-4C8D-803C-9DDE826C959D}" srcOrd="0" destOrd="0" presId="urn:microsoft.com/office/officeart/2005/8/layout/radial4"/>
    <dgm:cxn modelId="{5F01D3D8-87D7-491A-9BF5-24627FE54A5A}" type="presOf" srcId="{F597AFEB-D5F0-4ED4-BD53-37B863DF46F0}" destId="{A15F49C3-B7B2-4993-B945-BF1CBC4D4AC4}" srcOrd="0" destOrd="0" presId="urn:microsoft.com/office/officeart/2005/8/layout/radial4"/>
    <dgm:cxn modelId="{B31BF3CB-8C38-41A5-B044-B57359E5E50C}" type="presOf" srcId="{12516D71-D0BA-44A6-A7DC-9FF8A1F4AE76}" destId="{F6C4937D-DB6E-4FA6-A027-DB6A7EE29810}" srcOrd="0" destOrd="0" presId="urn:microsoft.com/office/officeart/2005/8/layout/radial4"/>
    <dgm:cxn modelId="{F4C7B2D1-A307-4EFD-BB9C-5775D1C761C9}" type="presOf" srcId="{078A8D5A-FA57-4E4F-8F9D-651E1E3642B5}" destId="{C00B4A62-4B89-419B-863B-5E9ADAF18BBF}" srcOrd="0" destOrd="0" presId="urn:microsoft.com/office/officeart/2005/8/layout/radial4"/>
    <dgm:cxn modelId="{4B11AF8E-6452-4E3F-AAC8-AEFB3285C662}" srcId="{E8081424-4F1B-4C32-9176-6429F5BF20E2}" destId="{278B8148-6B56-4029-8110-D6BC4CB7C219}" srcOrd="5" destOrd="0" parTransId="{18E0DD48-7C94-4ECC-9FB2-5EF87236AD34}" sibTransId="{19C3BCE8-62ED-4551-97D1-DC47D7182484}"/>
    <dgm:cxn modelId="{564A172B-0199-4473-8A84-4E190F2EBD4A}" type="presOf" srcId="{18E0DD48-7C94-4ECC-9FB2-5EF87236AD34}" destId="{C4FA639B-8868-4CDD-827A-50EFBB7FB4AA}" srcOrd="0" destOrd="0" presId="urn:microsoft.com/office/officeart/2005/8/layout/radial4"/>
    <dgm:cxn modelId="{131D52C1-AADD-450F-8D02-24C95139F7F7}" srcId="{E8081424-4F1B-4C32-9176-6429F5BF20E2}" destId="{12516D71-D0BA-44A6-A7DC-9FF8A1F4AE76}" srcOrd="2" destOrd="0" parTransId="{EE7B47C4-24FF-4CC2-BAF7-9C6E474E2136}" sibTransId="{CC04F2D8-4224-4A1E-A899-C3EB0860D016}"/>
    <dgm:cxn modelId="{06A08793-D5FB-458F-807C-99E723F61533}" type="presOf" srcId="{E8081424-4F1B-4C32-9176-6429F5BF20E2}" destId="{D239F272-7F0C-4A83-93F7-678F677DFB07}" srcOrd="0" destOrd="0" presId="urn:microsoft.com/office/officeart/2005/8/layout/radial4"/>
    <dgm:cxn modelId="{1B4AC7C1-1E15-42A5-B9CC-35FF19ECF391}" type="presParOf" srcId="{C00B4A62-4B89-419B-863B-5E9ADAF18BBF}" destId="{D239F272-7F0C-4A83-93F7-678F677DFB07}" srcOrd="0" destOrd="0" presId="urn:microsoft.com/office/officeart/2005/8/layout/radial4"/>
    <dgm:cxn modelId="{98D6156A-944A-481D-897A-1027D44C1DAC}" type="presParOf" srcId="{C00B4A62-4B89-419B-863B-5E9ADAF18BBF}" destId="{0FA8B366-2DED-4016-9362-F1F5D5F9F60D}" srcOrd="1" destOrd="0" presId="urn:microsoft.com/office/officeart/2005/8/layout/radial4"/>
    <dgm:cxn modelId="{8994B527-C5DF-40B9-8F12-16721510E180}" type="presParOf" srcId="{C00B4A62-4B89-419B-863B-5E9ADAF18BBF}" destId="{582C24F5-D287-4C8D-803C-9DDE826C959D}" srcOrd="2" destOrd="0" presId="urn:microsoft.com/office/officeart/2005/8/layout/radial4"/>
    <dgm:cxn modelId="{A48DCA77-3D79-4E9A-8344-ED1E688E585C}" type="presParOf" srcId="{C00B4A62-4B89-419B-863B-5E9ADAF18BBF}" destId="{A611DA22-BB22-4576-80E3-7E10113F178B}" srcOrd="3" destOrd="0" presId="urn:microsoft.com/office/officeart/2005/8/layout/radial4"/>
    <dgm:cxn modelId="{5E7D28E3-5C9D-4295-9A93-9ECE4D57634B}" type="presParOf" srcId="{C00B4A62-4B89-419B-863B-5E9ADAF18BBF}" destId="{F027D6DA-38A1-4F16-BF5B-502DACE70935}" srcOrd="4" destOrd="0" presId="urn:microsoft.com/office/officeart/2005/8/layout/radial4"/>
    <dgm:cxn modelId="{83684972-32AF-4089-892F-B29AEC4FBF2B}" type="presParOf" srcId="{C00B4A62-4B89-419B-863B-5E9ADAF18BBF}" destId="{2131EBBC-D844-4ABB-87CE-F4AE14452BA8}" srcOrd="5" destOrd="0" presId="urn:microsoft.com/office/officeart/2005/8/layout/radial4"/>
    <dgm:cxn modelId="{EBF9A6B6-9166-41FD-9614-B951D4B5FED0}" type="presParOf" srcId="{C00B4A62-4B89-419B-863B-5E9ADAF18BBF}" destId="{F6C4937D-DB6E-4FA6-A027-DB6A7EE29810}" srcOrd="6" destOrd="0" presId="urn:microsoft.com/office/officeart/2005/8/layout/radial4"/>
    <dgm:cxn modelId="{5487FF92-9B5D-4D39-9543-DC315CD7C509}" type="presParOf" srcId="{C00B4A62-4B89-419B-863B-5E9ADAF18BBF}" destId="{BC98B1D8-A670-4410-9E50-5AB59A863BDD}" srcOrd="7" destOrd="0" presId="urn:microsoft.com/office/officeart/2005/8/layout/radial4"/>
    <dgm:cxn modelId="{C5638079-D720-464B-9DD6-DEB38BCFEEBA}" type="presParOf" srcId="{C00B4A62-4B89-419B-863B-5E9ADAF18BBF}" destId="{DDE90C8B-7845-4A13-9BF0-D9137E51E1C7}" srcOrd="8" destOrd="0" presId="urn:microsoft.com/office/officeart/2005/8/layout/radial4"/>
    <dgm:cxn modelId="{FE55B1BC-74D0-4E94-ADCC-A2FE877F0E55}" type="presParOf" srcId="{C00B4A62-4B89-419B-863B-5E9ADAF18BBF}" destId="{A15F49C3-B7B2-4993-B945-BF1CBC4D4AC4}" srcOrd="9" destOrd="0" presId="urn:microsoft.com/office/officeart/2005/8/layout/radial4"/>
    <dgm:cxn modelId="{6312BDE5-78E6-43BF-AAEC-2FBA2162CB3A}" type="presParOf" srcId="{C00B4A62-4B89-419B-863B-5E9ADAF18BBF}" destId="{8A2942BE-3BCC-4EC6-AC12-BD2DD6247FC7}" srcOrd="10" destOrd="0" presId="urn:microsoft.com/office/officeart/2005/8/layout/radial4"/>
    <dgm:cxn modelId="{13B4D12F-B506-4FBF-B773-4A17A7843F5A}" type="presParOf" srcId="{C00B4A62-4B89-419B-863B-5E9ADAF18BBF}" destId="{C4FA639B-8868-4CDD-827A-50EFBB7FB4AA}" srcOrd="11" destOrd="0" presId="urn:microsoft.com/office/officeart/2005/8/layout/radial4"/>
    <dgm:cxn modelId="{5C2F9D22-837B-439E-A0D1-38BE81A646CA}" type="presParOf" srcId="{C00B4A62-4B89-419B-863B-5E9ADAF18BBF}" destId="{6B78D5A7-72A1-44C2-B63E-3B99C7C34B7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F272-7F0C-4A83-93F7-678F677DFB07}">
      <dsp:nvSpPr>
        <dsp:cNvPr id="0" name=""/>
        <dsp:cNvSpPr/>
      </dsp:nvSpPr>
      <dsp:spPr>
        <a:xfrm>
          <a:off x="2927496" y="1968065"/>
          <a:ext cx="1612607" cy="161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Reducing Risk From Buffer Overflows</a:t>
          </a:r>
          <a:endParaRPr lang="en-US" sz="1900" kern="1200" dirty="0"/>
        </a:p>
      </dsp:txBody>
      <dsp:txXfrm>
        <a:off x="3163657" y="2204226"/>
        <a:ext cx="1140285" cy="1140285"/>
      </dsp:txXfrm>
    </dsp:sp>
    <dsp:sp modelId="{0FA8B366-2DED-4016-9362-F1F5D5F9F60D}">
      <dsp:nvSpPr>
        <dsp:cNvPr id="0" name=""/>
        <dsp:cNvSpPr/>
      </dsp:nvSpPr>
      <dsp:spPr>
        <a:xfrm rot="10800000">
          <a:off x="1292187" y="2544572"/>
          <a:ext cx="1545367" cy="45959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24F5-D287-4C8D-803C-9DDE826C959D}">
      <dsp:nvSpPr>
        <dsp:cNvPr id="0" name=""/>
        <dsp:cNvSpPr/>
      </dsp:nvSpPr>
      <dsp:spPr>
        <a:xfrm>
          <a:off x="727774" y="2322839"/>
          <a:ext cx="1128825" cy="90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Reduce Attack Surface and Least Privilege</a:t>
          </a:r>
        </a:p>
      </dsp:txBody>
      <dsp:txXfrm>
        <a:off x="754224" y="2349289"/>
        <a:ext cx="1075925" cy="850160"/>
      </dsp:txXfrm>
    </dsp:sp>
    <dsp:sp modelId="{A611DA22-BB22-4576-80E3-7E10113F178B}">
      <dsp:nvSpPr>
        <dsp:cNvPr id="0" name=""/>
        <dsp:cNvSpPr/>
      </dsp:nvSpPr>
      <dsp:spPr>
        <a:xfrm rot="12960000">
          <a:off x="1610924" y="1563600"/>
          <a:ext cx="1545367" cy="45959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7D6DA-38A1-4F16-BF5B-502DACE70935}">
      <dsp:nvSpPr>
        <dsp:cNvPr id="0" name=""/>
        <dsp:cNvSpPr/>
      </dsp:nvSpPr>
      <dsp:spPr>
        <a:xfrm>
          <a:off x="1194080" y="887695"/>
          <a:ext cx="1128825" cy="90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 for risky functions and determine data origin</a:t>
          </a:r>
          <a:endParaRPr lang="en-US" sz="1200" kern="1200" dirty="0"/>
        </a:p>
      </dsp:txBody>
      <dsp:txXfrm>
        <a:off x="1220530" y="914145"/>
        <a:ext cx="1075925" cy="850160"/>
      </dsp:txXfrm>
    </dsp:sp>
    <dsp:sp modelId="{2131EBBC-D844-4ABB-87CE-F4AE14452BA8}">
      <dsp:nvSpPr>
        <dsp:cNvPr id="0" name=""/>
        <dsp:cNvSpPr/>
      </dsp:nvSpPr>
      <dsp:spPr>
        <a:xfrm rot="15120000">
          <a:off x="2445388" y="957326"/>
          <a:ext cx="1545367" cy="45959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4937D-DB6E-4FA6-A027-DB6A7EE29810}">
      <dsp:nvSpPr>
        <dsp:cNvPr id="0" name=""/>
        <dsp:cNvSpPr/>
      </dsp:nvSpPr>
      <dsp:spPr>
        <a:xfrm>
          <a:off x="2414887" y="727"/>
          <a:ext cx="1128825" cy="90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 safer libraries and classes (StrSafe, Safe CRT, STL)</a:t>
          </a:r>
          <a:endParaRPr lang="en-US" sz="1200" kern="1200" dirty="0"/>
        </a:p>
      </dsp:txBody>
      <dsp:txXfrm>
        <a:off x="2441337" y="27177"/>
        <a:ext cx="1075925" cy="850160"/>
      </dsp:txXfrm>
    </dsp:sp>
    <dsp:sp modelId="{BC98B1D8-A670-4410-9E50-5AB59A863BDD}">
      <dsp:nvSpPr>
        <dsp:cNvPr id="0" name=""/>
        <dsp:cNvSpPr/>
      </dsp:nvSpPr>
      <dsp:spPr>
        <a:xfrm rot="17280000">
          <a:off x="3476844" y="957326"/>
          <a:ext cx="1545367" cy="45959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90C8B-7845-4A13-9BF0-D9137E51E1C7}">
      <dsp:nvSpPr>
        <dsp:cNvPr id="0" name=""/>
        <dsp:cNvSpPr/>
      </dsp:nvSpPr>
      <dsp:spPr>
        <a:xfrm>
          <a:off x="3923887" y="727"/>
          <a:ext cx="1128825" cy="90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/GS, NX and Heap Checking</a:t>
          </a:r>
          <a:endParaRPr lang="en-US" sz="1200" kern="1200" dirty="0"/>
        </a:p>
      </dsp:txBody>
      <dsp:txXfrm>
        <a:off x="3950337" y="27177"/>
        <a:ext cx="1075925" cy="850160"/>
      </dsp:txXfrm>
    </dsp:sp>
    <dsp:sp modelId="{A15F49C3-B7B2-4993-B945-BF1CBC4D4AC4}">
      <dsp:nvSpPr>
        <dsp:cNvPr id="0" name=""/>
        <dsp:cNvSpPr/>
      </dsp:nvSpPr>
      <dsp:spPr>
        <a:xfrm rot="19440000">
          <a:off x="4311308" y="1563600"/>
          <a:ext cx="1545367" cy="45959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942BE-3BCC-4EC6-AC12-BD2DD6247FC7}">
      <dsp:nvSpPr>
        <dsp:cNvPr id="0" name=""/>
        <dsp:cNvSpPr/>
      </dsp:nvSpPr>
      <dsp:spPr>
        <a:xfrm>
          <a:off x="5144693" y="887695"/>
          <a:ext cx="1128825" cy="90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PREFast &amp; SAL</a:t>
          </a:r>
          <a:endParaRPr lang="en-US" sz="1200" kern="1200" dirty="0"/>
        </a:p>
      </dsp:txBody>
      <dsp:txXfrm>
        <a:off x="5171143" y="914145"/>
        <a:ext cx="1075925" cy="850160"/>
      </dsp:txXfrm>
    </dsp:sp>
    <dsp:sp modelId="{C4FA639B-8868-4CDD-827A-50EFBB7FB4AA}">
      <dsp:nvSpPr>
        <dsp:cNvPr id="0" name=""/>
        <dsp:cNvSpPr/>
      </dsp:nvSpPr>
      <dsp:spPr>
        <a:xfrm>
          <a:off x="4630045" y="2544572"/>
          <a:ext cx="1545367" cy="45959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8D5A7-72A1-44C2-B63E-3B99C7C34B7B}">
      <dsp:nvSpPr>
        <dsp:cNvPr id="0" name=""/>
        <dsp:cNvSpPr/>
      </dsp:nvSpPr>
      <dsp:spPr>
        <a:xfrm>
          <a:off x="5611000" y="2322839"/>
          <a:ext cx="1128825" cy="903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Fuzz Testing</a:t>
          </a:r>
          <a:endParaRPr lang="en-US" sz="1200" kern="1200" dirty="0"/>
        </a:p>
      </dsp:txBody>
      <dsp:txXfrm>
        <a:off x="5637450" y="2349289"/>
        <a:ext cx="1075925" cy="85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D6E2F-66C3-4C62-8836-D1B9E34899D4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44387-2AA1-417B-B1E3-9F35C2A7F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3BFD0-2E11-424B-9614-D36258871292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BFB76-59CC-47F7-99FB-B092F780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3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3C03D2-438C-437F-ABAD-9546356BA9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43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E4922-884E-4C7F-9199-DEB52EA3EB1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3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2A6696-1B9E-4CAE-A448-294CBA033F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55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679410-2392-42BE-B1A6-B2A7B445304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69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59D3B-DF0C-44F2-A590-BD116203DB2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75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BFE65-75AE-4850-BECE-319470E89FE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8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38457-E640-4F10-81FB-2DE47405BB9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B57BE-82EC-46FD-BEA9-B6DEFE50A4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1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8C57B-7219-49C2-A492-BDE8D4D4C5C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1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0BBB9-2F30-4BC8-89C6-FA08C717D9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26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8BF49-2ABF-48D0-A35E-DC195F48BB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CBD7B-2851-4357-AABA-07C0987DA6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CBD7B-2851-4357-AABA-07C0987DA6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0B5F6-7D3F-422F-B89E-E8B50C06D7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5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0B5F6-7D3F-422F-B89E-E8B50C06D7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0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0B5F6-7D3F-422F-B89E-E8B50C06D7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F3EA25-1D4D-438F-96F6-E4D59B8003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2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 March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Windows SDLK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/35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 March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Windows SDLK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/36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2534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2534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 March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Windows SDLK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/35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3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 March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Windows SDLK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/35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2534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 March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Windows SDLK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/36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46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31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805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we.mitre.org/data/definitions/805.html" TargetMode="External"/><Relationship Id="rId2" Type="http://schemas.openxmlformats.org/officeDocument/2006/relationships/hyperlink" Target="http://linux.die.net/include/string.h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31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31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31.htm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31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70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we.mitre.org/data/definitions/170.html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b.cert.org/vuls/" TargetMode="External"/><Relationship Id="rId2" Type="http://schemas.openxmlformats.org/officeDocument/2006/relationships/hyperlink" Target="https://cve.mitre.org/find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SDL</a:t>
            </a:r>
            <a:r>
              <a:rPr lang="en-US" dirty="0" smtClean="0"/>
              <a:t> </a:t>
            </a:r>
            <a:r>
              <a:rPr lang="ro-RO" dirty="0" smtClean="0"/>
              <a:t>- </a:t>
            </a:r>
            <a:r>
              <a:rPr lang="en-US" dirty="0" smtClean="0"/>
              <a:t>Buffer Overflows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F8DCA-23EE-4186-B7C1-C7C93FD1ECA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2000" y="6257677"/>
            <a:ext cx="9534939" cy="448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Reference.</a:t>
            </a:r>
            <a:r>
              <a:rPr lang="en-US" sz="1100" dirty="0" smtClean="0"/>
              <a:t> Based on a presentation provided by Microsoft in relation to the </a:t>
            </a:r>
            <a:r>
              <a:rPr lang="en-US" sz="1100" dirty="0" smtClean="0"/>
              <a:t>Security Development Lifecycle – Developer Starter Kit </a:t>
            </a:r>
          </a:p>
          <a:p>
            <a:pPr marL="0" indent="0">
              <a:buNone/>
            </a:pP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www.microsoft.com/en-us/download/details.aspx?id=4645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85030" y="3985146"/>
            <a:ext cx="3352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81200" y="5638800"/>
            <a:ext cx="2590800" cy="533400"/>
            <a:chOff x="3276600" y="5029200"/>
            <a:chExt cx="2590800" cy="533400"/>
          </a:xfrm>
        </p:grpSpPr>
        <p:sp>
          <p:nvSpPr>
            <p:cNvPr id="24" name="Rectangle 23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5029200"/>
              <a:ext cx="1524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743200" y="5257800"/>
            <a:ext cx="2897188" cy="306388"/>
            <a:chOff x="1219200" y="5257800"/>
            <a:chExt cx="2897187" cy="306388"/>
          </a:xfrm>
        </p:grpSpPr>
        <p:cxnSp>
          <p:nvCxnSpPr>
            <p:cNvPr id="28" name="Elbow Connector 27"/>
            <p:cNvCxnSpPr/>
            <p:nvPr/>
          </p:nvCxnSpPr>
          <p:spPr bwMode="auto">
            <a:xfrm flipV="1">
              <a:off x="1219200" y="5257800"/>
              <a:ext cx="2895599" cy="228600"/>
            </a:xfrm>
            <a:prstGeom prst="bentConnector3">
              <a:avLst>
                <a:gd name="adj1" fmla="val -180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rot="5400000">
              <a:off x="3963193" y="5410994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10800000">
            <a:off x="4724400" y="5942014"/>
            <a:ext cx="45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2667000" y="6324601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#3</a:t>
            </a:r>
          </a:p>
        </p:txBody>
      </p:sp>
      <p:sp>
        <p:nvSpPr>
          <p:cNvPr id="11271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/>
          <a:lstStyle/>
          <a:p>
            <a:r>
              <a:rPr lang="en-US" b="1" smtClean="0"/>
              <a:t>Heap-Based Buffer Overflows</a:t>
            </a:r>
          </a:p>
        </p:txBody>
      </p:sp>
      <p:sp>
        <p:nvSpPr>
          <p:cNvPr id="11272" name="Content Placeholder 2"/>
          <p:cNvSpPr>
            <a:spLocks noGrp="1"/>
          </p:cNvSpPr>
          <p:nvPr>
            <p:ph idx="1"/>
          </p:nvPr>
        </p:nvSpPr>
        <p:spPr>
          <a:xfrm>
            <a:off x="2008496" y="1431878"/>
            <a:ext cx="8229600" cy="838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dirty="0" smtClean="0"/>
              <a:t>Primary Risk: </a:t>
            </a:r>
            <a:r>
              <a:rPr lang="en-US" sz="2000" dirty="0" smtClean="0"/>
              <a:t>Ability to write arbitrary 4 byte DWORD anywhere in memory (return address, pointers, etc.)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024F4-1F52-4B4F-AEC9-006A5BFC24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2362200"/>
            <a:ext cx="3581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Pseudo-code For Chunk Freeing: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 = Current-&gt;FP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 = Current-&gt;BP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NextChunk-&gt;BP = PreviousChunk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PreviousChunk-&gt;FP = NextChunk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334000" y="5635625"/>
            <a:ext cx="1828800" cy="533400"/>
            <a:chOff x="3276600" y="5029200"/>
            <a:chExt cx="1828800" cy="533400"/>
          </a:xfrm>
        </p:grpSpPr>
        <p:sp>
          <p:nvSpPr>
            <p:cNvPr id="8" name="Rectangle 7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7924800" y="5635625"/>
            <a:ext cx="1828800" cy="533400"/>
            <a:chOff x="3276600" y="5029200"/>
            <a:chExt cx="1828800" cy="5334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cxnSp>
        <p:nvCxnSpPr>
          <p:cNvPr id="15" name="Elbow Connector 14"/>
          <p:cNvCxnSpPr/>
          <p:nvPr/>
        </p:nvCxnSpPr>
        <p:spPr>
          <a:xfrm flipV="1">
            <a:off x="8761414" y="5254625"/>
            <a:ext cx="1220787" cy="230188"/>
          </a:xfrm>
          <a:prstGeom prst="bentConnector3">
            <a:avLst>
              <a:gd name="adj1" fmla="val -31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7315200" y="5940425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6096000" y="5254625"/>
            <a:ext cx="2133600" cy="306388"/>
            <a:chOff x="2135188" y="6171406"/>
            <a:chExt cx="2133600" cy="305594"/>
          </a:xfrm>
        </p:grpSpPr>
        <p:cxnSp>
          <p:nvCxnSpPr>
            <p:cNvPr id="18" name="Elbow Connector 17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638800" y="6321426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#2</a:t>
            </a: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8229600" y="6318251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34904" y="4907507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24200" y="5715000"/>
            <a:ext cx="1371600" cy="381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AA(32 times)AA </a:t>
            </a:r>
          </a:p>
        </p:txBody>
      </p:sp>
      <p:sp>
        <p:nvSpPr>
          <p:cNvPr id="37" name="Explosion 1 36"/>
          <p:cNvSpPr/>
          <p:nvPr/>
        </p:nvSpPr>
        <p:spPr>
          <a:xfrm>
            <a:off x="4953000" y="5410200"/>
            <a:ext cx="990600" cy="990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8" name="Explosion 1 37"/>
          <p:cNvSpPr/>
          <p:nvPr/>
        </p:nvSpPr>
        <p:spPr>
          <a:xfrm>
            <a:off x="5638800" y="5410200"/>
            <a:ext cx="990600" cy="990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24800" y="2743200"/>
            <a:ext cx="12192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05800" y="3048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5600" y="3581400"/>
            <a:ext cx="10668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82000" y="3581400"/>
            <a:ext cx="1371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22860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dirty="0"/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/* Allocate 32 bytes heap space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char * Buffer = (char *)malloc(32);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/* Copy str into Buffer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04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4" grpId="0"/>
      <p:bldP spid="5" grpId="0" animBg="1"/>
      <p:bldP spid="20" grpId="0"/>
      <p:bldP spid="21" grpId="0"/>
      <p:bldP spid="3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specific to Windows</a:t>
            </a:r>
          </a:p>
          <a:p>
            <a:r>
              <a:rPr lang="en-US" dirty="0"/>
              <a:t>programs could register handlers to act on errors </a:t>
            </a:r>
            <a:endParaRPr lang="en-US" dirty="0" smtClean="0"/>
          </a:p>
          <a:p>
            <a:pPr lvl="1"/>
            <a:r>
              <a:rPr lang="en-US" dirty="0"/>
              <a:t>catching exceptions thrown by the program during </a:t>
            </a:r>
            <a:r>
              <a:rPr lang="en-US" dirty="0" smtClean="0"/>
              <a:t>runtime</a:t>
            </a:r>
          </a:p>
          <a:p>
            <a:r>
              <a:rPr lang="en-US" dirty="0"/>
              <a:t>exception handler registration structures are located on the stack and </a:t>
            </a:r>
            <a:r>
              <a:rPr lang="en-US" dirty="0" smtClean="0"/>
              <a:t>contains</a:t>
            </a:r>
          </a:p>
          <a:p>
            <a:pPr lvl="1"/>
            <a:r>
              <a:rPr lang="en-US" dirty="0"/>
              <a:t>address of a handler </a:t>
            </a:r>
            <a:r>
              <a:rPr lang="en-US" dirty="0" smtClean="0"/>
              <a:t>routine</a:t>
            </a:r>
          </a:p>
          <a:p>
            <a:pPr lvl="1"/>
            <a:r>
              <a:rPr lang="en-US" dirty="0"/>
              <a:t>pointer to its parent </a:t>
            </a:r>
            <a:r>
              <a:rPr lang="en-US" dirty="0" smtClean="0"/>
              <a:t>handlers</a:t>
            </a:r>
          </a:p>
          <a:p>
            <a:r>
              <a:rPr lang="en-US" dirty="0"/>
              <a:t>the exception handler chain is traversed from the most recently installed handler back to the first </a:t>
            </a:r>
            <a:r>
              <a:rPr lang="en-US" dirty="0" smtClean="0"/>
              <a:t>one</a:t>
            </a:r>
          </a:p>
          <a:p>
            <a:pPr lvl="1"/>
            <a:r>
              <a:rPr lang="en-US" dirty="0"/>
              <a:t>identify the appropriate handler, by executing each one in </a:t>
            </a:r>
            <a:r>
              <a:rPr lang="en-US" dirty="0" smtClean="0"/>
              <a:t>turn</a:t>
            </a:r>
          </a:p>
          <a:p>
            <a:r>
              <a:rPr lang="en-US" dirty="0"/>
              <a:t>i</a:t>
            </a:r>
            <a:r>
              <a:rPr lang="en-US" dirty="0" smtClean="0"/>
              <a:t>f an attacker could perform stack </a:t>
            </a:r>
            <a:r>
              <a:rPr lang="en-US" dirty="0"/>
              <a:t>overflow </a:t>
            </a:r>
            <a:endParaRPr lang="en-US" dirty="0" smtClean="0"/>
          </a:p>
          <a:p>
            <a:pPr lvl="1"/>
            <a:r>
              <a:rPr lang="en-US" dirty="0" smtClean="0"/>
              <a:t>could overwrite the </a:t>
            </a:r>
            <a:r>
              <a:rPr lang="en-US" dirty="0"/>
              <a:t>exception handling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/>
              <a:t>than generate an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/>
              <a:t>the execution could jump to the attacker's controlled address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Exception Handling (SEH)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Reference.</a:t>
            </a:r>
            <a:r>
              <a:rPr lang="en-US" sz="1100" dirty="0" smtClean="0"/>
              <a:t> M. Down et al., </a:t>
            </a:r>
            <a:r>
              <a:rPr lang="en-US" sz="1100" i="1" dirty="0" smtClean="0"/>
              <a:t>The Art of Software Security Assessment</a:t>
            </a:r>
            <a:r>
              <a:rPr lang="en-US" sz="1100" dirty="0" smtClean="0"/>
              <a:t>, Addison Wesley, 2012, pg. 179-180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51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Exception Handling (SEH)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33" y="1254970"/>
            <a:ext cx="3363844" cy="5101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83" y="1254970"/>
            <a:ext cx="1967532" cy="1966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33" y="1254969"/>
            <a:ext cx="5471007" cy="5101381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Reference.</a:t>
            </a:r>
            <a:r>
              <a:rPr lang="en-US" sz="1100" dirty="0" smtClean="0"/>
              <a:t> M. Down et al., </a:t>
            </a:r>
            <a:r>
              <a:rPr lang="en-US" sz="1100" i="1" dirty="0" smtClean="0"/>
              <a:t>The Art of Software Security Assessment</a:t>
            </a:r>
            <a:r>
              <a:rPr lang="en-US" sz="1100" dirty="0" smtClean="0"/>
              <a:t>, Addison Wesley, 2012, pg. 179-180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82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smtClean="0"/>
              <a:t>Reducing Exposure to Buffer Overflows with the Microsoft SDL</a:t>
            </a:r>
            <a:endParaRPr lang="en-US" sz="3600" b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14600" y="1905001"/>
          <a:ext cx="7467600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641C7-A91C-454E-9471-5BBF8B4202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1" name="Content Placeholder 2"/>
          <p:cNvSpPr txBox="1">
            <a:spLocks/>
          </p:cNvSpPr>
          <p:nvPr/>
        </p:nvSpPr>
        <p:spPr bwMode="auto">
          <a:xfrm>
            <a:off x="1981200" y="5791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i="1">
                <a:latin typeface="Calibri" pitchFamily="34" charset="0"/>
              </a:rPr>
              <a:t>Presentation content is available for all of these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SDL: </a:t>
            </a:r>
            <a:br>
              <a:rPr lang="en-US" sz="3600" b="1" smtClean="0"/>
            </a:br>
            <a:r>
              <a:rPr lang="en-US" sz="3600" b="1" smtClean="0"/>
              <a:t>Review Source Code for Buffer Overflows</a:t>
            </a:r>
            <a:endParaRPr lang="en-US" sz="36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Source code review: </a:t>
            </a:r>
            <a:r>
              <a:rPr lang="en-US" dirty="0" smtClean="0"/>
              <a:t>Manual inspection of application for specific vulnerabilities, such as buffer overflows</a:t>
            </a:r>
          </a:p>
          <a:p>
            <a:pPr lvl="1"/>
            <a:r>
              <a:rPr lang="en-US" dirty="0" smtClean="0"/>
              <a:t>Input received from network, file, command line</a:t>
            </a:r>
          </a:p>
          <a:p>
            <a:pPr lvl="1"/>
            <a:r>
              <a:rPr lang="en-US" dirty="0" smtClean="0"/>
              <a:t>Transfer of received input to internal structures</a:t>
            </a:r>
          </a:p>
          <a:p>
            <a:pPr lvl="1"/>
            <a:r>
              <a:rPr lang="en-US" dirty="0" smtClean="0"/>
              <a:t>Use of unsafe string handling calls</a:t>
            </a:r>
          </a:p>
          <a:p>
            <a:pPr lvl="1"/>
            <a:r>
              <a:rPr lang="en-US" dirty="0" smtClean="0"/>
              <a:t>Use of arithmetic to calculate an allocation or remaining buffer size</a:t>
            </a:r>
          </a:p>
          <a:p>
            <a:r>
              <a:rPr lang="en-US" dirty="0" smtClean="0"/>
              <a:t>Overall method: trace user input from the entry point of the application through all function calls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EEF24-223C-47FC-823B-08C0520918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</a:t>
            </a:r>
            <a:r>
              <a:rPr lang="en-US" sz="1100" dirty="0" smtClean="0"/>
              <a:t>M. Howard et al., “24 Deadly Sins of Software Security”, 2010, p. 99-100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SDL: </a:t>
            </a:r>
            <a:br>
              <a:rPr lang="en-US" sz="3600" b="1" smtClean="0"/>
            </a:br>
            <a:r>
              <a:rPr lang="en-US" sz="3600" b="1" smtClean="0"/>
              <a:t>Use Safer APIs and Avoid Banned APIs</a:t>
            </a:r>
            <a:endParaRPr lang="en-US" sz="3600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602163"/>
          </a:xfrm>
        </p:spPr>
        <p:txBody>
          <a:bodyPr/>
          <a:lstStyle/>
          <a:p>
            <a:r>
              <a:rPr lang="en-US" b="1" smtClean="0"/>
              <a:t>Safer APIs:</a:t>
            </a:r>
            <a:r>
              <a:rPr lang="en-US" smtClean="0"/>
              <a:t> Development libraries that are more resistant to buffer overflows</a:t>
            </a:r>
          </a:p>
          <a:p>
            <a:r>
              <a:rPr lang="en-US" b="1" smtClean="0"/>
              <a:t>Banned APIs:</a:t>
            </a:r>
            <a:r>
              <a:rPr lang="en-US" smtClean="0"/>
              <a:t> Development libraries that can easily lead to buffer overflows, and banned for use by the Microsoft SDL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8AB1A-AA1D-45A7-BF37-F34A3724DB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5029200"/>
            <a:ext cx="822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Presentation: 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Banned 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SDL: </a:t>
            </a:r>
            <a:br>
              <a:rPr lang="en-US" sz="3600" b="1" smtClean="0"/>
            </a:br>
            <a:r>
              <a:rPr lang="en-US" sz="3600" b="1" smtClean="0"/>
              <a:t>Use Run-Time Protection</a:t>
            </a:r>
            <a:endParaRPr lang="en-US" sz="36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602163"/>
          </a:xfrm>
        </p:spPr>
        <p:txBody>
          <a:bodyPr/>
          <a:lstStyle/>
          <a:p>
            <a:r>
              <a:rPr lang="en-US" b="1" smtClean="0"/>
              <a:t>Compiler Protection:</a:t>
            </a:r>
            <a:r>
              <a:rPr lang="en-US" i="1" smtClean="0"/>
              <a:t> </a:t>
            </a:r>
            <a:r>
              <a:rPr lang="en-US" smtClean="0"/>
              <a:t>Run-time checks that reduce risk from buffer overflow attacks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56C43-73A1-43A0-AA49-32AF21E4EF3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5334000"/>
            <a:ext cx="8229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Compiler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SDL: </a:t>
            </a:r>
            <a:br>
              <a:rPr lang="en-US" sz="3600" b="1" smtClean="0"/>
            </a:br>
            <a:r>
              <a:rPr lang="en-US" sz="3600" b="1" smtClean="0"/>
              <a:t>Use Code Analysis Tools</a:t>
            </a:r>
            <a:endParaRPr lang="en-US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602163"/>
          </a:xfrm>
        </p:spPr>
        <p:txBody>
          <a:bodyPr/>
          <a:lstStyle/>
          <a:p>
            <a:r>
              <a:rPr lang="en-US" b="1" smtClean="0"/>
              <a:t>Code Analysis Tools:</a:t>
            </a:r>
            <a:r>
              <a:rPr lang="en-US" i="1" smtClean="0"/>
              <a:t> </a:t>
            </a:r>
            <a:r>
              <a:rPr lang="en-US" smtClean="0"/>
              <a:t>Automated tools designed to aid in the identification of known vulnerabilities in code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9F952-3F36-464A-BF99-2713399C54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4648200"/>
            <a:ext cx="82296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Presentations: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Code Analysis</a:t>
            </a:r>
            <a:endParaRPr lang="ro-RO" sz="2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Source Code Annotation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SDL: </a:t>
            </a:r>
            <a:br>
              <a:rPr lang="en-US" sz="3600" b="1" smtClean="0"/>
            </a:br>
            <a:r>
              <a:rPr lang="en-US" sz="3600" b="1" smtClean="0"/>
              <a:t>Use Fuzz Testing 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602163"/>
          </a:xfrm>
        </p:spPr>
        <p:txBody>
          <a:bodyPr/>
          <a:lstStyle/>
          <a:p>
            <a:r>
              <a:rPr lang="en-US" b="1" smtClean="0"/>
              <a:t>Fuzz Testing:</a:t>
            </a:r>
            <a:r>
              <a:rPr lang="en-US" i="1" smtClean="0"/>
              <a:t> </a:t>
            </a:r>
            <a:r>
              <a:rPr lang="en-US" smtClean="0"/>
              <a:t>A testing methodology that can help  identify security issues that manifest in applications due to improper input validation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88B85-127E-46C1-9FE8-6787B2121B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5029200"/>
            <a:ext cx="82296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See Presentations: 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Secure Verification Principles </a:t>
            </a:r>
            <a:endParaRPr lang="ro-RO" sz="2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</a:rPr>
              <a:t>Fuzz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Platform Protection </a:t>
            </a:r>
            <a:br>
              <a:rPr lang="en-US" b="1" smtClean="0"/>
            </a:br>
            <a:r>
              <a:rPr lang="en-US" b="1" smtClean="0"/>
              <a:t>From Buffer Overflows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Modern day operating systems and processors have built-in buffer overflow protection</a:t>
            </a:r>
          </a:p>
          <a:p>
            <a:pPr lvl="1"/>
            <a:r>
              <a:rPr lang="en-US" dirty="0" smtClean="0"/>
              <a:t>Address Space Layout Randomization (ASLR)</a:t>
            </a:r>
          </a:p>
          <a:p>
            <a:pPr lvl="1"/>
            <a:r>
              <a:rPr lang="en-US" dirty="0" smtClean="0"/>
              <a:t>Data Execution Protection (DEP) </a:t>
            </a:r>
          </a:p>
          <a:p>
            <a:r>
              <a:rPr lang="en-US" dirty="0" smtClean="0"/>
              <a:t>However none of these are “silver bullets”</a:t>
            </a:r>
          </a:p>
          <a:p>
            <a:pPr lvl="1"/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 attacks usually not prevented</a:t>
            </a:r>
          </a:p>
          <a:p>
            <a:pPr lvl="1"/>
            <a:r>
              <a:rPr lang="en-US" dirty="0" smtClean="0"/>
              <a:t>More subtle attacks could still be performed</a:t>
            </a:r>
          </a:p>
          <a:p>
            <a:pPr lvl="1"/>
            <a:r>
              <a:rPr lang="en-US" dirty="0" smtClean="0"/>
              <a:t>Developers still need to follow security best practices</a:t>
            </a:r>
          </a:p>
          <a:p>
            <a:pPr lvl="1"/>
            <a:r>
              <a:rPr lang="en-US" dirty="0" smtClean="0"/>
              <a:t>Developers should always apply the Microsoft 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563A9-7CC5-4D26-B166-DB714B7AB4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Overview of buffer overflows</a:t>
            </a:r>
          </a:p>
          <a:p>
            <a:pPr lvl="1" eaLnBrk="1" hangingPunct="1"/>
            <a:r>
              <a:rPr lang="en-US" dirty="0" smtClean="0"/>
              <a:t>Stack-based</a:t>
            </a:r>
          </a:p>
          <a:p>
            <a:pPr lvl="1" eaLnBrk="1" hangingPunct="1"/>
            <a:r>
              <a:rPr lang="en-US" dirty="0" smtClean="0"/>
              <a:t>Structured Exception Handlers (SEH)</a:t>
            </a:r>
          </a:p>
          <a:p>
            <a:pPr lvl="1" eaLnBrk="1" hangingPunct="1"/>
            <a:r>
              <a:rPr lang="en-US" dirty="0" smtClean="0"/>
              <a:t>Heap-based</a:t>
            </a:r>
          </a:p>
          <a:p>
            <a:pPr eaLnBrk="1" hangingPunct="1"/>
            <a:r>
              <a:rPr lang="en-US" dirty="0" smtClean="0"/>
              <a:t>Buffer overflow myths</a:t>
            </a:r>
          </a:p>
          <a:p>
            <a:pPr eaLnBrk="1" hangingPunct="1"/>
            <a:r>
              <a:rPr lang="en-US" dirty="0" smtClean="0"/>
              <a:t>Reducing the risk of buffer overflow attacks in code with the Microsoft SDL</a:t>
            </a:r>
          </a:p>
          <a:p>
            <a:pPr eaLnBrk="1" hangingPunct="1"/>
            <a:r>
              <a:rPr lang="en-US" dirty="0" smtClean="0"/>
              <a:t>Common Weakness Enumeration (CWE) Overview</a:t>
            </a:r>
          </a:p>
          <a:p>
            <a:pPr eaLnBrk="1" hangingPunct="1"/>
            <a:r>
              <a:rPr lang="en-US" dirty="0" smtClean="0"/>
              <a:t>Examples</a:t>
            </a:r>
          </a:p>
          <a:p>
            <a:pPr eaLnBrk="1" hangingPunct="1"/>
            <a:r>
              <a:rPr lang="en-US" dirty="0" smtClean="0"/>
              <a:t>Conclusions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BEBD-B585-478F-9C51-861081E64A8F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CWE-119: Improper Restriction of Operations within the Bounds of a Memory Buffer</a:t>
            </a:r>
          </a:p>
          <a:p>
            <a:r>
              <a:rPr lang="en-US" b="1" dirty="0" smtClean="0"/>
              <a:t>CWE-120</a:t>
            </a:r>
            <a:r>
              <a:rPr lang="en-US" b="1" dirty="0"/>
              <a:t>: Buffer Copy without Checking Size of Input ('Classic Buffer Overflow')</a:t>
            </a:r>
          </a:p>
          <a:p>
            <a:pPr lvl="1"/>
            <a:r>
              <a:rPr lang="en-US" dirty="0" smtClean="0"/>
              <a:t>Rank 3 in the Top 25</a:t>
            </a:r>
          </a:p>
          <a:p>
            <a:r>
              <a:rPr lang="en-US" b="1" dirty="0"/>
              <a:t>CWE-121: Stack-based Buffer Overflow</a:t>
            </a:r>
          </a:p>
          <a:p>
            <a:r>
              <a:rPr lang="en-US" b="1" dirty="0" smtClean="0"/>
              <a:t>CWE-122</a:t>
            </a:r>
            <a:r>
              <a:rPr lang="en-US" b="1" dirty="0"/>
              <a:t>: Heap-based Buffer </a:t>
            </a:r>
            <a:r>
              <a:rPr lang="en-US" b="1" dirty="0" smtClean="0"/>
              <a:t>Overflow</a:t>
            </a:r>
          </a:p>
          <a:p>
            <a:r>
              <a:rPr lang="en-US" b="1" dirty="0"/>
              <a:t>CWE-124: Buffer Underwrite ('Buffer Underflow</a:t>
            </a:r>
            <a:r>
              <a:rPr lang="en-US" b="1" dirty="0" smtClean="0"/>
              <a:t>')</a:t>
            </a:r>
            <a:endParaRPr lang="en-US" b="1" dirty="0"/>
          </a:p>
          <a:p>
            <a:r>
              <a:rPr lang="en-US" b="1" dirty="0"/>
              <a:t>CWE-125: Out-of-bounds </a:t>
            </a:r>
            <a:r>
              <a:rPr lang="en-US" b="1" dirty="0" smtClean="0"/>
              <a:t>Read</a:t>
            </a:r>
          </a:p>
          <a:p>
            <a:r>
              <a:rPr lang="en-US" b="1" dirty="0"/>
              <a:t>CWE-131: Incorrect Calculation of Buffer </a:t>
            </a:r>
            <a:r>
              <a:rPr lang="en-US" b="1" dirty="0" smtClean="0"/>
              <a:t>Size (!)</a:t>
            </a:r>
            <a:endParaRPr lang="en-US" b="1" dirty="0" smtClean="0"/>
          </a:p>
          <a:p>
            <a:pPr lvl="1"/>
            <a:r>
              <a:rPr lang="en-US" dirty="0"/>
              <a:t>Rank </a:t>
            </a:r>
            <a:r>
              <a:rPr lang="en-US" dirty="0" smtClean="0"/>
              <a:t>20 </a:t>
            </a:r>
            <a:r>
              <a:rPr lang="en-US" dirty="0"/>
              <a:t>in the Top </a:t>
            </a:r>
            <a:r>
              <a:rPr lang="en-US" dirty="0" smtClean="0"/>
              <a:t>25</a:t>
            </a:r>
            <a:endParaRPr lang="en-US" b="1" dirty="0" smtClean="0"/>
          </a:p>
          <a:p>
            <a:r>
              <a:rPr lang="en-US" b="1" dirty="0"/>
              <a:t>CWE-170: Improper Null </a:t>
            </a:r>
            <a:r>
              <a:rPr lang="en-US" b="1" dirty="0" smtClean="0"/>
              <a:t>Termination</a:t>
            </a:r>
          </a:p>
          <a:p>
            <a:r>
              <a:rPr lang="en-US" b="1" dirty="0" smtClean="0"/>
              <a:t>CWE-190: Integer </a:t>
            </a:r>
            <a:r>
              <a:rPr lang="en-US" b="1" dirty="0" smtClean="0"/>
              <a:t>Overflow (!)</a:t>
            </a:r>
            <a:endParaRPr lang="en-US" b="1" dirty="0" smtClean="0"/>
          </a:p>
          <a:p>
            <a:pPr lvl="1"/>
            <a:r>
              <a:rPr lang="en-US" dirty="0"/>
              <a:t>Rank </a:t>
            </a:r>
            <a:r>
              <a:rPr lang="en-US" dirty="0" smtClean="0"/>
              <a:t>24 </a:t>
            </a:r>
            <a:r>
              <a:rPr lang="en-US" dirty="0"/>
              <a:t>in the Top </a:t>
            </a:r>
            <a:r>
              <a:rPr lang="en-US" dirty="0" smtClean="0"/>
              <a:t>25</a:t>
            </a:r>
            <a:endParaRPr lang="en-US" b="1" dirty="0" smtClean="0"/>
          </a:p>
          <a:p>
            <a:r>
              <a:rPr lang="en-US" b="1" dirty="0"/>
              <a:t>CWE-193: Off-by-one </a:t>
            </a:r>
            <a:r>
              <a:rPr lang="en-US" b="1" dirty="0" smtClean="0"/>
              <a:t>Error</a:t>
            </a:r>
          </a:p>
          <a:p>
            <a:r>
              <a:rPr lang="en-US" b="1" dirty="0"/>
              <a:t>CWE-805: Buffer Access with Incorrect Length </a:t>
            </a:r>
            <a:r>
              <a:rPr lang="en-US" b="1" dirty="0" smtClean="0"/>
              <a:t>Value</a:t>
            </a:r>
          </a:p>
          <a:p>
            <a:r>
              <a:rPr lang="en-US" b="1" dirty="0" smtClean="0"/>
              <a:t>…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CWE Buffer-Overflow Related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= Common Weakness Enumeration (</a:t>
            </a:r>
            <a:r>
              <a:rPr lang="en-US" sz="1100" dirty="0">
                <a:hlinkClick r:id="rId2"/>
              </a:rPr>
              <a:t>http://cwe.mitre.org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9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local variable overwrite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338195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Local variable “authenticate” could be overwritten</a:t>
            </a:r>
          </a:p>
          <a:p>
            <a:r>
              <a:rPr lang="en-US" dirty="0" smtClean="0"/>
              <a:t>Application control flow could be changed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Reference.</a:t>
            </a:r>
            <a:r>
              <a:rPr lang="en-US" sz="1100" dirty="0" smtClean="0"/>
              <a:t> M. Down et al., </a:t>
            </a:r>
            <a:r>
              <a:rPr lang="en-US" sz="1100" i="1" dirty="0" smtClean="0"/>
              <a:t>The Art of Software Security Assessment</a:t>
            </a:r>
            <a:r>
              <a:rPr lang="en-US" sz="1100" dirty="0" smtClean="0"/>
              <a:t>, Addison Wesley, 2012, pg. 176</a:t>
            </a:r>
            <a:endParaRPr lang="en-US" sz="11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255273" y="1600201"/>
            <a:ext cx="7479527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authenticate(char *username, char *password)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authenticated;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buffer[1024];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authenticated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verify_password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(username, password);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(authenticated ==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"password is incorrect for user %s\n", username);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log("%s", buffer);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authenticated;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off-by-one error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215" y="2077280"/>
            <a:ext cx="9182432" cy="367151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2216" y="1367624"/>
            <a:ext cx="9166528" cy="457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None/>
            </a:pPr>
            <a:r>
              <a:rPr lang="en-US" sz="2000" b="1" dirty="0" smtClean="0"/>
              <a:t>Error:</a:t>
            </a:r>
            <a:r>
              <a:rPr lang="en-US" sz="2000" dirty="0" smtClean="0"/>
              <a:t> </a:t>
            </a:r>
            <a:r>
              <a:rPr lang="en-US" dirty="0"/>
              <a:t>wrong array indexing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charset="0"/>
              <a:buNone/>
            </a:pPr>
            <a:endParaRPr lang="en-US" sz="20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M. Down et al., </a:t>
            </a:r>
            <a:r>
              <a:rPr lang="en-US" sz="1100" i="1" dirty="0"/>
              <a:t>The Art of Software Security Assessment</a:t>
            </a:r>
            <a:r>
              <a:rPr lang="en-US" sz="1100" dirty="0"/>
              <a:t>, Addison Wesley, 2012, pg. </a:t>
            </a:r>
            <a:r>
              <a:rPr lang="en-US" sz="1100" dirty="0" smtClean="0"/>
              <a:t>180-181</a:t>
            </a:r>
            <a:endParaRPr lang="en-US" sz="110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162215" y="2077280"/>
            <a:ext cx="9182432" cy="367151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(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3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off-by-one error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3" y="2019631"/>
            <a:ext cx="9230138" cy="409063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*user)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[1024];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user string too long\n");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user);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82702" y="1367624"/>
            <a:ext cx="9230139" cy="457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smtClean="0"/>
              <a:t>Error:</a:t>
            </a:r>
            <a:r>
              <a:rPr lang="en-US" sz="2000" dirty="0" smtClean="0"/>
              <a:t> </a:t>
            </a:r>
            <a:r>
              <a:rPr lang="en-US" sz="2000" dirty="0"/>
              <a:t>wrong string terminator handling</a:t>
            </a:r>
          </a:p>
          <a:p>
            <a:pPr>
              <a:buFont typeface="Arial" charset="0"/>
              <a:buNone/>
            </a:pPr>
            <a:endParaRPr lang="en-US" sz="20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M. Down et al., </a:t>
            </a:r>
            <a:r>
              <a:rPr lang="en-US" sz="1100" i="1" dirty="0"/>
              <a:t>The Art of Software Security Assessment</a:t>
            </a:r>
            <a:r>
              <a:rPr lang="en-US" sz="1100" dirty="0"/>
              <a:t>, Addison Wesley, 2012, pg. 180-181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082703" y="2019631"/>
            <a:ext cx="9230138" cy="409063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*user)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[1024];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(user)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user string too long\n");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user);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off-by-one error (3)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3" y="2019631"/>
            <a:ext cx="9230138" cy="409063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setFilename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*filename) {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"%16s.dat"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filename);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saveFormattedFilenameToDB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82702" y="1367624"/>
            <a:ext cx="9230139" cy="4572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smtClean="0"/>
              <a:t>Error:</a:t>
            </a:r>
            <a:r>
              <a:rPr lang="en-US" sz="2000" dirty="0" smtClean="0"/>
              <a:t> </a:t>
            </a:r>
            <a:r>
              <a:rPr lang="en-US" sz="2000" dirty="0"/>
              <a:t>wrong string terminator handling</a:t>
            </a:r>
          </a:p>
          <a:p>
            <a:pPr>
              <a:buFont typeface="Arial" charset="0"/>
              <a:buNone/>
            </a:pPr>
            <a:endParaRPr lang="en-US" sz="20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</a:t>
            </a:r>
            <a:r>
              <a:rPr lang="en-US" sz="1100" dirty="0" smtClean="0"/>
              <a:t>193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cwe.mitre.org/data/definitions/193.html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6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incorrect length value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2" y="2117035"/>
            <a:ext cx="9230139" cy="3250095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source[21] = "the character string";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-1);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82702" y="1367624"/>
            <a:ext cx="9230139" cy="50093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None/>
            </a:pPr>
            <a:r>
              <a:rPr lang="en-US" sz="2000" b="1" dirty="0" smtClean="0"/>
              <a:t>Error:</a:t>
            </a:r>
            <a:r>
              <a:rPr lang="en-US" sz="2000" dirty="0" smtClean="0"/>
              <a:t> </a:t>
            </a:r>
            <a:r>
              <a:rPr lang="en-US" dirty="0"/>
              <a:t>wrong size limit </a:t>
            </a:r>
            <a:r>
              <a:rPr lang="en-US" dirty="0" smtClean="0"/>
              <a:t>considered</a:t>
            </a:r>
            <a:endParaRPr lang="en-US" sz="20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57416" y="651108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</a:t>
            </a:r>
            <a:r>
              <a:rPr lang="en-US" sz="1100" dirty="0" smtClean="0"/>
              <a:t>CWE </a:t>
            </a:r>
            <a:r>
              <a:rPr lang="en-US" sz="1100" dirty="0"/>
              <a:t>805 (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cwe.mitre.org/data/definitions/805.html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082702" y="2117035"/>
            <a:ext cx="9230139" cy="3250095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source[21] = "the character string";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[12];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= ‘\0’;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incorrect length value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354893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returnChunkSize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smtClean="0"/>
              <a:t>returns “-1” on error</a:t>
            </a:r>
          </a:p>
          <a:p>
            <a:r>
              <a:rPr lang="en-US" dirty="0"/>
              <a:t>the return value is not checked before the </a:t>
            </a:r>
            <a:r>
              <a:rPr lang="en-US" i="1" dirty="0" err="1"/>
              <a:t>memcpy</a:t>
            </a:r>
            <a:r>
              <a:rPr lang="en-US" dirty="0"/>
              <a:t> </a:t>
            </a:r>
            <a:r>
              <a:rPr lang="en-US" dirty="0" smtClean="0"/>
              <a:t>operation</a:t>
            </a:r>
          </a:p>
          <a:p>
            <a:r>
              <a:rPr lang="en-US" i="1" dirty="0" err="1"/>
              <a:t>memcpy</a:t>
            </a:r>
            <a:r>
              <a:rPr lang="en-US" i="1" dirty="0"/>
              <a:t>()</a:t>
            </a:r>
            <a:r>
              <a:rPr lang="en-US" dirty="0"/>
              <a:t> assumes that the value is </a:t>
            </a:r>
            <a:r>
              <a:rPr lang="en-US" dirty="0" smtClean="0"/>
              <a:t>unsigned</a:t>
            </a:r>
          </a:p>
          <a:p>
            <a:r>
              <a:rPr lang="en-US" dirty="0" smtClean="0"/>
              <a:t>when “-1” is returned, it </a:t>
            </a:r>
            <a:r>
              <a:rPr lang="en-US" dirty="0"/>
              <a:t>will be interpreted as </a:t>
            </a:r>
            <a:r>
              <a:rPr lang="en-US" dirty="0" smtClean="0"/>
              <a:t>MAXINT-1 (e.g. </a:t>
            </a:r>
            <a:r>
              <a:rPr lang="en-US" dirty="0" smtClean="0">
                <a:solidFill>
                  <a:srgbClr val="FF0000"/>
                </a:solidFill>
              </a:rPr>
              <a:t>0xFFFFFFFE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94" y="1600201"/>
            <a:ext cx="7545787" cy="3655611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returnChunkSize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(void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*chunk)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if chunk info is valid, return the size of usable memory,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lang="en-U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else, return -1 to indicate an error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destBuf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srcBuf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returnChunkSize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destBuf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-1));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222143" y="5390985"/>
            <a:ext cx="7553740" cy="735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805 (</a:t>
            </a:r>
            <a:r>
              <a:rPr lang="en-US" sz="1100" dirty="0">
                <a:hlinkClick r:id="rId3"/>
              </a:rPr>
              <a:t>http://cwe.mitre.org/data/definitions/805.html</a:t>
            </a:r>
            <a:r>
              <a:rPr lang="en-US" sz="1100" dirty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0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incorrect length value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70000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count</a:t>
            </a:r>
            <a:r>
              <a:rPr lang="en-US" dirty="0" smtClean="0"/>
              <a:t> is user (attacker) controlled</a:t>
            </a:r>
          </a:p>
          <a:p>
            <a:pPr lvl="1"/>
            <a:r>
              <a:rPr lang="en-US" dirty="0" smtClean="0"/>
              <a:t>is not checked !!!</a:t>
            </a:r>
          </a:p>
          <a:p>
            <a:r>
              <a:rPr lang="en-US" dirty="0" smtClean="0"/>
              <a:t>could be given to generate a overflow in the multiplication operation</a:t>
            </a:r>
          </a:p>
          <a:p>
            <a:pPr lvl="1"/>
            <a:r>
              <a:rPr lang="en-US" dirty="0" smtClean="0"/>
              <a:t>allocates smaller space than accessed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94" y="1600201"/>
            <a:ext cx="7545787" cy="3910565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CopyStructs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pInFile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count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unsigned long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m_pStruct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[count];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count;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ReadFromFile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pInFile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m_pStruct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222143" y="5625859"/>
            <a:ext cx="7553740" cy="50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[count]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</a:t>
            </a:r>
            <a:r>
              <a:rPr lang="en-US" sz="1100" dirty="0" smtClean="0"/>
              <a:t>M. Howard et al., “24 Deadly Sins of Software Security”, 2010, p. 97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99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incorrect calc. of buffer size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980"/>
            <a:ext cx="4065767" cy="4525963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malloc</a:t>
            </a:r>
            <a:r>
              <a:rPr lang="en-US" i="1" dirty="0" smtClean="0"/>
              <a:t>(3)</a:t>
            </a:r>
            <a:r>
              <a:rPr lang="en-US" dirty="0" smtClean="0"/>
              <a:t> allocates just 3 bytes, instead of space for 3 </a:t>
            </a:r>
            <a:r>
              <a:rPr lang="en-US" dirty="0" smtClean="0"/>
              <a:t>pointers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830" y="1600201"/>
            <a:ext cx="7013051" cy="445074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Allocate space for an array of three ids. */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exit(1);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Populate the id array. */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13579;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24680;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97531;</a:t>
            </a:r>
            <a:endParaRPr lang="en-US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</a:t>
            </a:r>
            <a:r>
              <a:rPr lang="en-US" sz="1100" dirty="0" smtClean="0"/>
              <a:t>131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cwe.mitre.org/data/definitions/131.html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62830" y="1600201"/>
            <a:ext cx="7013051" cy="445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Allocate space for an array of three ids. */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*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NULL) exit(1);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Populate the id array. */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13579;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24680;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id_sequence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97531;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incorrect calc. of buffer size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980"/>
            <a:ext cx="40657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numHeaders</a:t>
            </a:r>
            <a:r>
              <a:rPr lang="en-US" dirty="0" smtClean="0"/>
              <a:t> defined as a signed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when assigned a huge unsigned number, </a:t>
            </a:r>
            <a:r>
              <a:rPr lang="en-US" dirty="0" smtClean="0"/>
              <a:t>it </a:t>
            </a:r>
            <a:r>
              <a:rPr lang="en-US" dirty="0" smtClean="0"/>
              <a:t>results in a negative number</a:t>
            </a:r>
          </a:p>
          <a:p>
            <a:r>
              <a:rPr lang="en-US" dirty="0" smtClean="0"/>
              <a:t>when compared, condition is fulfilled</a:t>
            </a:r>
          </a:p>
          <a:p>
            <a:r>
              <a:rPr lang="en-US" dirty="0" smtClean="0"/>
              <a:t>when used in </a:t>
            </a:r>
            <a:r>
              <a:rPr lang="en-US" i="1" dirty="0" err="1" smtClean="0"/>
              <a:t>malloc</a:t>
            </a:r>
            <a:r>
              <a:rPr lang="en-US" dirty="0" smtClean="0"/>
              <a:t>, it is converted back to an unsigned integer =&gt; a huge number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numHeaders</a:t>
            </a:r>
            <a:r>
              <a:rPr lang="en-US" dirty="0" smtClean="0">
                <a:solidFill>
                  <a:srgbClr val="FF0000"/>
                </a:solidFill>
              </a:rPr>
              <a:t> = -</a:t>
            </a:r>
            <a:r>
              <a:rPr lang="en-US" dirty="0">
                <a:solidFill>
                  <a:srgbClr val="FF0000"/>
                </a:solidFill>
              </a:rPr>
              <a:t>3 (</a:t>
            </a:r>
            <a:r>
              <a:rPr lang="en-US" dirty="0" smtClean="0">
                <a:solidFill>
                  <a:srgbClr val="FF0000"/>
                </a:solidFill>
              </a:rPr>
              <a:t>0xFFFFFFFD)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numHeaders</a:t>
            </a: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() = -</a:t>
            </a:r>
            <a:r>
              <a:rPr lang="en-US" dirty="0">
                <a:solidFill>
                  <a:srgbClr val="FF0000"/>
                </a:solidFill>
              </a:rPr>
              <a:t>300 (FFFFFED4)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4294966996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904" y="1600201"/>
            <a:ext cx="7187978" cy="4450742"/>
          </a:xfrm>
          <a:noFill/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*packet;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PacketHeader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*headers;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sock=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AcceptSocketConnection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ReadPacket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(packet, sock);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packet-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&gt;headers;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("too many headers!");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 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PacketHeader</a:t>
            </a:r>
            <a:r>
              <a:rPr lang="en-US" sz="2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ParsePacketHeaders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(packet, headers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</a:t>
            </a:r>
            <a:r>
              <a:rPr lang="en-US" sz="1100" dirty="0" smtClean="0"/>
              <a:t>131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cwe.mitre.org/data/definitions/131.html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87904" y="1600201"/>
            <a:ext cx="7187978" cy="445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DataPacket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*packet;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PacketHeader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*headers;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AcceptSocketConnection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ReadPacket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(packet, sock);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packet-&gt;headers;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 || 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ExitError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("too many headers!");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numHeaders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PacketHeader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ParsePacketHeaders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(packet, headers);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/>
          <a:lstStyle/>
          <a:p>
            <a:r>
              <a:rPr lang="en-US" b="1" dirty="0" smtClean="0"/>
              <a:t>Buffer Overflows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35814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Primary Risks:</a:t>
            </a:r>
            <a:r>
              <a:rPr lang="en-US" dirty="0" smtClean="0"/>
              <a:t> Corrupt data, crash programs and control execution flow</a:t>
            </a:r>
          </a:p>
          <a:p>
            <a:pPr eaLnBrk="1" hangingPunct="1"/>
            <a:r>
              <a:rPr lang="en-US" dirty="0" smtClean="0"/>
              <a:t>Common in native applications (C/C++)</a:t>
            </a:r>
          </a:p>
          <a:p>
            <a:pPr lvl="1" eaLnBrk="1" hangingPunct="1"/>
            <a:r>
              <a:rPr lang="en-US" dirty="0" smtClean="0"/>
              <a:t>Rare, but still possible in managed code (.NET, Java)</a:t>
            </a:r>
          </a:p>
          <a:p>
            <a:pPr eaLnBrk="1" hangingPunct="1"/>
            <a:r>
              <a:rPr lang="en-US" dirty="0" smtClean="0"/>
              <a:t>Cause is failing to validate input </a:t>
            </a:r>
          </a:p>
          <a:p>
            <a:pPr eaLnBrk="1" hangingPunct="1"/>
            <a:r>
              <a:rPr lang="en-US" dirty="0" smtClean="0"/>
              <a:t>Can occur on stacks and heaps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AEE45-8751-4058-8245-B188F025618F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/37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600200"/>
            <a:ext cx="83058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</a:rPr>
              <a:t>Buffer Overflow:</a:t>
            </a:r>
            <a:r>
              <a:rPr lang="en-US" sz="2800" dirty="0">
                <a:solidFill>
                  <a:schemeClr val="tx1"/>
                </a:solidFill>
              </a:rPr>
              <a:t> Occurs when data is written into a fixed-length buffer and the size of that data exceeds the capacity of the receiving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incorrect calc. of buffer size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76361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input </a:t>
            </a:r>
            <a:r>
              <a:rPr lang="en-US" dirty="0" smtClean="0"/>
              <a:t>– user controlled</a:t>
            </a:r>
          </a:p>
          <a:p>
            <a:r>
              <a:rPr lang="en-US" dirty="0" smtClean="0"/>
              <a:t>Problem 1: truncation </a:t>
            </a:r>
          </a:p>
          <a:p>
            <a:pPr lvl="1"/>
            <a:r>
              <a:rPr lang="en-US" i="1" dirty="0" err="1" smtClean="0"/>
              <a:t>strlen</a:t>
            </a:r>
            <a:r>
              <a:rPr lang="en-US" i="1" dirty="0" smtClean="0"/>
              <a:t>()</a:t>
            </a:r>
            <a:r>
              <a:rPr lang="en-US" dirty="0" smtClean="0"/>
              <a:t> returns </a:t>
            </a:r>
            <a:r>
              <a:rPr lang="en-US" dirty="0" err="1" smtClean="0"/>
              <a:t>size_t</a:t>
            </a:r>
            <a:endParaRPr lang="en-US" dirty="0" smtClean="0"/>
          </a:p>
          <a:p>
            <a:pPr lvl="1"/>
            <a:r>
              <a:rPr lang="en-US" i="1" dirty="0" err="1" smtClean="0"/>
              <a:t>len</a:t>
            </a:r>
            <a:r>
              <a:rPr lang="en-US" i="1" dirty="0" smtClean="0"/>
              <a:t> </a:t>
            </a:r>
            <a:r>
              <a:rPr lang="en-US" dirty="0" smtClean="0"/>
              <a:t>is short</a:t>
            </a:r>
          </a:p>
          <a:p>
            <a:r>
              <a:rPr lang="en-US" dirty="0" smtClean="0"/>
              <a:t>Problem 2: type casting</a:t>
            </a:r>
          </a:p>
          <a:p>
            <a:pPr lvl="1"/>
            <a:r>
              <a:rPr lang="en-US" i="1" dirty="0" err="1" smtClean="0"/>
              <a:t>len</a:t>
            </a:r>
            <a:r>
              <a:rPr lang="en-US" i="1" dirty="0" smtClean="0"/>
              <a:t> </a:t>
            </a:r>
            <a:r>
              <a:rPr lang="en-US" dirty="0" smtClean="0"/>
              <a:t>converted to an (signed)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779" y="1600201"/>
            <a:ext cx="7331102" cy="3910565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 = 0x7FFF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[MAX_LEN];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MAX_LEN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input,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444779" y="5625859"/>
            <a:ext cx="7331104" cy="500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size_t strlen(const char *s);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</a:t>
            </a:r>
            <a:r>
              <a:rPr lang="en-US" sz="1100" dirty="0" smtClean="0"/>
              <a:t>M. Howard et al., “24 Deadly Sins of Software Security”, 2010, p. </a:t>
            </a:r>
            <a:r>
              <a:rPr lang="en-US" sz="1100" dirty="0" smtClean="0"/>
              <a:t>121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out-of-bound access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9695290" cy="1166853"/>
          </a:xfrm>
        </p:spPr>
        <p:txBody>
          <a:bodyPr>
            <a:noAutofit/>
          </a:bodyPr>
          <a:lstStyle/>
          <a:p>
            <a:r>
              <a:rPr lang="en-US" dirty="0" smtClean="0"/>
              <a:t>the buffer index is not validated </a:t>
            </a:r>
          </a:p>
          <a:p>
            <a:r>
              <a:rPr lang="en-US" dirty="0" smtClean="0"/>
              <a:t>allows access outside the intended area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470" y="2951923"/>
            <a:ext cx="10050450" cy="3051311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*items[] = {"boat", "car", "truck", "train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GetUntrustedOffset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("You selected %s\n",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items[index-1]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</a:t>
            </a:r>
            <a:r>
              <a:rPr lang="en-US" sz="1100" dirty="0" smtClean="0"/>
              <a:t>125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cwe.mitre.org/data/definitions/125.html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4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out-of-bound access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9758902" cy="1039631"/>
          </a:xfrm>
        </p:spPr>
        <p:txBody>
          <a:bodyPr>
            <a:noAutofit/>
          </a:bodyPr>
          <a:lstStyle/>
          <a:p>
            <a:r>
              <a:rPr lang="en-US" dirty="0" smtClean="0"/>
              <a:t>the buffer index is only checked against the upper limits, but</a:t>
            </a:r>
          </a:p>
          <a:p>
            <a:r>
              <a:rPr lang="en-US" dirty="0" smtClean="0"/>
              <a:t>not against the lower one (i.e. zero)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178" y="2657724"/>
            <a:ext cx="9565420" cy="3552245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getValueFromArray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*array,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&lt;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value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array[index];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is: %d\n", array[index]);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value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125 (</a:t>
            </a:r>
            <a:r>
              <a:rPr lang="en-US" sz="1100" dirty="0">
                <a:hlinkClick r:id="rId2"/>
              </a:rPr>
              <a:t>http://cwe.mitre.org/data/definitions/125.html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60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Improper </a:t>
            </a:r>
            <a:r>
              <a:rPr lang="en-US" dirty="0"/>
              <a:t>Null </a:t>
            </a:r>
            <a:r>
              <a:rPr lang="en-US" dirty="0" smtClean="0"/>
              <a:t>Termination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061050" cy="1055535"/>
          </a:xfrm>
        </p:spPr>
        <p:txBody>
          <a:bodyPr>
            <a:noAutofit/>
          </a:bodyPr>
          <a:lstStyle/>
          <a:p>
            <a:r>
              <a:rPr lang="en-US" i="1" dirty="0" err="1" smtClean="0"/>
              <a:t>inputbuf</a:t>
            </a:r>
            <a:r>
              <a:rPr lang="en-US" dirty="0" smtClean="0"/>
              <a:t> could be not NULL terminated</a:t>
            </a:r>
          </a:p>
          <a:p>
            <a:r>
              <a:rPr lang="en-US" i="1" dirty="0" err="1" smtClean="0"/>
              <a:t>strcpy</a:t>
            </a:r>
            <a:r>
              <a:rPr lang="en-US" dirty="0" smtClean="0"/>
              <a:t> could copy more than MAXLEN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838" y="2830664"/>
            <a:ext cx="10058399" cy="33156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define MAXLEN 1024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[MAXLEN];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cfgfile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inputbuf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MAXLEN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//may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 terminate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pathbuf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//requires null terminated input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170 (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cwe.mitre.org/data/definitions/170.html</a:t>
            </a:r>
            <a:r>
              <a:rPr lang="en-US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07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Improper </a:t>
            </a:r>
            <a:r>
              <a:rPr lang="en-US" dirty="0"/>
              <a:t>Null </a:t>
            </a:r>
            <a:r>
              <a:rPr lang="en-US" dirty="0" smtClean="0"/>
              <a:t>Termination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156466" cy="1111194"/>
          </a:xfrm>
        </p:spPr>
        <p:txBody>
          <a:bodyPr>
            <a:noAutofit/>
          </a:bodyPr>
          <a:lstStyle/>
          <a:p>
            <a:r>
              <a:rPr lang="en-US" i="1" dirty="0" err="1" smtClean="0"/>
              <a:t>buf</a:t>
            </a:r>
            <a:r>
              <a:rPr lang="en-US" dirty="0" smtClean="0"/>
              <a:t> could be not NULL terminated</a:t>
            </a:r>
          </a:p>
          <a:p>
            <a:r>
              <a:rPr lang="en-US" i="1" dirty="0" smtClean="0"/>
              <a:t>length </a:t>
            </a:r>
            <a:r>
              <a:rPr lang="en-US" dirty="0" smtClean="0"/>
              <a:t>could be greater than MAXPATH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1" y="2745189"/>
            <a:ext cx="9414345" cy="3273948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[MAXPATH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[MAXPATH];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MAXPATH);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Reference.</a:t>
            </a:r>
            <a:r>
              <a:rPr lang="en-US" sz="1100" dirty="0"/>
              <a:t> CWE 170 (</a:t>
            </a:r>
            <a:r>
              <a:rPr lang="en-US" sz="1100" dirty="0">
                <a:hlinkClick r:id="rId2"/>
              </a:rPr>
              <a:t>http://cwe.mitre.org/data/definitions/170.html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First well-known Internet worm: </a:t>
            </a:r>
            <a:r>
              <a:rPr lang="en-US" i="1" dirty="0" smtClean="0"/>
              <a:t>Morris finger worm</a:t>
            </a:r>
            <a:r>
              <a:rPr lang="en-US" dirty="0"/>
              <a:t> </a:t>
            </a:r>
            <a:r>
              <a:rPr lang="en-US" dirty="0" smtClean="0"/>
              <a:t>(1988)</a:t>
            </a:r>
          </a:p>
          <a:p>
            <a:r>
              <a:rPr lang="en-US" dirty="0" smtClean="0"/>
              <a:t>Common Vulnerabilities and Exposures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cve.mitre.org/find/index.html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Searching string “buffer </a:t>
            </a:r>
            <a:r>
              <a:rPr lang="en-US" dirty="0" smtClean="0"/>
              <a:t>overflow” </a:t>
            </a:r>
            <a:r>
              <a:rPr lang="en-US" dirty="0" smtClean="0">
                <a:sym typeface="Wingdings" panose="05000000000000000000" pitchFamily="2" charset="2"/>
              </a:rPr>
              <a:t> “</a:t>
            </a:r>
            <a:r>
              <a:rPr lang="en-US" dirty="0"/>
              <a:t>About 639 </a:t>
            </a:r>
            <a:r>
              <a:rPr lang="en-US" dirty="0" smtClean="0"/>
              <a:t>results” (actually few thousands)</a:t>
            </a:r>
          </a:p>
          <a:p>
            <a:r>
              <a:rPr lang="en-US" dirty="0" smtClean="0"/>
              <a:t>Vulnerability </a:t>
            </a:r>
            <a:r>
              <a:rPr lang="en-US" dirty="0"/>
              <a:t>Notes Database (</a:t>
            </a:r>
            <a:r>
              <a:rPr lang="en-US" dirty="0">
                <a:hlinkClick r:id="rId3"/>
              </a:rPr>
              <a:t>https://www.kb.cert.org/vuls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Searching string “buffer overflow” </a:t>
            </a:r>
            <a:r>
              <a:rPr lang="en-US" dirty="0" smtClean="0">
                <a:sym typeface="Wingdings" panose="05000000000000000000" pitchFamily="2" charset="2"/>
              </a:rPr>
              <a:t> “About 240 results”</a:t>
            </a:r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CVE-2015-0235 </a:t>
            </a:r>
            <a:r>
              <a:rPr lang="en-US" dirty="0"/>
              <a:t>- GHOST: </a:t>
            </a:r>
            <a:r>
              <a:rPr lang="en-US" b="1" dirty="0" err="1"/>
              <a:t>glibc</a:t>
            </a:r>
            <a:r>
              <a:rPr lang="en-US" b="1" dirty="0"/>
              <a:t> </a:t>
            </a:r>
            <a:r>
              <a:rPr lang="en-US" b="1" dirty="0" err="1" smtClean="0"/>
              <a:t>gethostbyname</a:t>
            </a:r>
            <a:r>
              <a:rPr lang="en-US" b="1" dirty="0" smtClean="0"/>
              <a:t> </a:t>
            </a:r>
            <a:r>
              <a:rPr lang="en-US" dirty="0"/>
              <a:t>buffer </a:t>
            </a:r>
            <a:r>
              <a:rPr lang="en-US" dirty="0" smtClean="0"/>
              <a:t>overflow</a:t>
            </a:r>
          </a:p>
          <a:p>
            <a:pPr lvl="1"/>
            <a:r>
              <a:rPr lang="en-US" dirty="0"/>
              <a:t>CVE-2014-0001 - Buffer overflow in client/mysql.cc in </a:t>
            </a:r>
            <a:r>
              <a:rPr lang="en-US" b="1" dirty="0"/>
              <a:t>Oracle MySQL </a:t>
            </a:r>
            <a:r>
              <a:rPr lang="en-US" dirty="0"/>
              <a:t>and </a:t>
            </a:r>
            <a:r>
              <a:rPr lang="en-US" dirty="0" err="1"/>
              <a:t>MariaDB</a:t>
            </a:r>
            <a:r>
              <a:rPr lang="en-US" dirty="0"/>
              <a:t> </a:t>
            </a:r>
            <a:r>
              <a:rPr lang="en-US" dirty="0" smtClean="0"/>
              <a:t>before 5.5.35</a:t>
            </a:r>
            <a:endParaRPr lang="en-US" dirty="0"/>
          </a:p>
          <a:p>
            <a:pPr lvl="1"/>
            <a:r>
              <a:rPr lang="en-US" dirty="0"/>
              <a:t>CVE-2014-0182 - Heap-based buffer overflow in the </a:t>
            </a:r>
            <a:r>
              <a:rPr lang="en-US" dirty="0" err="1"/>
              <a:t>virtio_load</a:t>
            </a:r>
            <a:r>
              <a:rPr lang="en-US" dirty="0"/>
              <a:t> function </a:t>
            </a:r>
            <a:r>
              <a:rPr lang="en-US" dirty="0" smtClean="0"/>
              <a:t>in </a:t>
            </a:r>
            <a:r>
              <a:rPr lang="en-US" dirty="0" err="1" smtClean="0"/>
              <a:t>hw</a:t>
            </a:r>
            <a:r>
              <a:rPr lang="en-US" dirty="0" smtClean="0"/>
              <a:t>/</a:t>
            </a:r>
            <a:r>
              <a:rPr lang="en-US" dirty="0" err="1" smtClean="0"/>
              <a:t>virtio</a:t>
            </a:r>
            <a:r>
              <a:rPr lang="en-US" dirty="0" smtClean="0"/>
              <a:t>/</a:t>
            </a:r>
            <a:r>
              <a:rPr lang="en-US" dirty="0" err="1" smtClean="0"/>
              <a:t>virtio.c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/>
              <a:t>QEMU</a:t>
            </a:r>
            <a:r>
              <a:rPr lang="en-US" dirty="0"/>
              <a:t> before </a:t>
            </a:r>
            <a:r>
              <a:rPr lang="en-US" dirty="0" smtClean="0"/>
              <a:t>1.7.2</a:t>
            </a:r>
          </a:p>
          <a:p>
            <a:pPr lvl="1"/>
            <a:r>
              <a:rPr lang="en-US" dirty="0"/>
              <a:t>CVE-2014-0498 - Stack-based buffer overflow in </a:t>
            </a:r>
            <a:r>
              <a:rPr lang="en-US" b="1" dirty="0"/>
              <a:t>Adobe Flash Player </a:t>
            </a:r>
            <a:r>
              <a:rPr lang="en-US" dirty="0"/>
              <a:t>before </a:t>
            </a:r>
            <a:r>
              <a:rPr lang="en-US" dirty="0" smtClean="0"/>
              <a:t>11.7.700.269</a:t>
            </a:r>
          </a:p>
          <a:p>
            <a:pPr lvl="1"/>
            <a:r>
              <a:rPr lang="en-US" dirty="0"/>
              <a:t>CVE-2014-0513 - Stack-based buffer overflow in </a:t>
            </a:r>
            <a:r>
              <a:rPr lang="en-US" b="1" dirty="0"/>
              <a:t>Adobe Illustrator </a:t>
            </a:r>
            <a:r>
              <a:rPr lang="en-US" dirty="0"/>
              <a:t>CS6 before </a:t>
            </a:r>
            <a:r>
              <a:rPr lang="en-US" dirty="0" smtClean="0"/>
              <a:t>16.0.5</a:t>
            </a:r>
          </a:p>
          <a:p>
            <a:pPr lvl="1"/>
            <a:r>
              <a:rPr lang="en-US" dirty="0" smtClean="0"/>
              <a:t>CVE-2014-8271 </a:t>
            </a:r>
            <a:r>
              <a:rPr lang="en-US" dirty="0"/>
              <a:t>- </a:t>
            </a:r>
            <a:r>
              <a:rPr lang="en-US" b="1" dirty="0" err="1"/>
              <a:t>Tianocore</a:t>
            </a:r>
            <a:r>
              <a:rPr lang="en-US" b="1" dirty="0"/>
              <a:t> UEFI implementation </a:t>
            </a:r>
            <a:r>
              <a:rPr lang="en-US" dirty="0"/>
              <a:t>reclaim function vulnerable to buffer overflow</a:t>
            </a:r>
            <a:endParaRPr lang="en-US" dirty="0" smtClean="0"/>
          </a:p>
          <a:p>
            <a:pPr lvl="1"/>
            <a:r>
              <a:rPr lang="en-US" dirty="0" smtClean="0"/>
              <a:t>CVE-2013-0002 - Buffer </a:t>
            </a:r>
            <a:r>
              <a:rPr lang="en-US" dirty="0"/>
              <a:t>overflow in the </a:t>
            </a:r>
            <a:r>
              <a:rPr lang="en-US" b="1" dirty="0"/>
              <a:t>Windows Forms </a:t>
            </a:r>
            <a:r>
              <a:rPr lang="en-US" dirty="0"/>
              <a:t>(aka </a:t>
            </a:r>
            <a:r>
              <a:rPr lang="en-US" dirty="0" err="1"/>
              <a:t>WinForms</a:t>
            </a:r>
            <a:r>
              <a:rPr lang="en-US" dirty="0"/>
              <a:t>) component in Microsoft 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CVE-2005-3267 - Integer overflow in </a:t>
            </a:r>
            <a:r>
              <a:rPr lang="en-US" b="1" dirty="0"/>
              <a:t>Skype</a:t>
            </a:r>
            <a:r>
              <a:rPr lang="en-US" dirty="0"/>
              <a:t> client … leads to a resultant heap-based buffer overflow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Buffer </a:t>
            </a:r>
            <a:r>
              <a:rPr lang="en-US" dirty="0" smtClean="0"/>
              <a:t>Overflow</a:t>
            </a:r>
            <a:endParaRPr lang="en-US" dirty="0" smtClean="0"/>
          </a:p>
          <a:p>
            <a:pPr lvl="1"/>
            <a:r>
              <a:rPr lang="en-US" dirty="0" smtClean="0"/>
              <a:t>classical, well known, still </a:t>
            </a:r>
            <a:r>
              <a:rPr lang="en-US" dirty="0" smtClean="0"/>
              <a:t>present (“oldie but </a:t>
            </a:r>
            <a:r>
              <a:rPr lang="en-US" dirty="0" err="1" smtClean="0"/>
              <a:t>goldie</a:t>
            </a:r>
            <a:r>
              <a:rPr lang="en-US" dirty="0" smtClean="0"/>
              <a:t>”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due to </a:t>
            </a:r>
          </a:p>
          <a:p>
            <a:pPr lvl="2"/>
            <a:r>
              <a:rPr lang="en-US" dirty="0" smtClean="0"/>
              <a:t>the usage of unsafe function and non-validated user input</a:t>
            </a:r>
          </a:p>
          <a:p>
            <a:pPr lvl="2"/>
            <a:r>
              <a:rPr lang="en-US" dirty="0" smtClean="0"/>
              <a:t>logic (calculation) errors</a:t>
            </a:r>
            <a:endParaRPr lang="en-US" dirty="0" smtClean="0"/>
          </a:p>
          <a:p>
            <a:r>
              <a:rPr lang="en-US" dirty="0" smtClean="0"/>
              <a:t>Recommendations for Code Developers</a:t>
            </a:r>
            <a:endParaRPr lang="en-US" dirty="0" smtClean="0"/>
          </a:p>
          <a:p>
            <a:pPr lvl="1"/>
            <a:r>
              <a:rPr lang="en-US" dirty="0" smtClean="0"/>
              <a:t>Do not use unsafe (string) functions</a:t>
            </a:r>
          </a:p>
          <a:p>
            <a:pPr lvl="1"/>
            <a:r>
              <a:rPr lang="en-US" dirty="0" smtClean="0"/>
              <a:t>Use the right compiler/linker options</a:t>
            </a:r>
          </a:p>
          <a:p>
            <a:pPr lvl="1"/>
            <a:r>
              <a:rPr lang="en-US" dirty="0" smtClean="0"/>
              <a:t>Check allocation size </a:t>
            </a:r>
            <a:r>
              <a:rPr lang="en-US" dirty="0" smtClean="0"/>
              <a:t>calculations</a:t>
            </a:r>
          </a:p>
          <a:p>
            <a:pPr lvl="2"/>
            <a:r>
              <a:rPr lang="en-US" dirty="0" smtClean="0"/>
              <a:t>Do make size checking </a:t>
            </a:r>
            <a:endParaRPr lang="en-US" dirty="0" smtClean="0"/>
          </a:p>
          <a:p>
            <a:pPr lvl="2"/>
            <a:r>
              <a:rPr lang="en-US" dirty="0" smtClean="0"/>
              <a:t>Take care of automatic type casting and possible integer </a:t>
            </a:r>
            <a:r>
              <a:rPr lang="en-US" dirty="0" smtClean="0"/>
              <a:t>overflows</a:t>
            </a:r>
          </a:p>
          <a:p>
            <a:pPr lvl="3"/>
            <a:r>
              <a:rPr lang="en-US" dirty="0" smtClean="0"/>
              <a:t>use </a:t>
            </a:r>
            <a:r>
              <a:rPr lang="en-US" b="1" dirty="0" err="1" smtClean="0"/>
              <a:t>size_t</a:t>
            </a:r>
            <a:r>
              <a:rPr lang="en-US" b="1" dirty="0" smtClean="0"/>
              <a:t> </a:t>
            </a:r>
            <a:r>
              <a:rPr lang="en-US" dirty="0" smtClean="0"/>
              <a:t>(when possible) for allocation size variables</a:t>
            </a:r>
          </a:p>
          <a:p>
            <a:pPr lvl="3"/>
            <a:r>
              <a:rPr lang="en-US" dirty="0" smtClean="0"/>
              <a:t>take care at casts from </a:t>
            </a:r>
            <a:r>
              <a:rPr lang="en-US" b="1" dirty="0" smtClean="0"/>
              <a:t>signed to unsigned</a:t>
            </a:r>
          </a:p>
          <a:p>
            <a:pPr lvl="3"/>
            <a:r>
              <a:rPr lang="en-US" dirty="0" smtClean="0"/>
              <a:t>….</a:t>
            </a:r>
            <a:endParaRPr lang="en-US" dirty="0" smtClean="0"/>
          </a:p>
          <a:p>
            <a:r>
              <a:rPr lang="en-US" dirty="0"/>
              <a:t>Recommendations </a:t>
            </a:r>
            <a:r>
              <a:rPr lang="en-US" dirty="0" smtClean="0"/>
              <a:t>for Code R</a:t>
            </a:r>
            <a:r>
              <a:rPr lang="en-US" dirty="0" smtClean="0"/>
              <a:t>eviewers</a:t>
            </a:r>
            <a:endParaRPr lang="en-US" dirty="0" smtClean="0"/>
          </a:p>
          <a:p>
            <a:pPr lvl="1"/>
            <a:r>
              <a:rPr lang="en-US" dirty="0" smtClean="0"/>
              <a:t>Check for user input and trace it through the application</a:t>
            </a:r>
          </a:p>
          <a:p>
            <a:pPr lvl="1"/>
            <a:r>
              <a:rPr lang="en-US" dirty="0" smtClean="0"/>
              <a:t>Check for unsafe functions</a:t>
            </a:r>
          </a:p>
          <a:p>
            <a:pPr lvl="1"/>
            <a:r>
              <a:rPr lang="en-US" dirty="0" smtClean="0"/>
              <a:t>Check for allocation size calculations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 March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Windows SDLK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CAE7-5CEE-492D-A969-99050D247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/37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153400" y="1600200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2209800"/>
            <a:ext cx="2133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2514600"/>
            <a:ext cx="1676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4419600"/>
            <a:ext cx="12954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400800" y="16002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void FunctionOne(int c)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int LocalInt;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char LocalBuffer[32];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/* Operations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81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Review of Application </a:t>
            </a:r>
            <a:br>
              <a:rPr lang="en-US" b="1" dirty="0" smtClean="0"/>
            </a:br>
            <a:r>
              <a:rPr lang="en-US" b="1" dirty="0" smtClean="0"/>
              <a:t>Stack Frames</a:t>
            </a:r>
          </a:p>
        </p:txBody>
      </p:sp>
      <p:sp>
        <p:nvSpPr>
          <p:cNvPr id="8200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3886200" cy="1981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800" dirty="0"/>
              <a:t>void main(void) </a:t>
            </a:r>
          </a:p>
          <a:p>
            <a:pPr>
              <a:buFont typeface="Arial" charset="0"/>
              <a:buNone/>
            </a:pP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 err="1"/>
              <a:t>FunctionOne</a:t>
            </a:r>
            <a:r>
              <a:rPr lang="en-US" sz="1800" dirty="0"/>
              <a:t>(arguments);</a:t>
            </a:r>
          </a:p>
          <a:p>
            <a:pPr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 dirty="0" err="1"/>
              <a:t>FunctionTwo</a:t>
            </a:r>
            <a:r>
              <a:rPr lang="en-US" sz="1800" dirty="0"/>
              <a:t>();</a:t>
            </a:r>
          </a:p>
          <a:p>
            <a:pPr>
              <a:buFont typeface="Arial" charset="0"/>
              <a:buNone/>
            </a:pPr>
            <a:r>
              <a:rPr lang="en-US" sz="1800" dirty="0"/>
              <a:t>}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endParaRPr lang="en-US" sz="2000" dirty="0"/>
          </a:p>
          <a:p>
            <a:pPr>
              <a:buFont typeface="Arial" charset="0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89B4C-BD1E-4E02-B4A7-A19943A5E26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44958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0" y="44958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44958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4495800"/>
            <a:ext cx="4343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Local function variables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10200" y="2209800"/>
            <a:ext cx="5334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172200" y="16002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void FunctionTwo(void)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/* Operations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7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555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5" grpId="0"/>
      <p:bldP spid="15" grpId="1"/>
      <p:bldP spid="7" grpId="0" animBg="1"/>
      <p:bldP spid="8" grpId="0" animBg="1"/>
      <p:bldP spid="9" grpId="0" animBg="1"/>
      <p:bldP spid="10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of Application </a:t>
            </a:r>
            <a:br>
              <a:rPr lang="en-US" b="1" dirty="0" smtClean="0"/>
            </a:br>
            <a:r>
              <a:rPr lang="en-US" b="1" dirty="0" smtClean="0"/>
              <a:t>Stack Frames (detailed)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89B4C-BD1E-4E02-B4A7-A19943A5E2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982" y="1749287"/>
            <a:ext cx="3912041" cy="4504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y;       //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= a * a;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b * b;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(x + y);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local variables</a:t>
            </a:r>
          </a:p>
          <a:p>
            <a:pPr marL="0" indent="0"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p * q 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p);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c;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51" y="1749287"/>
            <a:ext cx="3133696" cy="4504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080" y="2679590"/>
            <a:ext cx="3159839" cy="2099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558" y="1749287"/>
            <a:ext cx="3032821" cy="4652037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4294967295"/>
          </p:nvPr>
        </p:nvSpPr>
        <p:spPr>
          <a:xfrm>
            <a:off x="492981" y="1749286"/>
            <a:ext cx="3912041" cy="4504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push EBP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EBP, ESP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ESP,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48h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push EBP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EBP, ESP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sub  ESP, 44h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push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push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push  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0" y="6496212"/>
            <a:ext cx="6123830" cy="2103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Reference.</a:t>
            </a:r>
            <a:r>
              <a:rPr lang="en-US" sz="1100" dirty="0" smtClean="0"/>
              <a:t> M. Down et al., </a:t>
            </a:r>
            <a:r>
              <a:rPr lang="en-US" sz="1100" i="1" dirty="0" smtClean="0"/>
              <a:t>The Art of Software Security Assessment</a:t>
            </a:r>
            <a:r>
              <a:rPr lang="en-US" sz="1100" dirty="0" smtClean="0"/>
              <a:t>, Addison Wesley, 2012, pg. 175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68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1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248400" y="2895600"/>
            <a:ext cx="28194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2590800"/>
            <a:ext cx="2819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5638800"/>
            <a:ext cx="4114800" cy="3698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cs typeface="Courier New" pitchFamily="49" charset="0"/>
              </a:rPr>
              <a:t>AAAAAAAAA … (32 times)… AAAAAAAAA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57400" y="22098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dirty="0"/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char Buffer[32];</a:t>
            </a:r>
            <a:br>
              <a:rPr lang="en-US" dirty="0"/>
            </a:b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/* Copy str into Buffer */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/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</p:txBody>
      </p:sp>
      <p:sp>
        <p:nvSpPr>
          <p:cNvPr id="9224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/>
          <a:lstStyle/>
          <a:p>
            <a:r>
              <a:rPr lang="en-US" b="1" smtClean="0"/>
              <a:t>Stack-Based Buffer Overflows</a:t>
            </a:r>
          </a:p>
        </p:txBody>
      </p:sp>
      <p:sp>
        <p:nvSpPr>
          <p:cNvPr id="9225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57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dirty="0" smtClean="0"/>
              <a:t>Primary Risk:</a:t>
            </a:r>
            <a:r>
              <a:rPr lang="en-US" sz="2000" dirty="0" smtClean="0"/>
              <a:t> Ability to overwrite control structures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92640-CAA5-4936-B99C-D4BF64D58A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3000" y="54102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67600" y="54102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Return Address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5410200"/>
            <a:ext cx="1295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Saved Frame Pointer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8800" y="5410200"/>
            <a:ext cx="43434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324600" y="2209800"/>
            <a:ext cx="388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dirty="0"/>
              <a:t>SAMPLE INPUTS (STR VALUES):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dirty="0"/>
              <a:t>“Kevin”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dirty="0"/>
              <a:t>“A” repeated 40 times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b="1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b="1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00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28800" y="5029200"/>
            <a:ext cx="4343400" cy="304800"/>
            <a:chOff x="304800" y="5029200"/>
            <a:chExt cx="4343400" cy="3048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04800" y="5181600"/>
              <a:ext cx="4343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524000" y="5029200"/>
              <a:ext cx="1676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Buffer (32 Bytes)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05000" y="5638800"/>
            <a:ext cx="8382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Kevin</a:t>
            </a:r>
          </a:p>
        </p:txBody>
      </p:sp>
      <p:sp>
        <p:nvSpPr>
          <p:cNvPr id="28" name="Explosion 1 27"/>
          <p:cNvSpPr/>
          <p:nvPr/>
        </p:nvSpPr>
        <p:spPr>
          <a:xfrm>
            <a:off x="6019800" y="5029200"/>
            <a:ext cx="1676400" cy="1676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29" name="Explosion 1 28"/>
          <p:cNvSpPr/>
          <p:nvPr/>
        </p:nvSpPr>
        <p:spPr>
          <a:xfrm>
            <a:off x="7467600" y="4953000"/>
            <a:ext cx="1371600" cy="1752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7848600" y="4495800"/>
            <a:ext cx="4572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5000" y="5638800"/>
            <a:ext cx="4191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Malicious Payload or Machine Instructions</a:t>
            </a:r>
          </a:p>
        </p:txBody>
      </p:sp>
      <p:sp>
        <p:nvSpPr>
          <p:cNvPr id="24" name="Arc 23"/>
          <p:cNvSpPr/>
          <p:nvPr/>
        </p:nvSpPr>
        <p:spPr>
          <a:xfrm rot="17192092">
            <a:off x="4415632" y="3750470"/>
            <a:ext cx="3276600" cy="4344987"/>
          </a:xfrm>
          <a:prstGeom prst="arc">
            <a:avLst>
              <a:gd name="adj1" fmla="val 16200000"/>
              <a:gd name="adj2" fmla="val 289705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7467600" y="5105400"/>
            <a:ext cx="1524000" cy="15240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Address of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0" grpId="1" animBg="1"/>
      <p:bldP spid="10" grpId="0"/>
      <p:bldP spid="11" grpId="0" animBg="1"/>
      <p:bldP spid="12" grpId="0" animBg="1"/>
      <p:bldP spid="13" grpId="0" animBg="1"/>
      <p:bldP spid="14" grpId="0" animBg="1"/>
      <p:bldP spid="18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/>
          <a:lstStyle/>
          <a:p>
            <a:r>
              <a:rPr lang="en-US" b="1" dirty="0" smtClean="0"/>
              <a:t>Stack-Based Buffer Overflows (details)</a:t>
            </a:r>
          </a:p>
        </p:txBody>
      </p:sp>
      <p:sp>
        <p:nvSpPr>
          <p:cNvPr id="9225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57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smtClean="0"/>
              <a:t>Primary Risk:</a:t>
            </a:r>
            <a:r>
              <a:rPr lang="en-US" sz="2000" smtClean="0"/>
              <a:t> Ability to overwrite control structures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92640-CAA5-4936-B99C-D4BF64D58A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92982" y="2051437"/>
            <a:ext cx="5271714" cy="4201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unsafe_function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// local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buffer[8];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Buffer overflow for “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[1]) &gt;= 8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37" y="2067198"/>
            <a:ext cx="3325763" cy="4238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37" y="2067198"/>
            <a:ext cx="3325763" cy="4238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37" y="2067198"/>
            <a:ext cx="3325763" cy="4238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937" y="2067198"/>
            <a:ext cx="3325763" cy="42384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937" y="2067198"/>
            <a:ext cx="3325763" cy="42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Off-by-One Stack-Based Buffer Overflows</a:t>
            </a:r>
          </a:p>
        </p:txBody>
      </p:sp>
      <p:sp>
        <p:nvSpPr>
          <p:cNvPr id="9225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572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000" b="1" dirty="0" smtClean="0"/>
              <a:t>Primary Risk:</a:t>
            </a:r>
            <a:r>
              <a:rPr lang="en-US" sz="2000" dirty="0" smtClean="0"/>
              <a:t> Ability to overwrite local variables or saved EBP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92640-CAA5-4936-B99C-D4BF64D58A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2982" y="2051437"/>
            <a:ext cx="5271714" cy="4201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unsafe_function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buffer[512]; // local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wrong limit checking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&lt;= 512)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Buffer overflow for “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[1]) &gt;= 8</a:t>
            </a:r>
            <a:r>
              <a:rPr lang="en-US" sz="105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res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79" y="4036998"/>
            <a:ext cx="1028194" cy="40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244" y="2051437"/>
            <a:ext cx="2602219" cy="4454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44" y="2051436"/>
            <a:ext cx="2602219" cy="4454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244" y="2061700"/>
            <a:ext cx="2602219" cy="44541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6636" y="2061700"/>
            <a:ext cx="2716463" cy="44541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46" y="2061700"/>
            <a:ext cx="2665688" cy="44541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0448" y="4036998"/>
            <a:ext cx="1117050" cy="4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1621 L -0.00182 -0.143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342108"/>
            <a:ext cx="9404412" cy="1143000"/>
          </a:xfrm>
        </p:spPr>
        <p:txBody>
          <a:bodyPr/>
          <a:lstStyle/>
          <a:p>
            <a:r>
              <a:rPr lang="en-US" b="1" smtClean="0"/>
              <a:t>Review of Application Heaps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2209800" y="1371600"/>
            <a:ext cx="3886200" cy="19812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SampleFunction</a:t>
            </a:r>
            <a:r>
              <a:rPr lang="en-US" sz="1600" dirty="0" smtClean="0"/>
              <a:t>(void) 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/* Allocate space on heap */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char * </a:t>
            </a:r>
            <a:r>
              <a:rPr lang="en-US" sz="1600" dirty="0" err="1" smtClean="0"/>
              <a:t>ptr</a:t>
            </a:r>
            <a:r>
              <a:rPr lang="en-US" sz="1600" dirty="0" smtClean="0"/>
              <a:t> = (char *)</a:t>
            </a:r>
            <a:r>
              <a:rPr lang="en-US" sz="1600" dirty="0" err="1" smtClean="0"/>
              <a:t>malloc</a:t>
            </a:r>
            <a:r>
              <a:rPr lang="en-US" sz="1600" dirty="0" smtClean="0"/>
              <a:t>(32);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/* Operations */</a:t>
            </a:r>
          </a:p>
          <a:p>
            <a:pPr>
              <a:buFont typeface="Arial" charset="0"/>
              <a:buNone/>
            </a:pPr>
            <a:endParaRPr lang="en-US" sz="1600" dirty="0" smtClean="0"/>
          </a:p>
          <a:p>
            <a:pPr>
              <a:buFont typeface="Arial" charset="0"/>
              <a:buNone/>
            </a:pPr>
            <a:r>
              <a:rPr lang="en-US" sz="1600" dirty="0" smtClean="0"/>
              <a:t>	/* Free allocated heap space */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free(</a:t>
            </a:r>
            <a:r>
              <a:rPr lang="en-US" sz="1600" dirty="0" err="1" smtClean="0"/>
              <a:t>ptr</a:t>
            </a:r>
            <a:r>
              <a:rPr lang="en-US" sz="1600" dirty="0" smtClean="0"/>
              <a:t>);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}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88FA-858F-4627-9018-5AB07A435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1752600"/>
            <a:ext cx="3581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Pseudo-code For Chunk Freeing: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 = Current-&gt;FP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 = Current-&gt;BP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NextChunk-&gt;BP = PreviousChunk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PreviousChunk-&gt;FP = NextChunk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57800" y="5029200"/>
            <a:ext cx="1828800" cy="533400"/>
            <a:chOff x="3276600" y="5029200"/>
            <a:chExt cx="1828800" cy="533400"/>
          </a:xfrm>
        </p:grpSpPr>
        <p:sp>
          <p:nvSpPr>
            <p:cNvPr id="6" name="Rectangle 5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0260" name="TextBox 20"/>
          <p:cNvSpPr txBox="1">
            <a:spLocks noChangeArrowheads="1"/>
          </p:cNvSpPr>
          <p:nvPr/>
        </p:nvSpPr>
        <p:spPr bwMode="auto">
          <a:xfrm>
            <a:off x="5638800" y="5715001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848600" y="5026025"/>
            <a:ext cx="1828800" cy="533400"/>
            <a:chOff x="3276600" y="5029200"/>
            <a:chExt cx="1828800" cy="533400"/>
          </a:xfrm>
        </p:grpSpPr>
        <p:sp>
          <p:nvSpPr>
            <p:cNvPr id="28" name="Rectangle 27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0255" name="TextBox 26"/>
          <p:cNvSpPr txBox="1">
            <a:spLocks noChangeArrowheads="1"/>
          </p:cNvSpPr>
          <p:nvPr/>
        </p:nvSpPr>
        <p:spPr bwMode="auto">
          <a:xfrm>
            <a:off x="8229600" y="5711826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#1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590800" y="5029200"/>
            <a:ext cx="1828800" cy="533400"/>
            <a:chOff x="3276600" y="5029200"/>
            <a:chExt cx="1828800" cy="533400"/>
          </a:xfrm>
        </p:grpSpPr>
        <p:sp>
          <p:nvSpPr>
            <p:cNvPr id="34" name="Rectangle 33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10250" name="TextBox 32"/>
          <p:cNvSpPr txBox="1">
            <a:spLocks noChangeArrowheads="1"/>
          </p:cNvSpPr>
          <p:nvPr/>
        </p:nvSpPr>
        <p:spPr bwMode="auto">
          <a:xfrm>
            <a:off x="2971800" y="5715001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#3</a:t>
            </a:r>
          </a:p>
        </p:txBody>
      </p:sp>
      <p:sp>
        <p:nvSpPr>
          <p:cNvPr id="37" name="Left Arrow 36"/>
          <p:cNvSpPr/>
          <p:nvPr/>
        </p:nvSpPr>
        <p:spPr>
          <a:xfrm>
            <a:off x="5410200" y="2209800"/>
            <a:ext cx="533400" cy="3810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10800000">
            <a:off x="4495800" y="5257800"/>
            <a:ext cx="320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1981200" y="52578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429000" y="4648200"/>
            <a:ext cx="4725988" cy="304800"/>
            <a:chOff x="1905000" y="4648200"/>
            <a:chExt cx="4725194" cy="304800"/>
          </a:xfrm>
        </p:grpSpPr>
        <p:cxnSp>
          <p:nvCxnSpPr>
            <p:cNvPr id="47" name="Elbow Connector 46"/>
            <p:cNvCxnSpPr/>
            <p:nvPr/>
          </p:nvCxnSpPr>
          <p:spPr>
            <a:xfrm flipV="1">
              <a:off x="1905000" y="4648200"/>
              <a:ext cx="4723606" cy="230188"/>
            </a:xfrm>
            <a:prstGeom prst="bentConnector3">
              <a:avLst>
                <a:gd name="adj1" fmla="val -110"/>
              </a:avLst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6477794" y="4800600"/>
              <a:ext cx="3032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10800000">
            <a:off x="7239000" y="53340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4572000" y="53340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3429000" y="4648200"/>
            <a:ext cx="2133600" cy="306388"/>
            <a:chOff x="2135188" y="6171406"/>
            <a:chExt cx="2133600" cy="305594"/>
          </a:xfrm>
        </p:grpSpPr>
        <p:cxnSp>
          <p:nvCxnSpPr>
            <p:cNvPr id="75" name="Elbow Connector 74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6019800" y="4648200"/>
            <a:ext cx="2133600" cy="306388"/>
            <a:chOff x="2135188" y="6171406"/>
            <a:chExt cx="2133600" cy="305594"/>
          </a:xfrm>
        </p:grpSpPr>
        <p:cxnSp>
          <p:nvCxnSpPr>
            <p:cNvPr id="99" name="Elbow Connector 98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/>
          <p:cNvCxnSpPr/>
          <p:nvPr/>
        </p:nvCxnSpPr>
        <p:spPr>
          <a:xfrm flipV="1">
            <a:off x="8685214" y="4648200"/>
            <a:ext cx="1220787" cy="230188"/>
          </a:xfrm>
          <a:prstGeom prst="bentConnector3">
            <a:avLst>
              <a:gd name="adj1" fmla="val -31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19056E-6 L 0 0.2220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7" grpId="0" animBg="1"/>
      <p:bldP spid="10260" grpId="0"/>
      <p:bldP spid="10260" grpId="1"/>
      <p:bldP spid="10255" grpId="0"/>
      <p:bldP spid="1025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2933</Words>
  <Application>Microsoft Office PowerPoint</Application>
  <PresentationFormat>Widescreen</PresentationFormat>
  <Paragraphs>645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1_Office Theme</vt:lpstr>
      <vt:lpstr>SDL - Buffer Overflows</vt:lpstr>
      <vt:lpstr>Agenda</vt:lpstr>
      <vt:lpstr>Buffer Overflows Overview</vt:lpstr>
      <vt:lpstr>Review of Application  Stack Frames</vt:lpstr>
      <vt:lpstr>Review of Application  Stack Frames (detailed)</vt:lpstr>
      <vt:lpstr>Stack-Based Buffer Overflows</vt:lpstr>
      <vt:lpstr>Stack-Based Buffer Overflows (details)</vt:lpstr>
      <vt:lpstr>Off-by-One Stack-Based Buffer Overflows</vt:lpstr>
      <vt:lpstr>Review of Application Heaps</vt:lpstr>
      <vt:lpstr>Heap-Based Buffer Overflows</vt:lpstr>
      <vt:lpstr>Structured Exception Handling (SEH)</vt:lpstr>
      <vt:lpstr>Structured Exception Handling (SEH)</vt:lpstr>
      <vt:lpstr>Reducing Exposure to Buffer Overflows with the Microsoft SDL</vt:lpstr>
      <vt:lpstr>SDL:  Review Source Code for Buffer Overflows</vt:lpstr>
      <vt:lpstr>SDL:  Use Safer APIs and Avoid Banned APIs</vt:lpstr>
      <vt:lpstr>SDL:  Use Run-Time Protection</vt:lpstr>
      <vt:lpstr>SDL:  Use Code Analysis Tools</vt:lpstr>
      <vt:lpstr>SDL:  Use Fuzz Testing </vt:lpstr>
      <vt:lpstr>Platform Protection  From Buffer Overflows</vt:lpstr>
      <vt:lpstr>CWE Buffer-Overflow Related</vt:lpstr>
      <vt:lpstr>Example: local variable overwrite</vt:lpstr>
      <vt:lpstr>Example: off-by-one error (1)</vt:lpstr>
      <vt:lpstr>Example: off-by-one error (2)</vt:lpstr>
      <vt:lpstr>Example: off-by-one error (3)</vt:lpstr>
      <vt:lpstr>Example: incorrect length value (1)</vt:lpstr>
      <vt:lpstr>Example: incorrect length value (2)</vt:lpstr>
      <vt:lpstr>Example: incorrect length value (3)</vt:lpstr>
      <vt:lpstr>Example: incorrect calc. of buffer size (1)</vt:lpstr>
      <vt:lpstr>Example: incorrect calc. of buffer size (2)</vt:lpstr>
      <vt:lpstr>Example: incorrect calc. of buffer size (3)</vt:lpstr>
      <vt:lpstr>Example: out-of-bound access (1)</vt:lpstr>
      <vt:lpstr>Example: out-of-bound access (2)</vt:lpstr>
      <vt:lpstr>Example: Improper Null Termination (1)</vt:lpstr>
      <vt:lpstr>Example: Improper Null Termination (2)</vt:lpstr>
      <vt:lpstr>Real-Life Examples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for non-online Developers</dc:title>
  <dc:creator>Catalin Stavaru</dc:creator>
  <cp:lastModifiedBy>Adrian COLESA</cp:lastModifiedBy>
  <cp:revision>147</cp:revision>
  <dcterms:created xsi:type="dcterms:W3CDTF">2015-02-11T09:39:20Z</dcterms:created>
  <dcterms:modified xsi:type="dcterms:W3CDTF">2015-03-11T09:24:22Z</dcterms:modified>
</cp:coreProperties>
</file>