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74" r:id="rId10"/>
    <p:sldId id="264" r:id="rId11"/>
    <p:sldId id="265" r:id="rId12"/>
    <p:sldId id="27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F819-B0C7-4174-94F1-8807258AC6B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538D-9C2A-4856-B72C-7DBD6F9F28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02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F819-B0C7-4174-94F1-8807258AC6B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538D-9C2A-4856-B72C-7DBD6F9F2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5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F819-B0C7-4174-94F1-8807258AC6B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538D-9C2A-4856-B72C-7DBD6F9F2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2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F819-B0C7-4174-94F1-8807258AC6B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538D-9C2A-4856-B72C-7DBD6F9F2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5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F819-B0C7-4174-94F1-8807258AC6B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538D-9C2A-4856-B72C-7DBD6F9F28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49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F819-B0C7-4174-94F1-8807258AC6B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538D-9C2A-4856-B72C-7DBD6F9F2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1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F819-B0C7-4174-94F1-8807258AC6B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538D-9C2A-4856-B72C-7DBD6F9F2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9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F819-B0C7-4174-94F1-8807258AC6B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538D-9C2A-4856-B72C-7DBD6F9F2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F819-B0C7-4174-94F1-8807258AC6B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538D-9C2A-4856-B72C-7DBD6F9F2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7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00F819-B0C7-4174-94F1-8807258AC6B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5538D-9C2A-4856-B72C-7DBD6F9F2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1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F819-B0C7-4174-94F1-8807258AC6B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538D-9C2A-4856-B72C-7DBD6F9F2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4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00F819-B0C7-4174-94F1-8807258AC6B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75538D-9C2A-4856-B72C-7DBD6F9F284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94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String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Unbounded String Functions, Bounded String </a:t>
            </a:r>
            <a:r>
              <a:rPr lang="en-US" dirty="0" err="1" smtClean="0"/>
              <a:t>Functions,Common</a:t>
            </a:r>
            <a:r>
              <a:rPr lang="en-US" dirty="0" smtClean="0"/>
              <a:t>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snprintf</a:t>
            </a:r>
            <a:r>
              <a:rPr lang="en-US" dirty="0" smtClean="0"/>
              <a:t> </a:t>
            </a:r>
            <a:r>
              <a:rPr lang="en-US" sz="2400" dirty="0" smtClean="0"/>
              <a:t>(_</a:t>
            </a:r>
            <a:r>
              <a:rPr lang="en-US" sz="2400" dirty="0" err="1" smtClean="0"/>
              <a:t>sntprintf</a:t>
            </a:r>
            <a:r>
              <a:rPr lang="en-US" sz="2400" dirty="0" smtClean="0"/>
              <a:t>, _</a:t>
            </a:r>
            <a:r>
              <a:rPr lang="en-US" sz="2400" dirty="0" err="1" smtClean="0"/>
              <a:t>snprintf</a:t>
            </a:r>
            <a:r>
              <a:rPr lang="en-US" sz="2400" dirty="0" smtClean="0"/>
              <a:t>, _</a:t>
            </a:r>
            <a:r>
              <a:rPr lang="en-US" sz="2400" dirty="0" err="1" smtClean="0"/>
              <a:t>vsnprintf</a:t>
            </a:r>
            <a:r>
              <a:rPr lang="en-US" sz="2400" dirty="0" smtClean="0"/>
              <a:t>, </a:t>
            </a:r>
            <a:r>
              <a:rPr lang="en-US" sz="2400" dirty="0" err="1" smtClean="0"/>
              <a:t>vsnprintf</a:t>
            </a:r>
            <a:r>
              <a:rPr lang="en-US" sz="2400" dirty="0" smtClean="0"/>
              <a:t>, _</a:t>
            </a:r>
            <a:r>
              <a:rPr lang="en-US" sz="2400" dirty="0" err="1" smtClean="0"/>
              <a:t>snwprintf</a:t>
            </a:r>
            <a:r>
              <a:rPr lang="en-US" sz="2400" dirty="0" smtClean="0"/>
              <a:t>, </a:t>
            </a:r>
            <a:r>
              <a:rPr lang="en-US" sz="2400" dirty="0" err="1" smtClean="0"/>
              <a:t>vsnwprintf</a:t>
            </a:r>
            <a:r>
              <a:rPr lang="en-US" sz="24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9266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example of vulnerable code (UNIX behavior assumed in a Windows application)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46774"/>
            <a:ext cx="67532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8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strncpy</a:t>
            </a:r>
            <a:r>
              <a:rPr lang="en-US" dirty="0" smtClean="0"/>
              <a:t> </a:t>
            </a:r>
            <a:r>
              <a:rPr lang="en-US" sz="2800" dirty="0" smtClean="0"/>
              <a:t>(_</a:t>
            </a:r>
            <a:r>
              <a:rPr lang="en-US" sz="2800" dirty="0" err="1" smtClean="0"/>
              <a:t>tcsncpy</a:t>
            </a:r>
            <a:r>
              <a:rPr lang="en-US" sz="2800" dirty="0" smtClean="0"/>
              <a:t>, _</a:t>
            </a:r>
            <a:r>
              <a:rPr lang="en-US" sz="2800" dirty="0" err="1" smtClean="0"/>
              <a:t>csncpy</a:t>
            </a:r>
            <a:r>
              <a:rPr lang="en-US" sz="2800" dirty="0" smtClean="0"/>
              <a:t>, </a:t>
            </a:r>
            <a:r>
              <a:rPr lang="en-US" sz="2800" dirty="0" err="1" smtClean="0"/>
              <a:t>wcscpyn</a:t>
            </a:r>
            <a:r>
              <a:rPr lang="en-US" sz="2800" dirty="0" smtClean="0"/>
              <a:t>, _</a:t>
            </a:r>
            <a:r>
              <a:rPr lang="en-US" sz="2800" dirty="0" err="1" smtClean="0"/>
              <a:t>mbsncpy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/>
              <a:t>is the secure (bounded) alternative to </a:t>
            </a:r>
            <a:r>
              <a:rPr lang="en-US" sz="2000" dirty="0" err="1" smtClean="0"/>
              <a:t>strcpy</a:t>
            </a:r>
            <a:endParaRPr lang="en-US" sz="2000" dirty="0"/>
          </a:p>
          <a:p>
            <a:pPr lvl="1"/>
            <a:r>
              <a:rPr lang="en-US" sz="2000" dirty="0" smtClean="0"/>
              <a:t>it is given the maximum number of bytes to copy in destination</a:t>
            </a:r>
          </a:p>
          <a:p>
            <a:pPr lvl="1"/>
            <a:r>
              <a:rPr lang="en-US" sz="2000" dirty="0" smtClean="0"/>
              <a:t>does not guarantee NUL termination of destination string in case source is larger than maximum allowed</a:t>
            </a:r>
          </a:p>
          <a:p>
            <a:pPr lvl="1"/>
            <a:r>
              <a:rPr lang="en-US" sz="2000" dirty="0" smtClean="0"/>
              <a:t>using a non NUL-terminated string (a possible result of </a:t>
            </a:r>
            <a:r>
              <a:rPr lang="en-US" sz="2000" dirty="0" err="1" smtClean="0"/>
              <a:t>strncpy</a:t>
            </a:r>
            <a:r>
              <a:rPr lang="en-US" sz="2000" dirty="0" smtClean="0"/>
              <a:t>) could be a vulnerability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96522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strncpy</a:t>
            </a:r>
            <a:r>
              <a:rPr lang="en-US" dirty="0" smtClean="0"/>
              <a:t> </a:t>
            </a:r>
            <a:r>
              <a:rPr lang="en-US" sz="2800" dirty="0" smtClean="0"/>
              <a:t>(_</a:t>
            </a:r>
            <a:r>
              <a:rPr lang="en-US" sz="2800" dirty="0" err="1" smtClean="0"/>
              <a:t>tcsncpy</a:t>
            </a:r>
            <a:r>
              <a:rPr lang="en-US" sz="2800" dirty="0" smtClean="0"/>
              <a:t>, _</a:t>
            </a:r>
            <a:r>
              <a:rPr lang="en-US" sz="2800" dirty="0" err="1" smtClean="0"/>
              <a:t>csncpy</a:t>
            </a:r>
            <a:r>
              <a:rPr lang="en-US" sz="2800" dirty="0" smtClean="0"/>
              <a:t>, </a:t>
            </a:r>
            <a:r>
              <a:rPr lang="en-US" sz="2800" dirty="0" err="1" smtClean="0"/>
              <a:t>wcscpyn</a:t>
            </a:r>
            <a:r>
              <a:rPr lang="en-US" sz="2800" dirty="0" smtClean="0"/>
              <a:t>, _</a:t>
            </a:r>
            <a:r>
              <a:rPr lang="en-US" sz="2800" dirty="0" err="1" smtClean="0"/>
              <a:t>mbsncpy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2057" b="2057"/>
          <a:stretch/>
        </p:blipFill>
        <p:spPr>
          <a:xfrm>
            <a:off x="1097280" y="1737360"/>
            <a:ext cx="9429750" cy="444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6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strncat</a:t>
            </a:r>
            <a:r>
              <a:rPr lang="en-US" dirty="0" smtClean="0"/>
              <a:t> </a:t>
            </a:r>
            <a:r>
              <a:rPr lang="en-US" sz="2400" dirty="0" smtClean="0"/>
              <a:t>(_</a:t>
            </a:r>
            <a:r>
              <a:rPr lang="en-US" sz="2400" dirty="0" err="1" smtClean="0"/>
              <a:t>tcsncat</a:t>
            </a:r>
            <a:r>
              <a:rPr lang="en-US" sz="2400" dirty="0" smtClean="0"/>
              <a:t>, </a:t>
            </a:r>
            <a:r>
              <a:rPr lang="en-US" sz="2400" dirty="0" err="1" smtClean="0"/>
              <a:t>wcsncat</a:t>
            </a:r>
            <a:r>
              <a:rPr lang="en-US" sz="2400" dirty="0" smtClean="0"/>
              <a:t>, _</a:t>
            </a:r>
            <a:r>
              <a:rPr lang="en-US" sz="2400" dirty="0" err="1" smtClean="0"/>
              <a:t>mbsncat</a:t>
            </a:r>
            <a:r>
              <a:rPr lang="en-US" sz="24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37368" cy="4023360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the safe alternative to </a:t>
            </a:r>
            <a:r>
              <a:rPr lang="en-US" sz="2000" dirty="0" err="1" smtClean="0"/>
              <a:t>strcat</a:t>
            </a:r>
            <a:endParaRPr lang="en-US" sz="20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misunderstood aspect: the size parameter indicates the space remained in buffer, not its total size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example: vulnerable because specify the total </a:t>
            </a:r>
            <a:r>
              <a:rPr lang="en-US" sz="2000" dirty="0" err="1" smtClean="0"/>
              <a:t>buf’s</a:t>
            </a:r>
            <a:r>
              <a:rPr lang="en-US" sz="2000" dirty="0" smtClean="0"/>
              <a:t> size</a:t>
            </a: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</a:t>
            </a:r>
            <a:endParaRPr lang="en-US" sz="12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46813"/>
            <a:ext cx="9622304" cy="312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strncat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59921"/>
          </a:xfrm>
        </p:spPr>
        <p:txBody>
          <a:bodyPr>
            <a:noAutofit/>
          </a:bodyPr>
          <a:lstStyle/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the size parameter must also account for the trailing NUL byte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example: off-by-one vulnerable as not taking into account the NUL </a:t>
            </a:r>
            <a:r>
              <a:rPr lang="en-US" sz="2000" dirty="0" smtClean="0"/>
              <a:t>byte</a:t>
            </a:r>
            <a:endParaRPr lang="ro-RO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when </a:t>
            </a:r>
            <a:r>
              <a:rPr lang="en-US" sz="2000" dirty="0" smtClean="0"/>
              <a:t>supplying the size parameter as a formula, possible integer overflow/underflow must be considered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05655"/>
            <a:ext cx="9871994" cy="25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6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Issues - Unbounded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5121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no checking on the bound of destination buffers</a:t>
            </a:r>
          </a:p>
          <a:p>
            <a:pPr lvl="1"/>
            <a:r>
              <a:rPr lang="en-US" dirty="0" smtClean="0"/>
              <a:t>a user implementation similar to </a:t>
            </a:r>
            <a:r>
              <a:rPr lang="en-US" dirty="0" err="1" smtClean="0"/>
              <a:t>strcpy</a:t>
            </a:r>
            <a:r>
              <a:rPr lang="en-US" dirty="0" smtClean="0"/>
              <a:t> vulnerability</a:t>
            </a:r>
          </a:p>
          <a:p>
            <a:pPr marL="0" indent="0">
              <a:buNone/>
            </a:pPr>
            <a:r>
              <a:rPr lang="fr-FR" sz="1600" dirty="0" smtClean="0"/>
              <a:t>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00855"/>
            <a:ext cx="9048426" cy="29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2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Issues - Character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/>
              <a:t>occurs when programs encode special characters, resulting in a longer string than the original</a:t>
            </a:r>
          </a:p>
          <a:p>
            <a:pPr lvl="1"/>
            <a:r>
              <a:rPr lang="en-US" sz="2000" dirty="0" smtClean="0"/>
              <a:t>common to </a:t>
            </a:r>
            <a:r>
              <a:rPr lang="en-US" sz="2000" dirty="0" err="1" smtClean="0"/>
              <a:t>metacharacter</a:t>
            </a:r>
            <a:r>
              <a:rPr lang="en-US" sz="2000" dirty="0" smtClean="0"/>
              <a:t> handling and raw data formatting to make it human readable </a:t>
            </a:r>
          </a:p>
          <a:p>
            <a:pPr lvl="1"/>
            <a:r>
              <a:rPr lang="en-US" sz="2000" dirty="0" smtClean="0"/>
              <a:t>example: vulnerable as for each non-printable character in </a:t>
            </a:r>
            <a:r>
              <a:rPr lang="en-US" sz="2000" dirty="0" err="1" smtClean="0"/>
              <a:t>src</a:t>
            </a:r>
            <a:r>
              <a:rPr lang="en-US" sz="2000" dirty="0" smtClean="0"/>
              <a:t> writes two bytes in </a:t>
            </a:r>
            <a:r>
              <a:rPr lang="en-US" sz="2000" dirty="0" err="1" smtClean="0"/>
              <a:t>dst</a:t>
            </a:r>
            <a:endParaRPr lang="en-US" sz="2000" dirty="0" smtClean="0"/>
          </a:p>
          <a:p>
            <a:pPr lvl="1"/>
            <a:r>
              <a:rPr lang="en-US" sz="2000" dirty="0" smtClean="0"/>
              <a:t>TODO: </a:t>
            </a:r>
            <a:r>
              <a:rPr lang="fr-FR" sz="2000" dirty="0" smtClean="0"/>
              <a:t>Test and </a:t>
            </a:r>
            <a:r>
              <a:rPr lang="fr-FR" sz="2000" dirty="0" err="1" smtClean="0"/>
              <a:t>resolve</a:t>
            </a:r>
            <a:r>
              <a:rPr lang="fr-FR" sz="2000" dirty="0" smtClean="0"/>
              <a:t> issues 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 smtClean="0"/>
              <a:t>below</a:t>
            </a:r>
            <a:r>
              <a:rPr lang="fr-FR" sz="2000" dirty="0" smtClean="0"/>
              <a:t> string manipulation routine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28059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Issues - Character Expansion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21442"/>
            <a:ext cx="10274095" cy="384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19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Issues - Incrementing Pointers Incorrectly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2064114"/>
          </a:xfrm>
        </p:spPr>
        <p:txBody>
          <a:bodyPr>
            <a:normAutofit/>
          </a:bodyPr>
          <a:lstStyle/>
          <a:p>
            <a:r>
              <a:rPr lang="en-US" dirty="0" smtClean="0"/>
              <a:t>in cases pointers are incremented over the bounds of strings they operate on, like</a:t>
            </a:r>
          </a:p>
          <a:p>
            <a:pPr lvl="1"/>
            <a:r>
              <a:rPr lang="en-US" dirty="0" smtClean="0"/>
              <a:t>NUL-termination does not exists (as a result of </a:t>
            </a:r>
            <a:r>
              <a:rPr lang="en-US" dirty="0" err="1" smtClean="0"/>
              <a:t>strncpy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NUL-termination is skipped by mistake</a:t>
            </a:r>
          </a:p>
          <a:p>
            <a:r>
              <a:rPr lang="en-US" sz="3000" dirty="0" smtClean="0"/>
              <a:t>example</a:t>
            </a:r>
            <a:r>
              <a:rPr lang="en-US" sz="3000" dirty="0" smtClean="0"/>
              <a:t>: vulnerable because not check for </a:t>
            </a:r>
            <a:r>
              <a:rPr lang="en-US" sz="3000" dirty="0" smtClean="0"/>
              <a:t>NUL-termination</a:t>
            </a:r>
            <a:endParaRPr lang="en-US" sz="3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124" y="4020536"/>
            <a:ext cx="52482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15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metadata = information that describes or augments the main </a:t>
            </a:r>
            <a:r>
              <a:rPr lang="en-US" dirty="0" smtClean="0"/>
              <a:t>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displaying format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processing instructions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memory </a:t>
            </a:r>
            <a:r>
              <a:rPr lang="en-US" dirty="0"/>
              <a:t>storage </a:t>
            </a:r>
            <a:r>
              <a:rPr lang="en-US" dirty="0" smtClean="0"/>
              <a:t>details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in-band </a:t>
            </a:r>
            <a:r>
              <a:rPr lang="en-US" dirty="0"/>
              <a:t>representation embeds metadata in data itself normally done by using special characters (</a:t>
            </a:r>
            <a:r>
              <a:rPr lang="en-US" dirty="0" err="1" smtClean="0"/>
              <a:t>metacharacters</a:t>
            </a:r>
            <a:r>
              <a:rPr lang="en-US" dirty="0" smtClean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NUL termination in C strings, </a:t>
            </a:r>
            <a:r>
              <a:rPr lang="en-US" dirty="0" smtClean="0"/>
              <a:t>’/’ </a:t>
            </a:r>
            <a:r>
              <a:rPr lang="en-US" dirty="0"/>
              <a:t>in a file path, </a:t>
            </a:r>
            <a:r>
              <a:rPr lang="en-US" dirty="0" smtClean="0"/>
              <a:t>’.’ </a:t>
            </a:r>
            <a:r>
              <a:rPr lang="en-US" dirty="0"/>
              <a:t>in a host name, </a:t>
            </a:r>
            <a:r>
              <a:rPr lang="en-US" dirty="0" smtClean="0"/>
              <a:t>’@’ </a:t>
            </a:r>
            <a:r>
              <a:rPr lang="en-US" dirty="0"/>
              <a:t>in an email address etc. 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advantages: </a:t>
            </a:r>
            <a:r>
              <a:rPr lang="en-US" dirty="0"/>
              <a:t>more compact and human readable 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disadvantages: </a:t>
            </a:r>
            <a:r>
              <a:rPr lang="en-US" dirty="0"/>
              <a:t>security problems generated by overlapping trust domains (i.e. data and metadata placed in the same trusted </a:t>
            </a:r>
            <a:r>
              <a:rPr lang="en-US" dirty="0" smtClean="0"/>
              <a:t>domain)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out-of-band </a:t>
            </a:r>
            <a:r>
              <a:rPr lang="en-US" dirty="0"/>
              <a:t>representation keeps metadata separate from data and associate them 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string </a:t>
            </a:r>
            <a:r>
              <a:rPr lang="en-US" dirty="0"/>
              <a:t>types in programming languages like C++, Java etc.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security </a:t>
            </a:r>
            <a:r>
              <a:rPr lang="en-US" dirty="0"/>
              <a:t>problems occur if input data containing </a:t>
            </a:r>
            <a:r>
              <a:rPr lang="en-US" dirty="0" err="1"/>
              <a:t>metacharacters</a:t>
            </a:r>
            <a:r>
              <a:rPr lang="en-US" dirty="0"/>
              <a:t> is not correctly sanitized</a:t>
            </a:r>
          </a:p>
        </p:txBody>
      </p:sp>
    </p:spTree>
    <p:extLst>
      <p:ext uri="{BB962C8B-B14F-4D97-AF65-F5344CB8AC3E}">
        <p14:creationId xmlns:p14="http://schemas.microsoft.com/office/powerpoint/2010/main" val="340877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dedicated string type</a:t>
            </a:r>
          </a:p>
          <a:p>
            <a:r>
              <a:rPr lang="en-US" dirty="0" smtClean="0"/>
              <a:t> NUL terminated arrays of characters</a:t>
            </a:r>
          </a:p>
          <a:p>
            <a:r>
              <a:rPr lang="en-US" dirty="0" smtClean="0"/>
              <a:t>require manual processing of strings</a:t>
            </a:r>
          </a:p>
          <a:p>
            <a:pPr lvl="1"/>
            <a:r>
              <a:rPr lang="en-US" dirty="0" smtClean="0"/>
              <a:t>static (maximum) allocation</a:t>
            </a:r>
          </a:p>
          <a:p>
            <a:pPr lvl="1"/>
            <a:r>
              <a:rPr lang="en-US" dirty="0" smtClean="0"/>
              <a:t>dynamic allocation</a:t>
            </a:r>
          </a:p>
          <a:p>
            <a:r>
              <a:rPr lang="en-US" dirty="0" smtClean="0"/>
              <a:t>C++ standard library provides a string class</a:t>
            </a:r>
          </a:p>
          <a:p>
            <a:pPr lvl="1"/>
            <a:r>
              <a:rPr lang="en-US" dirty="0" smtClean="0"/>
              <a:t>conversion between C++ strings and C strings sometimes required to use C APIs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46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- Embedded Delimiters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vulnerabilities are generated if the attacker can introduce (additional) delimiter characters and input format is not </a:t>
            </a:r>
            <a:r>
              <a:rPr lang="en-US" dirty="0" smtClean="0"/>
              <a:t>checked ⇒ </a:t>
            </a:r>
            <a:r>
              <a:rPr lang="en-US" dirty="0"/>
              <a:t>injected delimiter attacks </a:t>
            </a:r>
            <a:r>
              <a:rPr lang="en-US" dirty="0" smtClean="0"/>
              <a:t>if </a:t>
            </a:r>
            <a:r>
              <a:rPr lang="en-US" dirty="0"/>
              <a:t>input is not sanitized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Example: let </a:t>
            </a:r>
            <a:r>
              <a:rPr lang="en-US" dirty="0"/>
              <a:t>us consider a file format like “</a:t>
            </a:r>
            <a:r>
              <a:rPr lang="en-US" dirty="0" err="1"/>
              <a:t>username:password</a:t>
            </a:r>
            <a:r>
              <a:rPr lang="en-US" dirty="0"/>
              <a:t>”, with ’:’ and ’\n’ as delimiters if a “john” user could provide a password like “</a:t>
            </a:r>
            <a:r>
              <a:rPr lang="en-US" dirty="0" err="1"/>
              <a:t>my_pass</a:t>
            </a:r>
            <a:r>
              <a:rPr lang="en-US" dirty="0"/>
              <a:t>\</a:t>
            </a:r>
            <a:r>
              <a:rPr lang="en-US" dirty="0" err="1"/>
              <a:t>nattacker:attacker_pass</a:t>
            </a:r>
            <a:r>
              <a:rPr lang="en-US" dirty="0"/>
              <a:t>\n” the user-password file would look </a:t>
            </a:r>
            <a:r>
              <a:rPr lang="en-US" dirty="0" smtClean="0"/>
              <a:t>like</a:t>
            </a:r>
          </a:p>
          <a:p>
            <a:pPr marL="384048" lvl="2" indent="0">
              <a:buNone/>
            </a:pPr>
            <a:r>
              <a:rPr lang="en-US" dirty="0"/>
              <a:t>		</a:t>
            </a:r>
            <a:r>
              <a:rPr lang="en-US" dirty="0" err="1" smtClean="0"/>
              <a:t>john:my_pass</a:t>
            </a:r>
            <a:endParaRPr lang="en-US" dirty="0" smtClean="0"/>
          </a:p>
          <a:p>
            <a:pPr marL="384048" lvl="2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attacker:attacker_pass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Code review: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identify </a:t>
            </a:r>
            <a:r>
              <a:rPr lang="en-US" dirty="0"/>
              <a:t>code dealing with </a:t>
            </a:r>
            <a:r>
              <a:rPr lang="en-US" dirty="0" err="1"/>
              <a:t>metacharacter</a:t>
            </a:r>
            <a:r>
              <a:rPr lang="en-US" dirty="0"/>
              <a:t> </a:t>
            </a:r>
            <a:r>
              <a:rPr lang="en-US" dirty="0" smtClean="0"/>
              <a:t>strings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identify </a:t>
            </a:r>
            <a:r>
              <a:rPr lang="en-US" dirty="0"/>
              <a:t>the specially handled </a:t>
            </a:r>
            <a:r>
              <a:rPr lang="en-US" dirty="0" smtClean="0"/>
              <a:t>delimiters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identify </a:t>
            </a:r>
            <a:r>
              <a:rPr lang="en-US" dirty="0"/>
              <a:t>and check any filtering performed </a:t>
            </a:r>
            <a:r>
              <a:rPr lang="en-US"/>
              <a:t>on </a:t>
            </a:r>
            <a:r>
              <a:rPr lang="en-US" smtClean="0"/>
              <a:t>input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mtClean="0"/>
              <a:t>⇒ </a:t>
            </a:r>
            <a:r>
              <a:rPr lang="en-US" dirty="0"/>
              <a:t>any unfiltered delimiter could lead to a vulnerability</a:t>
            </a:r>
          </a:p>
        </p:txBody>
      </p:sp>
    </p:spTree>
    <p:extLst>
      <p:ext uri="{BB962C8B-B14F-4D97-AF65-F5344CB8AC3E}">
        <p14:creationId xmlns:p14="http://schemas.microsoft.com/office/powerpoint/2010/main" val="379039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and Problems </a:t>
            </a:r>
            <a:r>
              <a:rPr lang="en-US" sz="3600" dirty="0" smtClean="0"/>
              <a:t>(</a:t>
            </a:r>
            <a:r>
              <a:rPr lang="en-US" sz="3600" b="1" i="1" u="sng" dirty="0" smtClean="0"/>
              <a:t>unbounded</a:t>
            </a:r>
            <a:r>
              <a:rPr lang="en-US" sz="3600" dirty="0" smtClean="0"/>
              <a:t> strings)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/>
              <a:t>manipulate strings</a:t>
            </a:r>
          </a:p>
          <a:p>
            <a:pPr lvl="1"/>
            <a:r>
              <a:rPr lang="en-US" sz="2000" dirty="0" smtClean="0"/>
              <a:t>do not take into account destination buffer size</a:t>
            </a:r>
          </a:p>
          <a:p>
            <a:pPr lvl="1"/>
            <a:r>
              <a:rPr lang="en-US" sz="2000" dirty="0" smtClean="0"/>
              <a:t>could lead to (destination) buffer overflow</a:t>
            </a:r>
          </a:p>
          <a:p>
            <a:pPr lvl="1"/>
            <a:r>
              <a:rPr lang="en-US" sz="2000" dirty="0" smtClean="0"/>
              <a:t>code audit: analyze all execution paths to unsafe functions</a:t>
            </a:r>
          </a:p>
          <a:p>
            <a:pPr lvl="1"/>
            <a:r>
              <a:rPr lang="en-US" sz="2000" dirty="0" smtClean="0"/>
              <a:t>code audit: determine if such functions could be called in contexts where source is larger than destination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651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sprintf</a:t>
            </a:r>
            <a:r>
              <a:rPr lang="en-US" dirty="0" smtClean="0"/>
              <a:t> </a:t>
            </a:r>
            <a:r>
              <a:rPr lang="en-US" sz="1800" dirty="0" smtClean="0"/>
              <a:t>(_</a:t>
            </a:r>
            <a:r>
              <a:rPr lang="en-US" sz="1800" dirty="0" err="1" smtClean="0"/>
              <a:t>stprintf</a:t>
            </a:r>
            <a:r>
              <a:rPr lang="en-US" sz="1800" dirty="0" smtClean="0"/>
              <a:t>, _</a:t>
            </a:r>
            <a:r>
              <a:rPr lang="en-US" sz="1800" dirty="0" err="1" smtClean="0"/>
              <a:t>sprintf</a:t>
            </a:r>
            <a:r>
              <a:rPr lang="en-US" sz="1800" dirty="0" smtClean="0"/>
              <a:t>, _</a:t>
            </a:r>
            <a:r>
              <a:rPr lang="en-US" sz="1800" dirty="0" err="1" smtClean="0"/>
              <a:t>vsprintf</a:t>
            </a:r>
            <a:r>
              <a:rPr lang="en-US" sz="1800" dirty="0" smtClean="0"/>
              <a:t>, </a:t>
            </a:r>
            <a:r>
              <a:rPr lang="en-US" sz="1800" dirty="0" err="1" smtClean="0"/>
              <a:t>vsprintf</a:t>
            </a:r>
            <a:r>
              <a:rPr lang="en-US" sz="1800" dirty="0" smtClean="0"/>
              <a:t>, </a:t>
            </a:r>
            <a:r>
              <a:rPr lang="en-US" sz="1800" dirty="0" err="1" smtClean="0"/>
              <a:t>swprintf</a:t>
            </a:r>
            <a:r>
              <a:rPr lang="en-US" sz="1800" dirty="0" smtClean="0"/>
              <a:t>, </a:t>
            </a:r>
            <a:r>
              <a:rPr lang="en-US" sz="1800" dirty="0" err="1" smtClean="0"/>
              <a:t>vswprintf</a:t>
            </a:r>
            <a:r>
              <a:rPr lang="en-US" sz="1800" dirty="0" smtClean="0"/>
              <a:t>, _</a:t>
            </a:r>
            <a:r>
              <a:rPr lang="en-US" sz="1800" dirty="0" err="1" smtClean="0"/>
              <a:t>vswprintfA</a:t>
            </a:r>
            <a:r>
              <a:rPr lang="en-US" sz="1800" dirty="0" smtClean="0"/>
              <a:t>, _</a:t>
            </a:r>
            <a:r>
              <a:rPr lang="en-US" sz="1800" dirty="0" err="1" smtClean="0"/>
              <a:t>wsprintfW</a:t>
            </a:r>
            <a:r>
              <a:rPr lang="en-US" sz="18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14007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when destination buffer not large enough to handle input data, a buffer overflow could occur</a:t>
            </a:r>
          </a:p>
          <a:p>
            <a:pPr lvl="1"/>
            <a:r>
              <a:rPr lang="en-US" sz="2000" dirty="0" smtClean="0"/>
              <a:t>vulnerabilities are especially due to input strings using the ``%s'' </a:t>
            </a:r>
            <a:r>
              <a:rPr lang="en-US" sz="2000" dirty="0" smtClean="0"/>
              <a:t>specifier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64" y="3083730"/>
            <a:ext cx="9361031" cy="19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3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10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scanf</a:t>
            </a:r>
            <a:r>
              <a:rPr lang="en-US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tscanf</a:t>
            </a:r>
            <a:r>
              <a:rPr lang="en-US" sz="2400" dirty="0" smtClean="0"/>
              <a:t>, </a:t>
            </a:r>
            <a:r>
              <a:rPr lang="en-US" sz="2400" dirty="0" err="1" smtClean="0"/>
              <a:t>wscanf</a:t>
            </a:r>
            <a:r>
              <a:rPr lang="en-US" sz="2400" dirty="0" smtClean="0"/>
              <a:t>, </a:t>
            </a:r>
            <a:r>
              <a:rPr lang="en-US" sz="2400" dirty="0" err="1" smtClean="0"/>
              <a:t>sscanf</a:t>
            </a:r>
            <a:r>
              <a:rPr lang="en-US" sz="2400" dirty="0" smtClean="0"/>
              <a:t>, </a:t>
            </a:r>
            <a:r>
              <a:rPr lang="en-US" sz="2400" dirty="0" err="1" smtClean="0"/>
              <a:t>fscanf</a:t>
            </a:r>
            <a:r>
              <a:rPr lang="en-US" sz="2400" dirty="0" smtClean="0"/>
              <a:t>, </a:t>
            </a:r>
            <a:r>
              <a:rPr lang="en-US" sz="2400" dirty="0" err="1" smtClean="0"/>
              <a:t>fwscanf</a:t>
            </a:r>
            <a:r>
              <a:rPr lang="en-US" sz="2400" dirty="0" smtClean="0"/>
              <a:t>, _</a:t>
            </a:r>
            <a:r>
              <a:rPr lang="en-US" sz="2400" dirty="0" err="1" smtClean="0"/>
              <a:t>snscanf</a:t>
            </a:r>
            <a:r>
              <a:rPr lang="en-US" sz="2400" dirty="0" smtClean="0"/>
              <a:t>, _</a:t>
            </a:r>
            <a:r>
              <a:rPr lang="en-US" sz="2400" dirty="0" err="1" smtClean="0"/>
              <a:t>snwscanf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99" y="1861342"/>
            <a:ext cx="10559701" cy="422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2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strcpy</a:t>
            </a:r>
            <a:r>
              <a:rPr lang="en-US" dirty="0" smtClean="0"/>
              <a:t> </a:t>
            </a:r>
            <a:r>
              <a:rPr lang="en-US" sz="2400" dirty="0" smtClean="0"/>
              <a:t>(_</a:t>
            </a:r>
            <a:r>
              <a:rPr lang="en-US" sz="2400" dirty="0" err="1" smtClean="0"/>
              <a:t>tcscpy</a:t>
            </a:r>
            <a:r>
              <a:rPr lang="en-US" sz="2400" dirty="0" smtClean="0"/>
              <a:t>, </a:t>
            </a:r>
            <a:r>
              <a:rPr lang="en-US" sz="2400" dirty="0" err="1" smtClean="0"/>
              <a:t>lstrcpyA</a:t>
            </a:r>
            <a:r>
              <a:rPr lang="en-US" sz="2400" dirty="0" smtClean="0"/>
              <a:t>, </a:t>
            </a:r>
            <a:r>
              <a:rPr lang="en-US" sz="2400" dirty="0" err="1" smtClean="0"/>
              <a:t>wcscpy</a:t>
            </a:r>
            <a:r>
              <a:rPr lang="en-US" sz="2400" dirty="0" smtClean="0"/>
              <a:t>, _</a:t>
            </a:r>
            <a:r>
              <a:rPr lang="en-US" sz="2400" dirty="0" err="1" smtClean="0"/>
              <a:t>mbscpy</a:t>
            </a:r>
            <a:r>
              <a:rPr lang="en-US" sz="24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86956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copy </a:t>
            </a:r>
            <a:r>
              <a:rPr lang="en-US" sz="2000" dirty="0" smtClean="0"/>
              <a:t>source in destination until encounters NUL character</a:t>
            </a:r>
          </a:p>
          <a:p>
            <a:pPr lvl="1"/>
            <a:r>
              <a:rPr lang="en-US" sz="2000" dirty="0" smtClean="0"/>
              <a:t>if destination buffer is smaller than the source one, a buffer overflow could </a:t>
            </a:r>
            <a:r>
              <a:rPr lang="en-US" sz="2000" dirty="0" smtClean="0"/>
              <a:t>occur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732690"/>
            <a:ext cx="10083111" cy="22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3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strcat</a:t>
            </a:r>
            <a:r>
              <a:rPr lang="en-US" dirty="0" smtClean="0"/>
              <a:t> </a:t>
            </a:r>
            <a:r>
              <a:rPr lang="en-US" sz="2000" dirty="0" smtClean="0"/>
              <a:t>(_</a:t>
            </a:r>
            <a:r>
              <a:rPr lang="en-US" sz="2000" dirty="0" err="1" smtClean="0"/>
              <a:t>tcscat</a:t>
            </a:r>
            <a:r>
              <a:rPr lang="en-US" sz="2000" dirty="0" smtClean="0"/>
              <a:t>, </a:t>
            </a:r>
            <a:r>
              <a:rPr lang="en-US" sz="2000" dirty="0" err="1" smtClean="0"/>
              <a:t>wcscat</a:t>
            </a:r>
            <a:r>
              <a:rPr lang="en-US" sz="2000" dirty="0" smtClean="0"/>
              <a:t>, _</a:t>
            </a:r>
            <a:r>
              <a:rPr lang="en-US" sz="2000" dirty="0" err="1" smtClean="0"/>
              <a:t>mbscat</a:t>
            </a:r>
            <a:r>
              <a:rPr lang="en-US" sz="20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problems like with </a:t>
            </a:r>
            <a:r>
              <a:rPr lang="en-US" dirty="0" err="1" smtClean="0"/>
              <a:t>strcpy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6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and Problems </a:t>
            </a:r>
            <a:r>
              <a:rPr lang="en-US" sz="4000" dirty="0" smtClean="0"/>
              <a:t>(</a:t>
            </a:r>
            <a:r>
              <a:rPr lang="en-US" sz="4000" b="1" i="1" u="sng" dirty="0" smtClean="0"/>
              <a:t>bounded</a:t>
            </a:r>
            <a:r>
              <a:rPr lang="en-US" sz="4000" dirty="0" smtClean="0"/>
              <a:t> strings)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give programmers a safer alternative to the unbounded functions</a:t>
            </a:r>
          </a:p>
          <a:p>
            <a:r>
              <a:rPr lang="en-US" dirty="0" smtClean="0"/>
              <a:t>include an argument to specify the maximum length</a:t>
            </a:r>
          </a:p>
          <a:p>
            <a:r>
              <a:rPr lang="en-US" dirty="0" smtClean="0"/>
              <a:t>vulnerabilities occur due to misuse of the length argument</a:t>
            </a:r>
          </a:p>
          <a:p>
            <a:pPr lvl="1"/>
            <a:r>
              <a:rPr lang="en-US" dirty="0" smtClean="0"/>
              <a:t>Careless</a:t>
            </a:r>
          </a:p>
          <a:p>
            <a:pPr lvl="1"/>
            <a:r>
              <a:rPr lang="en-US" dirty="0" smtClean="0"/>
              <a:t>erroneous input</a:t>
            </a:r>
          </a:p>
          <a:p>
            <a:pPr lvl="1"/>
            <a:r>
              <a:rPr lang="en-US" dirty="0" smtClean="0"/>
              <a:t>length miscalculation</a:t>
            </a:r>
          </a:p>
          <a:p>
            <a:pPr lvl="1"/>
            <a:r>
              <a:rPr lang="en-US" dirty="0" smtClean="0"/>
              <a:t>arithmetic boundary conditions</a:t>
            </a:r>
          </a:p>
          <a:p>
            <a:pPr lvl="1"/>
            <a:r>
              <a:rPr lang="en-US" dirty="0" smtClean="0"/>
              <a:t>converted data types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4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snprintf</a:t>
            </a:r>
            <a:r>
              <a:rPr lang="en-US" dirty="0" smtClean="0"/>
              <a:t> </a:t>
            </a:r>
            <a:r>
              <a:rPr lang="en-US" sz="2400" dirty="0" smtClean="0"/>
              <a:t>(_</a:t>
            </a:r>
            <a:r>
              <a:rPr lang="en-US" sz="2400" dirty="0" err="1" smtClean="0"/>
              <a:t>sntprintf</a:t>
            </a:r>
            <a:r>
              <a:rPr lang="en-US" sz="2400" dirty="0" smtClean="0"/>
              <a:t>, _</a:t>
            </a:r>
            <a:r>
              <a:rPr lang="en-US" sz="2400" dirty="0" err="1" smtClean="0"/>
              <a:t>snprintf</a:t>
            </a:r>
            <a:r>
              <a:rPr lang="en-US" sz="2400" dirty="0" smtClean="0"/>
              <a:t>, _</a:t>
            </a:r>
            <a:r>
              <a:rPr lang="en-US" sz="2400" dirty="0" err="1" smtClean="0"/>
              <a:t>vsnprintf</a:t>
            </a:r>
            <a:r>
              <a:rPr lang="en-US" sz="2400" dirty="0" smtClean="0"/>
              <a:t>, </a:t>
            </a:r>
            <a:r>
              <a:rPr lang="en-US" sz="2400" dirty="0" err="1" smtClean="0"/>
              <a:t>vsnprintf</a:t>
            </a:r>
            <a:r>
              <a:rPr lang="en-US" sz="2400" dirty="0" smtClean="0"/>
              <a:t>, _</a:t>
            </a:r>
            <a:r>
              <a:rPr lang="en-US" sz="2400" dirty="0" err="1" smtClean="0"/>
              <a:t>snwprintf</a:t>
            </a:r>
            <a:r>
              <a:rPr lang="en-US" sz="2400" dirty="0" smtClean="0"/>
              <a:t>, </a:t>
            </a:r>
            <a:r>
              <a:rPr lang="en-US" sz="2400" dirty="0" err="1" smtClean="0"/>
              <a:t>vsnwprintf</a:t>
            </a:r>
            <a:r>
              <a:rPr lang="en-US" sz="24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bounded replacement of sprint</a:t>
            </a:r>
          </a:p>
          <a:p>
            <a:r>
              <a:rPr lang="en-US" sz="2400" dirty="0" smtClean="0"/>
              <a:t>works slightly different on Windows and UNIX, when limit is reached</a:t>
            </a:r>
          </a:p>
          <a:p>
            <a:pPr lvl="1"/>
            <a:r>
              <a:rPr lang="en-US" sz="2400" b="1" i="1" dirty="0" smtClean="0">
                <a:solidFill>
                  <a:srgbClr val="7030A0"/>
                </a:solidFill>
              </a:rPr>
              <a:t>Windows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7030A0"/>
                </a:solidFill>
              </a:rPr>
              <a:t>returns </a:t>
            </a:r>
            <a:r>
              <a:rPr lang="en-US" sz="2400" b="1" dirty="0" smtClean="0">
                <a:solidFill>
                  <a:srgbClr val="7030A0"/>
                </a:solidFill>
              </a:rPr>
              <a:t>-1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and there is no NUL termination</a:t>
            </a:r>
          </a:p>
          <a:p>
            <a:pPr lvl="1"/>
            <a:r>
              <a:rPr lang="en-US" sz="2400" b="1" i="1" dirty="0" smtClean="0">
                <a:solidFill>
                  <a:srgbClr val="C00000"/>
                </a:solidFill>
              </a:rPr>
              <a:t>UNIX</a:t>
            </a:r>
            <a:r>
              <a:rPr lang="en-US" sz="2400" dirty="0" smtClean="0"/>
              <a:t>: there is NUL termination and </a:t>
            </a:r>
            <a:r>
              <a:rPr lang="en-US" sz="2400" dirty="0" smtClean="0">
                <a:solidFill>
                  <a:srgbClr val="C00000"/>
                </a:solidFill>
              </a:rPr>
              <a:t>returns the number of bytes </a:t>
            </a:r>
            <a:r>
              <a:rPr lang="en-US" sz="2400" dirty="0" smtClean="0"/>
              <a:t>that would have been written had there been enough </a:t>
            </a:r>
            <a:r>
              <a:rPr lang="en-US" sz="2400" dirty="0" smtClean="0"/>
              <a:t>space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089523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292</TotalTime>
  <Words>855</Words>
  <Application>Microsoft Office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Retrospect</vt:lpstr>
      <vt:lpstr>C String Handling</vt:lpstr>
      <vt:lpstr>Strings in C </vt:lpstr>
      <vt:lpstr>Description and Problems (unbounded strings)</vt:lpstr>
      <vt:lpstr>sprintf (_stprintf, _sprintf, _vsprintf, vsprintf, swprintf, vswprintf, _vswprintfA, _wsprintfW)</vt:lpstr>
      <vt:lpstr>scanf (tscanf, wscanf, sscanf, fscanf, fwscanf, _snscanf, _snwscanf)</vt:lpstr>
      <vt:lpstr>strcpy (_tcscpy, lstrcpyA, wcscpy, _mbscpy)</vt:lpstr>
      <vt:lpstr>strcat (_tcscat, wcscat, _mbscat)</vt:lpstr>
      <vt:lpstr>Description and Problems (bounded strings)</vt:lpstr>
      <vt:lpstr>snprintf (_sntprintf, _snprintf, _vsnprintf, vsnprintf, _snwprintf, vsnwprintf)</vt:lpstr>
      <vt:lpstr>snprintf (_sntprintf, _snprintf, _vsnprintf, vsnprintf, _snwprintf, vsnwprintf)</vt:lpstr>
      <vt:lpstr>strncpy (_tcsncpy, _csncpy, wcscpyn, _mbsncpy)</vt:lpstr>
      <vt:lpstr>strncpy (_tcsncpy, _csncpy, wcscpyn, _mbsncpy)</vt:lpstr>
      <vt:lpstr>strncat (_tcsncat, wcsncat, _mbsncat)</vt:lpstr>
      <vt:lpstr>strncat (cont.)</vt:lpstr>
      <vt:lpstr>Common Issues - Unbounded Copies</vt:lpstr>
      <vt:lpstr>Common Issues - Character Expansion</vt:lpstr>
      <vt:lpstr>Common Issues - Character Expansion (contd)</vt:lpstr>
      <vt:lpstr>Common Issues - Incrementing Pointers Incorrectly</vt:lpstr>
      <vt:lpstr>Metadata</vt:lpstr>
      <vt:lpstr>Metadata - Embedded Delimiters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ȚICLE</dc:creator>
  <cp:lastModifiedBy>Alexandru-Mihai LUNGANA-NICULESCU</cp:lastModifiedBy>
  <cp:revision>56</cp:revision>
  <dcterms:created xsi:type="dcterms:W3CDTF">2015-10-30T07:30:46Z</dcterms:created>
  <dcterms:modified xsi:type="dcterms:W3CDTF">2019-10-23T20:21:04Z</dcterms:modified>
</cp:coreProperties>
</file>