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0C30"/>
    <a:srgbClr val="3A001D"/>
    <a:srgbClr val="660033"/>
    <a:srgbClr val="CC99FF"/>
    <a:srgbClr val="E56D95"/>
    <a:srgbClr val="6A2E49"/>
    <a:srgbClr val="3864B2"/>
    <a:srgbClr val="DF497B"/>
    <a:srgbClr val="CC0066"/>
    <a:srgbClr val="4107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9" d="100"/>
          <a:sy n="59" d="100"/>
        </p:scale>
        <p:origin x="1176"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FrontEmerDev.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Desktop\FrontEmerDev.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p\Desktop\FrontEmerDev.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FrontEmerDe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FrontEmerDev.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esktop\FrontEmerDev.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esktop\FrontEmerDev.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esktop\FrontEmerDev.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esktop\FrontEmerDev.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esktop\FrontEmerDev.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esktop\FrontEmerDev.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EIM IS Equity</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v>Sharpe ratio</c:v>
          </c:tx>
          <c:spPr>
            <a:ln w="22225" cap="rnd">
              <a:solidFill>
                <a:schemeClr val="accent6"/>
              </a:solidFill>
            </a:ln>
            <a:effectLst>
              <a:glow rad="139700">
                <a:schemeClr val="accent6">
                  <a:satMod val="175000"/>
                  <a:alpha val="14000"/>
                </a:schemeClr>
              </a:glow>
            </a:effectLst>
          </c:spPr>
          <c:marker>
            <c:symbol val="none"/>
          </c:marker>
          <c:trendline>
            <c:spPr>
              <a:ln w="25400" cap="rnd">
                <a:solidFill>
                  <a:schemeClr val="accent6">
                    <a:alpha val="50000"/>
                  </a:schemeClr>
                </a:solidFill>
              </a:ln>
              <a:effectLst/>
            </c:spPr>
            <c:trendlineType val="movingAvg"/>
            <c:period val="4"/>
            <c:dispRSqr val="0"/>
            <c:dispEq val="0"/>
          </c:trendline>
          <c:val>
            <c:numRef>
              <c:f>'sharpe emerg loc 1'!$B$2:$B$17</c:f>
              <c:numCache>
                <c:formatCode>General</c:formatCode>
                <c:ptCount val="16"/>
                <c:pt idx="0">
                  <c:v>-3.036284970502208E-2</c:v>
                </c:pt>
                <c:pt idx="1">
                  <c:v>4.047599057167315E-2</c:v>
                </c:pt>
                <c:pt idx="2">
                  <c:v>0.14650191644389193</c:v>
                </c:pt>
                <c:pt idx="3">
                  <c:v>6.4524504177454839E-2</c:v>
                </c:pt>
                <c:pt idx="4">
                  <c:v>0.10333094735548211</c:v>
                </c:pt>
                <c:pt idx="5">
                  <c:v>9.8489845058210471E-2</c:v>
                </c:pt>
                <c:pt idx="6">
                  <c:v>0.16808157049295352</c:v>
                </c:pt>
                <c:pt idx="7">
                  <c:v>0.12972069531850713</c:v>
                </c:pt>
                <c:pt idx="8">
                  <c:v>3.3740648164519625E-2</c:v>
                </c:pt>
                <c:pt idx="9">
                  <c:v>6.9249982530425983E-2</c:v>
                </c:pt>
                <c:pt idx="10">
                  <c:v>-6.4915999731973749E-3</c:v>
                </c:pt>
                <c:pt idx="11">
                  <c:v>-5.4964689124125929E-2</c:v>
                </c:pt>
                <c:pt idx="12">
                  <c:v>-2.9124384191403688E-2</c:v>
                </c:pt>
              </c:numCache>
            </c:numRef>
          </c:val>
          <c:smooth val="0"/>
          <c:extLst>
            <c:ext xmlns:c16="http://schemas.microsoft.com/office/drawing/2014/chart" uri="{C3380CC4-5D6E-409C-BE32-E72D297353CC}">
              <c16:uniqueId val="{00000001-2DE3-4681-B605-856BBB5D6516}"/>
            </c:ext>
          </c:extLst>
        </c:ser>
        <c:ser>
          <c:idx val="1"/>
          <c:order val="1"/>
          <c:tx>
            <c:v>Previziuni</c:v>
          </c:tx>
          <c:spPr>
            <a:ln w="22225" cap="rnd">
              <a:solidFill>
                <a:schemeClr val="accent5"/>
              </a:solidFill>
            </a:ln>
            <a:effectLst>
              <a:glow rad="139700">
                <a:schemeClr val="accent5">
                  <a:satMod val="175000"/>
                  <a:alpha val="14000"/>
                </a:schemeClr>
              </a:glow>
            </a:effectLst>
          </c:spPr>
          <c:marker>
            <c:symbol val="none"/>
          </c:marker>
          <c:cat>
            <c:numRef>
              <c:f>'sharpe emerg loc 1'!$A$2:$A$17</c:f>
              <c:numCache>
                <c:formatCode>General</c:formatCode>
                <c:ptCount val="16"/>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numCache>
            </c:numRef>
          </c:cat>
          <c:val>
            <c:numRef>
              <c:f>'sharpe emerg loc 1'!$C$2:$C$17</c:f>
              <c:numCache>
                <c:formatCode>General</c:formatCode>
                <c:ptCount val="16"/>
                <c:pt idx="12">
                  <c:v>-2.9124384191403688E-2</c:v>
                </c:pt>
                <c:pt idx="13">
                  <c:v>-3.5583285203098003E-2</c:v>
                </c:pt>
                <c:pt idx="14">
                  <c:v>-4.2042186214792207E-2</c:v>
                </c:pt>
                <c:pt idx="15">
                  <c:v>-4.8501087226486522E-2</c:v>
                </c:pt>
              </c:numCache>
            </c:numRef>
          </c:val>
          <c:smooth val="0"/>
          <c:extLst>
            <c:ext xmlns:c16="http://schemas.microsoft.com/office/drawing/2014/chart" uri="{C3380CC4-5D6E-409C-BE32-E72D297353CC}">
              <c16:uniqueId val="{00000002-2DE3-4681-B605-856BBB5D6516}"/>
            </c:ext>
          </c:extLst>
        </c:ser>
        <c:dLbls>
          <c:showLegendKey val="0"/>
          <c:showVal val="0"/>
          <c:showCatName val="0"/>
          <c:showSerName val="0"/>
          <c:showPercent val="0"/>
          <c:showBubbleSize val="0"/>
        </c:dLbls>
        <c:smooth val="0"/>
        <c:axId val="764981584"/>
        <c:axId val="764982896"/>
      </c:lineChart>
      <c:catAx>
        <c:axId val="76498158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64982896"/>
        <c:crosses val="autoZero"/>
        <c:auto val="1"/>
        <c:lblAlgn val="ctr"/>
        <c:lblOffset val="100"/>
        <c:noMultiLvlLbl val="0"/>
      </c:catAx>
      <c:valAx>
        <c:axId val="76498289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649815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ro-RO"/>
              <a:t>Sortino ratio</a:t>
            </a:r>
            <a:endParaRPr lang="en-US"/>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2"/>
          <c:order val="0"/>
          <c:tx>
            <c:v>Piețe emergente</c:v>
          </c:tx>
          <c:spPr>
            <a:noFill/>
            <a:ln w="9525" cap="flat" cmpd="sng" algn="ctr">
              <a:solidFill>
                <a:schemeClr val="accent3"/>
              </a:solidFill>
              <a:miter lim="800000"/>
            </a:ln>
            <a:effectLst>
              <a:glow rad="63500">
                <a:schemeClr val="accent3">
                  <a:satMod val="175000"/>
                  <a:alpha val="25000"/>
                </a:schemeClr>
              </a:glow>
            </a:effectLst>
          </c:spPr>
          <c:invertIfNegative val="0"/>
          <c:val>
            <c:numRef>
              <c:f>'Sortino comp graph'!$B$2:$B$18</c:f>
              <c:numCache>
                <c:formatCode>General</c:formatCode>
                <c:ptCount val="17"/>
                <c:pt idx="0">
                  <c:v>-3.4343316105948631E-2</c:v>
                </c:pt>
                <c:pt idx="1">
                  <c:v>-2.6419653604172842E-3</c:v>
                </c:pt>
                <c:pt idx="2">
                  <c:v>9.5958609881713827E-2</c:v>
                </c:pt>
                <c:pt idx="3">
                  <c:v>1.9486897743671915E-2</c:v>
                </c:pt>
                <c:pt idx="4">
                  <c:v>1.8729978432359188E-2</c:v>
                </c:pt>
                <c:pt idx="5">
                  <c:v>3.600548280971707E-2</c:v>
                </c:pt>
                <c:pt idx="6">
                  <c:v>4.5092515265712681E-2</c:v>
                </c:pt>
                <c:pt idx="7">
                  <c:v>3.4792836483967964E-2</c:v>
                </c:pt>
                <c:pt idx="8">
                  <c:v>4.5226902790679424E-2</c:v>
                </c:pt>
                <c:pt idx="9">
                  <c:v>9.8307910606882556E-2</c:v>
                </c:pt>
                <c:pt idx="10">
                  <c:v>2.0224895344011763E-2</c:v>
                </c:pt>
                <c:pt idx="11">
                  <c:v>-1.5150920373422302E-2</c:v>
                </c:pt>
                <c:pt idx="12">
                  <c:v>-2.4294837416522719E-2</c:v>
                </c:pt>
              </c:numCache>
            </c:numRef>
          </c:val>
          <c:extLst>
            <c:ext xmlns:c16="http://schemas.microsoft.com/office/drawing/2014/chart" uri="{C3380CC4-5D6E-409C-BE32-E72D297353CC}">
              <c16:uniqueId val="{00000000-A600-411C-A36A-97B3EBA84B58}"/>
            </c:ext>
          </c:extLst>
        </c:ser>
        <c:ser>
          <c:idx val="3"/>
          <c:order val="1"/>
          <c:tx>
            <c:v>Previziuni (Piețe emergente)</c:v>
          </c:tx>
          <c:spPr>
            <a:noFill/>
            <a:ln w="9525" cap="flat" cmpd="sng" algn="ctr">
              <a:solidFill>
                <a:schemeClr val="accent4"/>
              </a:solidFill>
              <a:miter lim="800000"/>
            </a:ln>
            <a:effectLst>
              <a:glow rad="63500">
                <a:schemeClr val="accent4">
                  <a:satMod val="175000"/>
                  <a:alpha val="25000"/>
                </a:schemeClr>
              </a:glow>
            </a:effectLst>
          </c:spPr>
          <c:invertIfNegative val="0"/>
          <c:cat>
            <c:numRef>
              <c:f>'Sortino comp graph'!$A$2:$A$18</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'Sortino comp graph'!$C$2:$C$18</c:f>
              <c:numCache>
                <c:formatCode>General</c:formatCode>
                <c:ptCount val="17"/>
                <c:pt idx="13">
                  <c:v>9.5071434979674824E-3</c:v>
                </c:pt>
                <c:pt idx="14">
                  <c:v>6.0588097440436833E-2</c:v>
                </c:pt>
                <c:pt idx="15">
                  <c:v>-6.5832466013914029E-3</c:v>
                </c:pt>
                <c:pt idx="16">
                  <c:v>1.7642664806819738E-3</c:v>
                </c:pt>
              </c:numCache>
            </c:numRef>
          </c:val>
          <c:extLst>
            <c:ext xmlns:c16="http://schemas.microsoft.com/office/drawing/2014/chart" uri="{C3380CC4-5D6E-409C-BE32-E72D297353CC}">
              <c16:uniqueId val="{00000001-A600-411C-A36A-97B3EBA84B58}"/>
            </c:ext>
          </c:extLst>
        </c:ser>
        <c:ser>
          <c:idx val="0"/>
          <c:order val="2"/>
          <c:tx>
            <c:v>Piețe dezvoltate</c:v>
          </c:tx>
          <c:spPr>
            <a:noFill/>
            <a:ln w="9525" cap="flat" cmpd="sng" algn="ctr">
              <a:solidFill>
                <a:schemeClr val="accent1"/>
              </a:solidFill>
              <a:miter lim="800000"/>
            </a:ln>
            <a:effectLst>
              <a:glow rad="63500">
                <a:schemeClr val="accent1">
                  <a:satMod val="175000"/>
                  <a:alpha val="25000"/>
                </a:schemeClr>
              </a:glow>
            </a:effectLst>
          </c:spPr>
          <c:invertIfNegative val="0"/>
          <c:val>
            <c:numRef>
              <c:f>Sheet8!$B$2:$B$18</c:f>
              <c:numCache>
                <c:formatCode>General</c:formatCode>
                <c:ptCount val="17"/>
                <c:pt idx="0">
                  <c:v>-5.6603532420773248E-2</c:v>
                </c:pt>
                <c:pt idx="1">
                  <c:v>-2.4822640397524885E-2</c:v>
                </c:pt>
                <c:pt idx="2">
                  <c:v>6.5143551620344603E-2</c:v>
                </c:pt>
                <c:pt idx="3">
                  <c:v>1.7639671986893771E-2</c:v>
                </c:pt>
                <c:pt idx="4">
                  <c:v>1.4987115589825434E-2</c:v>
                </c:pt>
                <c:pt idx="5">
                  <c:v>8.7398875109082771E-2</c:v>
                </c:pt>
                <c:pt idx="6">
                  <c:v>5.0955044964353144E-2</c:v>
                </c:pt>
                <c:pt idx="7">
                  <c:v>3.1488394969697221E-2</c:v>
                </c:pt>
                <c:pt idx="8">
                  <c:v>-1.4303259996115248E-2</c:v>
                </c:pt>
                <c:pt idx="9">
                  <c:v>9.6538526349638651E-2</c:v>
                </c:pt>
                <c:pt idx="10">
                  <c:v>2.3587565779659717E-2</c:v>
                </c:pt>
                <c:pt idx="11">
                  <c:v>2.7442933804942993E-3</c:v>
                </c:pt>
                <c:pt idx="12">
                  <c:v>6.0445652584804792E-3</c:v>
                </c:pt>
              </c:numCache>
            </c:numRef>
          </c:val>
          <c:extLst>
            <c:ext xmlns:c16="http://schemas.microsoft.com/office/drawing/2014/chart" uri="{C3380CC4-5D6E-409C-BE32-E72D297353CC}">
              <c16:uniqueId val="{00000002-A600-411C-A36A-97B3EBA84B58}"/>
            </c:ext>
          </c:extLst>
        </c:ser>
        <c:ser>
          <c:idx val="1"/>
          <c:order val="3"/>
          <c:tx>
            <c:v>Previziuni (Piețe dezvoltate)</c:v>
          </c:tx>
          <c:spPr>
            <a:noFill/>
            <a:ln w="9525" cap="flat" cmpd="sng" algn="ctr">
              <a:solidFill>
                <a:schemeClr val="accent2"/>
              </a:solidFill>
              <a:miter lim="800000"/>
            </a:ln>
            <a:effectLst>
              <a:glow rad="63500">
                <a:schemeClr val="accent2">
                  <a:satMod val="175000"/>
                  <a:alpha val="25000"/>
                </a:schemeClr>
              </a:glow>
            </a:effectLst>
          </c:spPr>
          <c:invertIfNegative val="0"/>
          <c:cat>
            <c:numRef>
              <c:f>Sheet8!$A$2:$A$18</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Sheet8!$C$2:$C$18</c:f>
              <c:numCache>
                <c:formatCode>General</c:formatCode>
                <c:ptCount val="17"/>
                <c:pt idx="13">
                  <c:v>3.2690891246237669E-2</c:v>
                </c:pt>
                <c:pt idx="14">
                  <c:v>5.9082727582781491E-2</c:v>
                </c:pt>
                <c:pt idx="15">
                  <c:v>9.0221804838215257E-3</c:v>
                </c:pt>
                <c:pt idx="16">
                  <c:v>1.3378362631467668E-2</c:v>
                </c:pt>
              </c:numCache>
            </c:numRef>
          </c:val>
          <c:extLst>
            <c:ext xmlns:c16="http://schemas.microsoft.com/office/drawing/2014/chart" uri="{C3380CC4-5D6E-409C-BE32-E72D297353CC}">
              <c16:uniqueId val="{00000003-A600-411C-A36A-97B3EBA84B58}"/>
            </c:ext>
          </c:extLst>
        </c:ser>
        <c:dLbls>
          <c:showLegendKey val="0"/>
          <c:showVal val="0"/>
          <c:showCatName val="0"/>
          <c:showSerName val="0"/>
          <c:showPercent val="0"/>
          <c:showBubbleSize val="0"/>
        </c:dLbls>
        <c:gapWidth val="315"/>
        <c:overlap val="-40"/>
        <c:axId val="775160544"/>
        <c:axId val="775153984"/>
      </c:barChart>
      <c:catAx>
        <c:axId val="77516054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5153984"/>
        <c:crosses val="autoZero"/>
        <c:auto val="1"/>
        <c:lblAlgn val="ctr"/>
        <c:lblOffset val="100"/>
        <c:noMultiLvlLbl val="0"/>
      </c:catAx>
      <c:valAx>
        <c:axId val="7751539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51605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89345466976346"/>
          <c:y val="8.1858314007335967E-2"/>
          <c:w val="0.80941259622741024"/>
          <c:h val="0.7138855371202717"/>
        </c:manualLayout>
      </c:layout>
      <c:barChart>
        <c:barDir val="col"/>
        <c:grouping val="clustered"/>
        <c:varyColors val="0"/>
        <c:ser>
          <c:idx val="0"/>
          <c:order val="0"/>
          <c:tx>
            <c:v>Piețe dezvoltate</c:v>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Sheet13!$B$4</c:f>
              <c:strCache>
                <c:ptCount val="1"/>
                <c:pt idx="0">
                  <c:v>2007-2020</c:v>
                </c:pt>
              </c:strCache>
            </c:strRef>
          </c:cat>
          <c:val>
            <c:numRef>
              <c:f>Sheet13!$A$1</c:f>
              <c:numCache>
                <c:formatCode>General</c:formatCode>
                <c:ptCount val="1"/>
                <c:pt idx="0">
                  <c:v>2.4023744002838774E-2</c:v>
                </c:pt>
              </c:numCache>
            </c:numRef>
          </c:val>
          <c:extLst>
            <c:ext xmlns:c16="http://schemas.microsoft.com/office/drawing/2014/chart" uri="{C3380CC4-5D6E-409C-BE32-E72D297353CC}">
              <c16:uniqueId val="{00000000-104C-4104-B475-1A59DC616529}"/>
            </c:ext>
          </c:extLst>
        </c:ser>
        <c:ser>
          <c:idx val="1"/>
          <c:order val="1"/>
          <c:tx>
            <c:v>Piețe emergente</c:v>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Sheet13!$B$4</c:f>
              <c:strCache>
                <c:ptCount val="1"/>
                <c:pt idx="0">
                  <c:v>2007-2020</c:v>
                </c:pt>
              </c:strCache>
            </c:strRef>
          </c:cat>
          <c:val>
            <c:numRef>
              <c:f>Sheet13!$A$2</c:f>
              <c:numCache>
                <c:formatCode>General</c:formatCode>
                <c:ptCount val="1"/>
                <c:pt idx="0">
                  <c:v>2.8741271219793238E-2</c:v>
                </c:pt>
              </c:numCache>
            </c:numRef>
          </c:val>
          <c:extLst>
            <c:ext xmlns:c16="http://schemas.microsoft.com/office/drawing/2014/chart" uri="{C3380CC4-5D6E-409C-BE32-E72D297353CC}">
              <c16:uniqueId val="{00000001-104C-4104-B475-1A59DC616529}"/>
            </c:ext>
          </c:extLst>
        </c:ser>
        <c:dLbls>
          <c:showLegendKey val="0"/>
          <c:showVal val="0"/>
          <c:showCatName val="0"/>
          <c:showSerName val="0"/>
          <c:showPercent val="0"/>
          <c:showBubbleSize val="0"/>
        </c:dLbls>
        <c:gapWidth val="100"/>
        <c:overlap val="-24"/>
        <c:axId val="647333480"/>
        <c:axId val="647331840"/>
      </c:barChart>
      <c:catAx>
        <c:axId val="6473334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7331840"/>
        <c:crosses val="autoZero"/>
        <c:auto val="1"/>
        <c:lblAlgn val="ctr"/>
        <c:lblOffset val="100"/>
        <c:noMultiLvlLbl val="0"/>
      </c:catAx>
      <c:valAx>
        <c:axId val="647331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7333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41539947625912"/>
          <c:y val="9.1351885777428823E-2"/>
          <c:w val="0.46210795922826425"/>
          <c:h val="0.8115258512896566"/>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27D-448D-91CC-5F512EE7D85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27D-448D-91CC-5F512EE7D85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27D-448D-91CC-5F512EE7D85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27D-448D-91CC-5F512EE7D85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27D-448D-91CC-5F512EE7D85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27D-448D-91CC-5F512EE7D85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27D-448D-91CC-5F512EE7D858}"/>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27D-448D-91CC-5F512EE7D858}"/>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27D-448D-91CC-5F512EE7D858}"/>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Sheet6!$A$1:$A$9</c:f>
              <c:strCache>
                <c:ptCount val="9"/>
                <c:pt idx="0">
                  <c:v>SUNP IS Equity</c:v>
                </c:pt>
                <c:pt idx="1">
                  <c:v>068270 KS Equity</c:v>
                </c:pt>
                <c:pt idx="2">
                  <c:v>EIM IS Equity</c:v>
                </c:pt>
                <c:pt idx="3">
                  <c:v>AC* MM Equity</c:v>
                </c:pt>
                <c:pt idx="4">
                  <c:v>ASURB MM Equity</c:v>
                </c:pt>
                <c:pt idx="5">
                  <c:v>TELEC CP Equity</c:v>
                </c:pt>
                <c:pt idx="6">
                  <c:v>KONZUM HB Equity</c:v>
                </c:pt>
                <c:pt idx="7">
                  <c:v>OPUS HB Equity</c:v>
                </c:pt>
                <c:pt idx="8">
                  <c:v>AXSB IS Equity</c:v>
                </c:pt>
              </c:strCache>
            </c:strRef>
          </c:cat>
          <c:val>
            <c:numRef>
              <c:f>Sheet6!$B$1:$B$9</c:f>
              <c:numCache>
                <c:formatCode>General</c:formatCode>
                <c:ptCount val="9"/>
                <c:pt idx="0">
                  <c:v>2</c:v>
                </c:pt>
                <c:pt idx="1">
                  <c:v>1</c:v>
                </c:pt>
                <c:pt idx="2">
                  <c:v>3</c:v>
                </c:pt>
                <c:pt idx="3">
                  <c:v>1</c:v>
                </c:pt>
                <c:pt idx="4">
                  <c:v>1</c:v>
                </c:pt>
                <c:pt idx="5">
                  <c:v>1</c:v>
                </c:pt>
                <c:pt idx="6">
                  <c:v>1</c:v>
                </c:pt>
                <c:pt idx="7">
                  <c:v>1</c:v>
                </c:pt>
                <c:pt idx="8">
                  <c:v>1</c:v>
                </c:pt>
              </c:numCache>
            </c:numRef>
          </c:val>
          <c:extLst>
            <c:ext xmlns:c16="http://schemas.microsoft.com/office/drawing/2014/chart" uri="{C3380CC4-5D6E-409C-BE32-E72D297353CC}">
              <c16:uniqueId val="{00000012-727D-448D-91CC-5F512EE7D858}"/>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0000849917834806"/>
          <c:y val="0.12221908713542123"/>
          <c:w val="0.29013400629922359"/>
          <c:h val="0.830576728750472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EIM IS Equity</c:v>
          </c:tx>
          <c:spPr>
            <a:ln w="22225" cap="rnd">
              <a:solidFill>
                <a:schemeClr val="accent1"/>
              </a:solidFill>
            </a:ln>
            <a:effectLst>
              <a:glow rad="139700">
                <a:schemeClr val="accent1">
                  <a:satMod val="175000"/>
                  <a:alpha val="14000"/>
                </a:schemeClr>
              </a:glow>
            </a:effectLst>
          </c:spPr>
          <c:marker>
            <c:symbol val="none"/>
          </c:marker>
          <c:cat>
            <c:numRef>
              <c:f>'sortino graph'!$C$2:$C$14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'sortino graph'!$A$2:$A$14</c:f>
              <c:numCache>
                <c:formatCode>General</c:formatCode>
                <c:ptCount val="13"/>
                <c:pt idx="0">
                  <c:v>-4.7463039218054219E-2</c:v>
                </c:pt>
                <c:pt idx="1">
                  <c:v>8.040284055598905E-2</c:v>
                </c:pt>
                <c:pt idx="2">
                  <c:v>0.33578317505193861</c:v>
                </c:pt>
                <c:pt idx="3">
                  <c:v>0.13694332798157666</c:v>
                </c:pt>
                <c:pt idx="4">
                  <c:v>0.20238558227520648</c:v>
                </c:pt>
                <c:pt idx="5">
                  <c:v>0.19410309176848917</c:v>
                </c:pt>
                <c:pt idx="6">
                  <c:v>0.37545735733228025</c:v>
                </c:pt>
                <c:pt idx="7">
                  <c:v>0.29260017274782735</c:v>
                </c:pt>
                <c:pt idx="8">
                  <c:v>5.8191340826393032E-2</c:v>
                </c:pt>
                <c:pt idx="9">
                  <c:v>0.12232779854217077</c:v>
                </c:pt>
                <c:pt idx="10">
                  <c:v>-8.6894003431115478E-3</c:v>
                </c:pt>
                <c:pt idx="11">
                  <c:v>-8.5330591749652671E-2</c:v>
                </c:pt>
                <c:pt idx="12">
                  <c:v>-4.5847741546412697E-2</c:v>
                </c:pt>
              </c:numCache>
            </c:numRef>
          </c:val>
          <c:smooth val="0"/>
          <c:extLst>
            <c:ext xmlns:c16="http://schemas.microsoft.com/office/drawing/2014/chart" uri="{C3380CC4-5D6E-409C-BE32-E72D297353CC}">
              <c16:uniqueId val="{00000000-58D9-46B0-A2EF-F5BF1C9418BC}"/>
            </c:ext>
          </c:extLst>
        </c:ser>
        <c:ser>
          <c:idx val="1"/>
          <c:order val="1"/>
          <c:tx>
            <c:v>GSPARK HB Equity</c:v>
          </c:tx>
          <c:spPr>
            <a:ln w="22225" cap="rnd">
              <a:solidFill>
                <a:schemeClr val="accent2"/>
              </a:solidFill>
            </a:ln>
            <a:effectLst>
              <a:glow rad="139700">
                <a:schemeClr val="accent2">
                  <a:satMod val="175000"/>
                  <a:alpha val="14000"/>
                </a:schemeClr>
              </a:glow>
            </a:effectLst>
          </c:spPr>
          <c:marker>
            <c:symbol val="none"/>
          </c:marker>
          <c:cat>
            <c:numRef>
              <c:f>'sortino graph'!$C$2:$C$14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'sortino graph'!$B$2:$B$14</c:f>
              <c:numCache>
                <c:formatCode>General</c:formatCode>
                <c:ptCount val="13"/>
                <c:pt idx="0">
                  <c:v>-7.8886716604475868E-2</c:v>
                </c:pt>
                <c:pt idx="1">
                  <c:v>-6.7398920416245553E-2</c:v>
                </c:pt>
                <c:pt idx="2">
                  <c:v>9.8230323023777308E-2</c:v>
                </c:pt>
                <c:pt idx="3">
                  <c:v>3.9270790327306975E-3</c:v>
                </c:pt>
                <c:pt idx="4">
                  <c:v>6.4266502146186205E-2</c:v>
                </c:pt>
                <c:pt idx="5">
                  <c:v>1.5014863866244602E-2</c:v>
                </c:pt>
                <c:pt idx="6">
                  <c:v>0.18744442229127217</c:v>
                </c:pt>
                <c:pt idx="7">
                  <c:v>0.21977970172791222</c:v>
                </c:pt>
                <c:pt idx="8">
                  <c:v>6.4680622840904992E-2</c:v>
                </c:pt>
                <c:pt idx="9">
                  <c:v>0.22322134200638932</c:v>
                </c:pt>
                <c:pt idx="10">
                  <c:v>1.8080684917644562E-4</c:v>
                </c:pt>
                <c:pt idx="11">
                  <c:v>9.5229849316591078E-2</c:v>
                </c:pt>
                <c:pt idx="12">
                  <c:v>0.17344644357640462</c:v>
                </c:pt>
              </c:numCache>
            </c:numRef>
          </c:val>
          <c:smooth val="0"/>
          <c:extLst>
            <c:ext xmlns:c16="http://schemas.microsoft.com/office/drawing/2014/chart" uri="{C3380CC4-5D6E-409C-BE32-E72D297353CC}">
              <c16:uniqueId val="{00000001-58D9-46B0-A2EF-F5BF1C9418BC}"/>
            </c:ext>
          </c:extLst>
        </c:ser>
        <c:dLbls>
          <c:showLegendKey val="0"/>
          <c:showVal val="0"/>
          <c:showCatName val="0"/>
          <c:showSerName val="0"/>
          <c:showPercent val="0"/>
          <c:showBubbleSize val="0"/>
        </c:dLbls>
        <c:smooth val="0"/>
        <c:axId val="763628144"/>
        <c:axId val="763629784"/>
      </c:lineChart>
      <c:catAx>
        <c:axId val="76362814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63629784"/>
        <c:crosses val="autoZero"/>
        <c:auto val="1"/>
        <c:lblAlgn val="ctr"/>
        <c:lblOffset val="100"/>
        <c:noMultiLvlLbl val="0"/>
      </c:catAx>
      <c:valAx>
        <c:axId val="7636297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636281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dPt>
            <c:idx val="0"/>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A1-46B3-88C0-1BEA72CE410B}"/>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A1-46B3-88C0-1BEA72CE410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'treynor grapf'!$E$2:$E$3</c:f>
              <c:strCache>
                <c:ptCount val="2"/>
                <c:pt idx="0">
                  <c:v>companii coreene </c:v>
                </c:pt>
                <c:pt idx="1">
                  <c:v>altele</c:v>
                </c:pt>
              </c:strCache>
            </c:strRef>
          </c:cat>
          <c:val>
            <c:numRef>
              <c:f>'treynor grapf'!$F$2:$F$3</c:f>
              <c:numCache>
                <c:formatCode>General</c:formatCode>
                <c:ptCount val="2"/>
                <c:pt idx="0">
                  <c:v>4</c:v>
                </c:pt>
                <c:pt idx="1">
                  <c:v>6</c:v>
                </c:pt>
              </c:numCache>
            </c:numRef>
          </c:val>
          <c:extLst>
            <c:ext xmlns:c16="http://schemas.microsoft.com/office/drawing/2014/chart" uri="{C3380CC4-5D6E-409C-BE32-E72D297353CC}">
              <c16:uniqueId val="{00000004-83A1-46B3-88C0-1BEA72CE410B}"/>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'sharpe dezv graph'!$A$1</c:f>
              <c:strCache>
                <c:ptCount val="1"/>
                <c:pt idx="0">
                  <c:v>BA UN Equity</c:v>
                </c:pt>
              </c:strCache>
            </c:strRef>
          </c:tx>
          <c:spPr>
            <a:ln w="22225" cap="rnd">
              <a:solidFill>
                <a:schemeClr val="accent1"/>
              </a:solidFill>
            </a:ln>
            <a:effectLst>
              <a:glow rad="139700">
                <a:schemeClr val="accent1">
                  <a:satMod val="175000"/>
                  <a:alpha val="14000"/>
                </a:schemeClr>
              </a:glow>
            </a:effectLst>
          </c:spPr>
          <c:marker>
            <c:symbol val="none"/>
          </c:marker>
          <c:trendline>
            <c:spPr>
              <a:ln w="25400" cap="rnd">
                <a:solidFill>
                  <a:schemeClr val="accent1">
                    <a:alpha val="50000"/>
                  </a:schemeClr>
                </a:solidFill>
              </a:ln>
              <a:effectLst/>
            </c:spPr>
            <c:trendlineType val="movingAvg"/>
            <c:period val="4"/>
            <c:dispRSqr val="0"/>
            <c:dispEq val="0"/>
          </c:trendline>
          <c:cat>
            <c:numRef>
              <c:f>'sharpe dezv graph'!$C$2:$C$14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'sharpe dezv graph'!$A$2:$A$14</c:f>
              <c:numCache>
                <c:formatCode>General</c:formatCode>
                <c:ptCount val="13"/>
                <c:pt idx="0">
                  <c:v>-7.2682593068014181E-2</c:v>
                </c:pt>
                <c:pt idx="1">
                  <c:v>-4.1036161697780862E-2</c:v>
                </c:pt>
                <c:pt idx="2">
                  <c:v>7.4205408284650859E-2</c:v>
                </c:pt>
                <c:pt idx="3">
                  <c:v>1.2326119974624921E-2</c:v>
                </c:pt>
                <c:pt idx="4">
                  <c:v>1.2762937947300318E-2</c:v>
                </c:pt>
                <c:pt idx="5">
                  <c:v>0.10183156606382843</c:v>
                </c:pt>
                <c:pt idx="6">
                  <c:v>6.5741884461661293E-2</c:v>
                </c:pt>
                <c:pt idx="7">
                  <c:v>3.6169094199026038E-2</c:v>
                </c:pt>
                <c:pt idx="8">
                  <c:v>-1.9354226062752864E-2</c:v>
                </c:pt>
                <c:pt idx="9">
                  <c:v>0.16679150308821622</c:v>
                </c:pt>
                <c:pt idx="10">
                  <c:v>0.12574391501147544</c:v>
                </c:pt>
                <c:pt idx="11">
                  <c:v>1.1632642418271241E-2</c:v>
                </c:pt>
                <c:pt idx="12">
                  <c:v>-6.9915746043893542E-2</c:v>
                </c:pt>
              </c:numCache>
            </c:numRef>
          </c:val>
          <c:smooth val="0"/>
          <c:extLst>
            <c:ext xmlns:c16="http://schemas.microsoft.com/office/drawing/2014/chart" uri="{C3380CC4-5D6E-409C-BE32-E72D297353CC}">
              <c16:uniqueId val="{00000001-CA98-4E53-992B-193B228922AC}"/>
            </c:ext>
          </c:extLst>
        </c:ser>
        <c:ser>
          <c:idx val="1"/>
          <c:order val="1"/>
          <c:tx>
            <c:strRef>
              <c:f>'sharpe dezv graph'!$B$1</c:f>
              <c:strCache>
                <c:ptCount val="1"/>
                <c:pt idx="0">
                  <c:v>DGE LN Equity</c:v>
                </c:pt>
              </c:strCache>
            </c:strRef>
          </c:tx>
          <c:spPr>
            <a:ln w="22225" cap="rnd">
              <a:solidFill>
                <a:schemeClr val="accent2"/>
              </a:solidFill>
            </a:ln>
            <a:effectLst>
              <a:glow rad="139700">
                <a:schemeClr val="accent2">
                  <a:satMod val="175000"/>
                  <a:alpha val="14000"/>
                </a:schemeClr>
              </a:glow>
            </a:effectLst>
          </c:spPr>
          <c:marker>
            <c:symbol val="none"/>
          </c:marker>
          <c:trendline>
            <c:spPr>
              <a:ln w="25400" cap="rnd">
                <a:solidFill>
                  <a:schemeClr val="accent2">
                    <a:alpha val="50000"/>
                  </a:schemeClr>
                </a:solidFill>
              </a:ln>
              <a:effectLst/>
            </c:spPr>
            <c:trendlineType val="movingAvg"/>
            <c:period val="4"/>
            <c:dispRSqr val="0"/>
            <c:dispEq val="0"/>
          </c:trendline>
          <c:cat>
            <c:numRef>
              <c:f>'sharpe dezv graph'!$C$2:$C$14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'sharpe dezv graph'!$B$2:$B$14</c:f>
              <c:numCache>
                <c:formatCode>General</c:formatCode>
                <c:ptCount val="13"/>
                <c:pt idx="0">
                  <c:v>-1.7185588294474606E-2</c:v>
                </c:pt>
                <c:pt idx="1">
                  <c:v>-9.3322970442858075E-3</c:v>
                </c:pt>
                <c:pt idx="2">
                  <c:v>6.9410655356496057E-2</c:v>
                </c:pt>
                <c:pt idx="3">
                  <c:v>4.067868494221092E-2</c:v>
                </c:pt>
                <c:pt idx="4">
                  <c:v>9.0155373823665078E-2</c:v>
                </c:pt>
                <c:pt idx="5">
                  <c:v>6.9770609369371434E-2</c:v>
                </c:pt>
                <c:pt idx="6">
                  <c:v>-2.5104301965454514E-2</c:v>
                </c:pt>
                <c:pt idx="7">
                  <c:v>1.9195782411144107E-3</c:v>
                </c:pt>
                <c:pt idx="8">
                  <c:v>2.4567154725118192E-2</c:v>
                </c:pt>
                <c:pt idx="9">
                  <c:v>7.2370719988364196E-2</c:v>
                </c:pt>
                <c:pt idx="10">
                  <c:v>4.1298741857221863E-2</c:v>
                </c:pt>
                <c:pt idx="11">
                  <c:v>7.3705692515649041E-2</c:v>
                </c:pt>
                <c:pt idx="12">
                  <c:v>-1.220745041878131E-2</c:v>
                </c:pt>
              </c:numCache>
            </c:numRef>
          </c:val>
          <c:smooth val="0"/>
          <c:extLst>
            <c:ext xmlns:c16="http://schemas.microsoft.com/office/drawing/2014/chart" uri="{C3380CC4-5D6E-409C-BE32-E72D297353CC}">
              <c16:uniqueId val="{00000003-CA98-4E53-992B-193B228922AC}"/>
            </c:ext>
          </c:extLst>
        </c:ser>
        <c:dLbls>
          <c:showLegendKey val="0"/>
          <c:showVal val="0"/>
          <c:showCatName val="0"/>
          <c:showSerName val="0"/>
          <c:showPercent val="0"/>
          <c:showBubbleSize val="0"/>
        </c:dLbls>
        <c:smooth val="0"/>
        <c:axId val="369068680"/>
        <c:axId val="369066712"/>
      </c:lineChart>
      <c:catAx>
        <c:axId val="36906868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69066712"/>
        <c:crosses val="autoZero"/>
        <c:auto val="1"/>
        <c:lblAlgn val="ctr"/>
        <c:lblOffset val="100"/>
        <c:noMultiLvlLbl val="0"/>
      </c:catAx>
      <c:valAx>
        <c:axId val="36906671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690686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6709-4178-9130-6A02A267E7E0}"/>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6709-4178-9130-6A02A267E7E0}"/>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6709-4178-9130-6A02A267E7E0}"/>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6709-4178-9130-6A02A267E7E0}"/>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6709-4178-9130-6A02A267E7E0}"/>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6709-4178-9130-6A02A267E7E0}"/>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6709-4178-9130-6A02A267E7E0}"/>
              </c:ext>
            </c:extLst>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6709-4178-9130-6A02A267E7E0}"/>
              </c:ext>
            </c:extLst>
          </c:dPt>
          <c:dPt>
            <c:idx val="8"/>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6709-4178-9130-6A02A267E7E0}"/>
              </c:ext>
            </c:extLst>
          </c:dPt>
          <c:dPt>
            <c:idx val="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6709-4178-9130-6A02A267E7E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'sortino dezv graph'!$A$1:$A$10</c:f>
              <c:strCache>
                <c:ptCount val="10"/>
                <c:pt idx="0">
                  <c:v>9983 JT Equity</c:v>
                </c:pt>
                <c:pt idx="1">
                  <c:v>HEN3 GY Equity</c:v>
                </c:pt>
                <c:pt idx="2">
                  <c:v>VZ UN Equity</c:v>
                </c:pt>
                <c:pt idx="3">
                  <c:v>DGE LN Equity</c:v>
                </c:pt>
                <c:pt idx="4">
                  <c:v>9433 JT Equity</c:v>
                </c:pt>
                <c:pt idx="5">
                  <c:v>CAP FP Equity</c:v>
                </c:pt>
                <c:pt idx="6">
                  <c:v>6762 JT Equity</c:v>
                </c:pt>
                <c:pt idx="7">
                  <c:v>BATS LN Equity</c:v>
                </c:pt>
                <c:pt idx="8">
                  <c:v>BA UN Equity</c:v>
                </c:pt>
                <c:pt idx="9">
                  <c:v>8035 JT Equity</c:v>
                </c:pt>
              </c:strCache>
            </c:strRef>
          </c:cat>
          <c:val>
            <c:numRef>
              <c:f>'sortino dezv graph'!$B$1:$B$10</c:f>
              <c:numCache>
                <c:formatCode>General</c:formatCode>
                <c:ptCount val="10"/>
                <c:pt idx="0">
                  <c:v>2</c:v>
                </c:pt>
                <c:pt idx="1">
                  <c:v>1</c:v>
                </c:pt>
                <c:pt idx="2">
                  <c:v>1</c:v>
                </c:pt>
                <c:pt idx="3">
                  <c:v>2</c:v>
                </c:pt>
                <c:pt idx="4">
                  <c:v>1</c:v>
                </c:pt>
                <c:pt idx="5">
                  <c:v>1</c:v>
                </c:pt>
                <c:pt idx="6">
                  <c:v>1</c:v>
                </c:pt>
                <c:pt idx="7">
                  <c:v>1</c:v>
                </c:pt>
                <c:pt idx="8">
                  <c:v>2</c:v>
                </c:pt>
                <c:pt idx="9">
                  <c:v>1</c:v>
                </c:pt>
              </c:numCache>
            </c:numRef>
          </c:val>
          <c:extLst>
            <c:ext xmlns:c16="http://schemas.microsoft.com/office/drawing/2014/chart" uri="{C3380CC4-5D6E-409C-BE32-E72D297353CC}">
              <c16:uniqueId val="{00000014-6709-4178-9130-6A02A267E7E0}"/>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BE2-4B8E-B06F-CB0558AEBC4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BE2-4B8E-B06F-CB0558AEBC4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BE2-4B8E-B06F-CB0558AEBC4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BE2-4B8E-B06F-CB0558AEBC4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'treynor dezv graph'!$A$1:$A$4</c:f>
              <c:strCache>
                <c:ptCount val="4"/>
                <c:pt idx="0">
                  <c:v>companii japoneze</c:v>
                </c:pt>
                <c:pt idx="1">
                  <c:v>companii britanice</c:v>
                </c:pt>
                <c:pt idx="2">
                  <c:v>companii americane</c:v>
                </c:pt>
                <c:pt idx="3">
                  <c:v>companii germane</c:v>
                </c:pt>
              </c:strCache>
            </c:strRef>
          </c:cat>
          <c:val>
            <c:numRef>
              <c:f>'treynor dezv graph'!$B$1:$B$4</c:f>
              <c:numCache>
                <c:formatCode>General</c:formatCode>
                <c:ptCount val="4"/>
                <c:pt idx="0">
                  <c:v>3</c:v>
                </c:pt>
                <c:pt idx="1">
                  <c:v>3</c:v>
                </c:pt>
                <c:pt idx="2">
                  <c:v>2</c:v>
                </c:pt>
                <c:pt idx="3">
                  <c:v>1</c:v>
                </c:pt>
              </c:numCache>
            </c:numRef>
          </c:val>
          <c:extLst>
            <c:ext xmlns:c16="http://schemas.microsoft.com/office/drawing/2014/chart" uri="{C3380CC4-5D6E-409C-BE32-E72D297353CC}">
              <c16:uniqueId val="{00000008-DBE2-4B8E-B06F-CB0558AEBC47}"/>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ro-RO"/>
              <a:t>Sharpe ratio</a:t>
            </a:r>
            <a:endParaRPr lang="en-US"/>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2"/>
          <c:order val="0"/>
          <c:tx>
            <c:v>Piețe emergente</c:v>
          </c:tx>
          <c:spPr>
            <a:noFill/>
            <a:ln w="9525" cap="flat" cmpd="sng" algn="ctr">
              <a:solidFill>
                <a:schemeClr val="accent3"/>
              </a:solidFill>
              <a:miter lim="800000"/>
            </a:ln>
            <a:effectLst>
              <a:glow rad="63500">
                <a:schemeClr val="accent3">
                  <a:satMod val="175000"/>
                  <a:alpha val="25000"/>
                </a:schemeClr>
              </a:glow>
            </a:effectLst>
          </c:spPr>
          <c:invertIfNegative val="0"/>
          <c:val>
            <c:numRef>
              <c:f>'sharpe grapf corect'!$B$2:$B$18</c:f>
              <c:numCache>
                <c:formatCode>General</c:formatCode>
                <c:ptCount val="17"/>
                <c:pt idx="0">
                  <c:v>-2.4558301804601099E-2</c:v>
                </c:pt>
                <c:pt idx="1">
                  <c:v>-5.0106128966891069E-3</c:v>
                </c:pt>
                <c:pt idx="2">
                  <c:v>5.2096888478350319E-2</c:v>
                </c:pt>
                <c:pt idx="3">
                  <c:v>8.0123551545863599E-3</c:v>
                </c:pt>
                <c:pt idx="4">
                  <c:v>8.571235153252782E-3</c:v>
                </c:pt>
                <c:pt idx="5">
                  <c:v>1.7800960316034412E-2</c:v>
                </c:pt>
                <c:pt idx="6">
                  <c:v>2.2237263825374769E-2</c:v>
                </c:pt>
                <c:pt idx="7">
                  <c:v>1.5255296387721788E-2</c:v>
                </c:pt>
                <c:pt idx="8">
                  <c:v>2.4331150105798997E-2</c:v>
                </c:pt>
                <c:pt idx="9">
                  <c:v>5.3962438802178769E-2</c:v>
                </c:pt>
                <c:pt idx="10">
                  <c:v>9.3711700857095383E-3</c:v>
                </c:pt>
                <c:pt idx="11">
                  <c:v>-1.1631994825087722E-2</c:v>
                </c:pt>
                <c:pt idx="12">
                  <c:v>-2.0342614404344823E-2</c:v>
                </c:pt>
              </c:numCache>
            </c:numRef>
          </c:val>
          <c:extLst>
            <c:ext xmlns:c16="http://schemas.microsoft.com/office/drawing/2014/chart" uri="{C3380CC4-5D6E-409C-BE32-E72D297353CC}">
              <c16:uniqueId val="{00000000-8A9A-49A9-A789-9373434E6390}"/>
            </c:ext>
          </c:extLst>
        </c:ser>
        <c:ser>
          <c:idx val="3"/>
          <c:order val="1"/>
          <c:tx>
            <c:v>Previziuni (Piețe emergente)</c:v>
          </c:tx>
          <c:spPr>
            <a:noFill/>
            <a:ln w="9525" cap="flat" cmpd="sng" algn="ctr">
              <a:solidFill>
                <a:schemeClr val="accent4"/>
              </a:solidFill>
              <a:miter lim="800000"/>
            </a:ln>
            <a:effectLst>
              <a:glow rad="63500">
                <a:schemeClr val="accent4">
                  <a:satMod val="175000"/>
                  <a:alpha val="25000"/>
                </a:schemeClr>
              </a:glow>
            </a:effectLst>
          </c:spPr>
          <c:invertIfNegative val="0"/>
          <c:cat>
            <c:numRef>
              <c:f>'sharpe grapf corect'!$A$2:$A$18</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'sharpe grapf corect'!$C$2:$C$18</c:f>
              <c:numCache>
                <c:formatCode>General</c:formatCode>
                <c:ptCount val="17"/>
                <c:pt idx="13">
                  <c:v>-7.5593450299919623E-3</c:v>
                </c:pt>
                <c:pt idx="14">
                  <c:v>2.1623437339832765E-2</c:v>
                </c:pt>
                <c:pt idx="15">
                  <c:v>-1.7097803377553292E-2</c:v>
                </c:pt>
                <c:pt idx="16">
                  <c:v>-1.1466822274001004E-2</c:v>
                </c:pt>
              </c:numCache>
            </c:numRef>
          </c:val>
          <c:extLst>
            <c:ext xmlns:c16="http://schemas.microsoft.com/office/drawing/2014/chart" uri="{C3380CC4-5D6E-409C-BE32-E72D297353CC}">
              <c16:uniqueId val="{00000001-8A9A-49A9-A789-9373434E6390}"/>
            </c:ext>
          </c:extLst>
        </c:ser>
        <c:ser>
          <c:idx val="0"/>
          <c:order val="2"/>
          <c:tx>
            <c:v>Piețe dezvoltate</c:v>
          </c:tx>
          <c:spPr>
            <a:noFill/>
            <a:ln w="9525" cap="flat" cmpd="sng" algn="ctr">
              <a:solidFill>
                <a:schemeClr val="accent1"/>
              </a:solidFill>
              <a:miter lim="800000"/>
            </a:ln>
            <a:effectLst>
              <a:glow rad="63500">
                <a:schemeClr val="accent1">
                  <a:satMod val="175000"/>
                  <a:alpha val="25000"/>
                </a:schemeClr>
              </a:glow>
            </a:effectLst>
          </c:spPr>
          <c:invertIfNegative val="0"/>
          <c:val>
            <c:numRef>
              <c:f>Sheet11!$B$2:$B$18</c:f>
              <c:numCache>
                <c:formatCode>General</c:formatCode>
                <c:ptCount val="17"/>
                <c:pt idx="0">
                  <c:v>-3.6092715990668892E-2</c:v>
                </c:pt>
                <c:pt idx="1">
                  <c:v>-1.6104242752542113E-2</c:v>
                </c:pt>
                <c:pt idx="2">
                  <c:v>3.5978250141901452E-2</c:v>
                </c:pt>
                <c:pt idx="3">
                  <c:v>8.0964660502400431E-3</c:v>
                </c:pt>
                <c:pt idx="4">
                  <c:v>7.9304729946517351E-3</c:v>
                </c:pt>
                <c:pt idx="5">
                  <c:v>4.9778736087181433E-2</c:v>
                </c:pt>
                <c:pt idx="6">
                  <c:v>2.8519798788720942E-2</c:v>
                </c:pt>
                <c:pt idx="7">
                  <c:v>1.6323794360868095E-2</c:v>
                </c:pt>
                <c:pt idx="8">
                  <c:v>-1.060186228214823E-2</c:v>
                </c:pt>
                <c:pt idx="9">
                  <c:v>5.2134950167936664E-2</c:v>
                </c:pt>
                <c:pt idx="10">
                  <c:v>1.1024503906348975E-2</c:v>
                </c:pt>
                <c:pt idx="11">
                  <c:v>5.7560564244106392E-5</c:v>
                </c:pt>
                <c:pt idx="12">
                  <c:v>-1.3376225394235977E-3</c:v>
                </c:pt>
              </c:numCache>
            </c:numRef>
          </c:val>
          <c:extLst>
            <c:ext xmlns:c16="http://schemas.microsoft.com/office/drawing/2014/chart" uri="{C3380CC4-5D6E-409C-BE32-E72D297353CC}">
              <c16:uniqueId val="{00000002-8A9A-49A9-A789-9373434E6390}"/>
            </c:ext>
          </c:extLst>
        </c:ser>
        <c:ser>
          <c:idx val="1"/>
          <c:order val="3"/>
          <c:tx>
            <c:v>Previziuni (Piețe dezvoltate)</c:v>
          </c:tx>
          <c:spPr>
            <a:noFill/>
            <a:ln w="9525" cap="flat" cmpd="sng" algn="ctr">
              <a:solidFill>
                <a:schemeClr val="accent2"/>
              </a:solidFill>
              <a:miter lim="800000"/>
            </a:ln>
            <a:effectLst>
              <a:glow rad="63500">
                <a:schemeClr val="accent2">
                  <a:satMod val="175000"/>
                  <a:alpha val="25000"/>
                </a:schemeClr>
              </a:glow>
            </a:effectLst>
          </c:spPr>
          <c:invertIfNegative val="0"/>
          <c:cat>
            <c:numRef>
              <c:f>Sheet11!$A$2:$A$18</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Sheet11!$C$2:$C$18</c:f>
              <c:numCache>
                <c:formatCode>General</c:formatCode>
                <c:ptCount val="17"/>
                <c:pt idx="13">
                  <c:v>1.4325152709165052E-2</c:v>
                </c:pt>
                <c:pt idx="14">
                  <c:v>2.9611962502748824E-2</c:v>
                </c:pt>
                <c:pt idx="15">
                  <c:v>-3.7853799515167978E-4</c:v>
                </c:pt>
                <c:pt idx="16">
                  <c:v>3.5125224355605708E-3</c:v>
                </c:pt>
              </c:numCache>
            </c:numRef>
          </c:val>
          <c:extLst>
            <c:ext xmlns:c16="http://schemas.microsoft.com/office/drawing/2014/chart" uri="{C3380CC4-5D6E-409C-BE32-E72D297353CC}">
              <c16:uniqueId val="{00000003-8A9A-49A9-A789-9373434E6390}"/>
            </c:ext>
          </c:extLst>
        </c:ser>
        <c:dLbls>
          <c:showLegendKey val="0"/>
          <c:showVal val="0"/>
          <c:showCatName val="0"/>
          <c:showSerName val="0"/>
          <c:showPercent val="0"/>
          <c:showBubbleSize val="0"/>
        </c:dLbls>
        <c:gapWidth val="315"/>
        <c:overlap val="-40"/>
        <c:axId val="751536392"/>
        <c:axId val="751542952"/>
      </c:barChart>
      <c:catAx>
        <c:axId val="75153639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51542952"/>
        <c:crosses val="autoZero"/>
        <c:auto val="1"/>
        <c:lblAlgn val="ctr"/>
        <c:lblOffset val="100"/>
        <c:noMultiLvlLbl val="0"/>
      </c:catAx>
      <c:valAx>
        <c:axId val="75154295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515363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Piețe emergente</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Sheet2!$D$1</c:f>
              <c:strCache>
                <c:ptCount val="1"/>
                <c:pt idx="0">
                  <c:v>2007-2020</c:v>
                </c:pt>
              </c:strCache>
            </c:strRef>
          </c:cat>
          <c:val>
            <c:numRef>
              <c:f>Sheet2!$E$1</c:f>
              <c:numCache>
                <c:formatCode>General</c:formatCode>
                <c:ptCount val="1"/>
                <c:pt idx="0">
                  <c:v>1.3313454459215208E-2</c:v>
                </c:pt>
              </c:numCache>
            </c:numRef>
          </c:val>
          <c:extLst>
            <c:ext xmlns:c16="http://schemas.microsoft.com/office/drawing/2014/chart" uri="{C3380CC4-5D6E-409C-BE32-E72D297353CC}">
              <c16:uniqueId val="{00000000-1EFD-496C-B039-2ECC655D1CD4}"/>
            </c:ext>
          </c:extLst>
        </c:ser>
        <c:ser>
          <c:idx val="1"/>
          <c:order val="1"/>
          <c:tx>
            <c:v>Piețe dezvoltate</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Sheet2!$D$1</c:f>
              <c:strCache>
                <c:ptCount val="1"/>
                <c:pt idx="0">
                  <c:v>2007-2020</c:v>
                </c:pt>
              </c:strCache>
            </c:strRef>
          </c:cat>
          <c:val>
            <c:numRef>
              <c:f>Sheet2!$E$2</c:f>
              <c:numCache>
                <c:formatCode>General</c:formatCode>
                <c:ptCount val="1"/>
                <c:pt idx="0">
                  <c:v>1.1866986526071545E-2</c:v>
                </c:pt>
              </c:numCache>
            </c:numRef>
          </c:val>
          <c:extLst>
            <c:ext xmlns:c16="http://schemas.microsoft.com/office/drawing/2014/chart" uri="{C3380CC4-5D6E-409C-BE32-E72D297353CC}">
              <c16:uniqueId val="{00000001-1EFD-496C-B039-2ECC655D1CD4}"/>
            </c:ext>
          </c:extLst>
        </c:ser>
        <c:dLbls>
          <c:showLegendKey val="0"/>
          <c:showVal val="0"/>
          <c:showCatName val="0"/>
          <c:showSerName val="0"/>
          <c:showPercent val="0"/>
          <c:showBubbleSize val="0"/>
        </c:dLbls>
        <c:gapWidth val="100"/>
        <c:overlap val="-24"/>
        <c:axId val="738209056"/>
        <c:axId val="478947464"/>
      </c:barChart>
      <c:catAx>
        <c:axId val="7382090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8947464"/>
        <c:crosses val="autoZero"/>
        <c:auto val="1"/>
        <c:lblAlgn val="ctr"/>
        <c:lblOffset val="100"/>
        <c:noMultiLvlLbl val="0"/>
      </c:catAx>
      <c:valAx>
        <c:axId val="478947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8209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399B-B5F0-415B-BE84-C20262A334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A72F3-69B6-4A98-804A-5157255B4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ABCE9-CA17-4481-A0ED-51DB83BEBA15}"/>
              </a:ext>
            </a:extLst>
          </p:cNvPr>
          <p:cNvSpPr>
            <a:spLocks noGrp="1"/>
          </p:cNvSpPr>
          <p:nvPr>
            <p:ph type="dt" sz="half" idx="10"/>
          </p:nvPr>
        </p:nvSpPr>
        <p:spPr/>
        <p:txBody>
          <a:bodyPr/>
          <a:lstStyle/>
          <a:p>
            <a:fld id="{2EDFB885-8454-4F43-9792-0C640F0B083F}" type="datetimeFigureOut">
              <a:rPr lang="en-US" smtClean="0"/>
              <a:t>7/13/2020</a:t>
            </a:fld>
            <a:endParaRPr lang="en-US"/>
          </a:p>
        </p:txBody>
      </p:sp>
      <p:sp>
        <p:nvSpPr>
          <p:cNvPr id="5" name="Footer Placeholder 4">
            <a:extLst>
              <a:ext uri="{FF2B5EF4-FFF2-40B4-BE49-F238E27FC236}">
                <a16:creationId xmlns:a16="http://schemas.microsoft.com/office/drawing/2014/main" id="{AD3FE9DA-C790-441D-BB72-D396A9FFB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28601-AFDF-426F-A329-916100BA2E0F}"/>
              </a:ext>
            </a:extLst>
          </p:cNvPr>
          <p:cNvSpPr>
            <a:spLocks noGrp="1"/>
          </p:cNvSpPr>
          <p:nvPr>
            <p:ph type="sldNum" sz="quarter" idx="12"/>
          </p:nvPr>
        </p:nvSpPr>
        <p:spPr/>
        <p:txBody>
          <a:bodyPr/>
          <a:lstStyle/>
          <a:p>
            <a:fld id="{3F987967-EE2C-403C-8DCA-9FCDBFA3153D}" type="slidenum">
              <a:rPr lang="en-US" smtClean="0"/>
              <a:t>‹#›</a:t>
            </a:fld>
            <a:endParaRPr lang="en-US"/>
          </a:p>
        </p:txBody>
      </p:sp>
    </p:spTree>
    <p:extLst>
      <p:ext uri="{BB962C8B-B14F-4D97-AF65-F5344CB8AC3E}">
        <p14:creationId xmlns:p14="http://schemas.microsoft.com/office/powerpoint/2010/main" val="406882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D8BF-3A7C-45F7-B801-1FB336B4E5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27A95-64E4-4BF6-84DB-267A2477C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44AB0-A2BF-4770-AC75-2A2F27227500}"/>
              </a:ext>
            </a:extLst>
          </p:cNvPr>
          <p:cNvSpPr>
            <a:spLocks noGrp="1"/>
          </p:cNvSpPr>
          <p:nvPr>
            <p:ph type="dt" sz="half" idx="10"/>
          </p:nvPr>
        </p:nvSpPr>
        <p:spPr/>
        <p:txBody>
          <a:bodyPr/>
          <a:lstStyle/>
          <a:p>
            <a:fld id="{2EDFB885-8454-4F43-9792-0C640F0B083F}" type="datetimeFigureOut">
              <a:rPr lang="en-US" smtClean="0"/>
              <a:t>7/13/2020</a:t>
            </a:fld>
            <a:endParaRPr lang="en-US"/>
          </a:p>
        </p:txBody>
      </p:sp>
      <p:sp>
        <p:nvSpPr>
          <p:cNvPr id="5" name="Footer Placeholder 4">
            <a:extLst>
              <a:ext uri="{FF2B5EF4-FFF2-40B4-BE49-F238E27FC236}">
                <a16:creationId xmlns:a16="http://schemas.microsoft.com/office/drawing/2014/main" id="{D4377334-03C4-40F4-93CC-BF834D11D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52836-FE53-4B18-96BF-4254D667AA43}"/>
              </a:ext>
            </a:extLst>
          </p:cNvPr>
          <p:cNvSpPr>
            <a:spLocks noGrp="1"/>
          </p:cNvSpPr>
          <p:nvPr>
            <p:ph type="sldNum" sz="quarter" idx="12"/>
          </p:nvPr>
        </p:nvSpPr>
        <p:spPr/>
        <p:txBody>
          <a:bodyPr/>
          <a:lstStyle/>
          <a:p>
            <a:fld id="{3F987967-EE2C-403C-8DCA-9FCDBFA3153D}" type="slidenum">
              <a:rPr lang="en-US" smtClean="0"/>
              <a:t>‹#›</a:t>
            </a:fld>
            <a:endParaRPr lang="en-US"/>
          </a:p>
        </p:txBody>
      </p:sp>
    </p:spTree>
    <p:extLst>
      <p:ext uri="{BB962C8B-B14F-4D97-AF65-F5344CB8AC3E}">
        <p14:creationId xmlns:p14="http://schemas.microsoft.com/office/powerpoint/2010/main" val="322734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468D5-C9D9-459C-B69C-59DD3F1628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259F0F-289D-4797-A867-2A241303A0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E02A6-DB5D-4568-9B0E-B8B943C6DAC0}"/>
              </a:ext>
            </a:extLst>
          </p:cNvPr>
          <p:cNvSpPr>
            <a:spLocks noGrp="1"/>
          </p:cNvSpPr>
          <p:nvPr>
            <p:ph type="dt" sz="half" idx="10"/>
          </p:nvPr>
        </p:nvSpPr>
        <p:spPr/>
        <p:txBody>
          <a:bodyPr/>
          <a:lstStyle/>
          <a:p>
            <a:fld id="{2EDFB885-8454-4F43-9792-0C640F0B083F}" type="datetimeFigureOut">
              <a:rPr lang="en-US" smtClean="0"/>
              <a:t>7/13/2020</a:t>
            </a:fld>
            <a:endParaRPr lang="en-US"/>
          </a:p>
        </p:txBody>
      </p:sp>
      <p:sp>
        <p:nvSpPr>
          <p:cNvPr id="5" name="Footer Placeholder 4">
            <a:extLst>
              <a:ext uri="{FF2B5EF4-FFF2-40B4-BE49-F238E27FC236}">
                <a16:creationId xmlns:a16="http://schemas.microsoft.com/office/drawing/2014/main" id="{555AC269-A8AB-4391-890A-3A9443EA0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6CA54-F0C4-4A67-B6BC-FC440A568EB3}"/>
              </a:ext>
            </a:extLst>
          </p:cNvPr>
          <p:cNvSpPr>
            <a:spLocks noGrp="1"/>
          </p:cNvSpPr>
          <p:nvPr>
            <p:ph type="sldNum" sz="quarter" idx="12"/>
          </p:nvPr>
        </p:nvSpPr>
        <p:spPr/>
        <p:txBody>
          <a:bodyPr/>
          <a:lstStyle/>
          <a:p>
            <a:fld id="{3F987967-EE2C-403C-8DCA-9FCDBFA3153D}" type="slidenum">
              <a:rPr lang="en-US" smtClean="0"/>
              <a:t>‹#›</a:t>
            </a:fld>
            <a:endParaRPr lang="en-US"/>
          </a:p>
        </p:txBody>
      </p:sp>
    </p:spTree>
    <p:extLst>
      <p:ext uri="{BB962C8B-B14F-4D97-AF65-F5344CB8AC3E}">
        <p14:creationId xmlns:p14="http://schemas.microsoft.com/office/powerpoint/2010/main" val="405675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C655-A7B4-4C1D-9832-98DB405A36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03B2D5-23A5-4582-9F5F-9AC05A1D9C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60A7-50FA-49FD-B689-B88062F9FB25}"/>
              </a:ext>
            </a:extLst>
          </p:cNvPr>
          <p:cNvSpPr>
            <a:spLocks noGrp="1"/>
          </p:cNvSpPr>
          <p:nvPr>
            <p:ph type="dt" sz="half" idx="10"/>
          </p:nvPr>
        </p:nvSpPr>
        <p:spPr/>
        <p:txBody>
          <a:bodyPr/>
          <a:lstStyle/>
          <a:p>
            <a:fld id="{2EDFB885-8454-4F43-9792-0C640F0B083F}" type="datetimeFigureOut">
              <a:rPr lang="en-US" smtClean="0"/>
              <a:t>7/13/2020</a:t>
            </a:fld>
            <a:endParaRPr lang="en-US"/>
          </a:p>
        </p:txBody>
      </p:sp>
      <p:sp>
        <p:nvSpPr>
          <p:cNvPr id="5" name="Footer Placeholder 4">
            <a:extLst>
              <a:ext uri="{FF2B5EF4-FFF2-40B4-BE49-F238E27FC236}">
                <a16:creationId xmlns:a16="http://schemas.microsoft.com/office/drawing/2014/main" id="{626CD33C-0A09-406A-8FAB-A69E158B8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A75EE-BDA5-4709-97B6-DD7550A5CAF3}"/>
              </a:ext>
            </a:extLst>
          </p:cNvPr>
          <p:cNvSpPr>
            <a:spLocks noGrp="1"/>
          </p:cNvSpPr>
          <p:nvPr>
            <p:ph type="sldNum" sz="quarter" idx="12"/>
          </p:nvPr>
        </p:nvSpPr>
        <p:spPr/>
        <p:txBody>
          <a:bodyPr/>
          <a:lstStyle/>
          <a:p>
            <a:fld id="{3F987967-EE2C-403C-8DCA-9FCDBFA3153D}" type="slidenum">
              <a:rPr lang="en-US" smtClean="0"/>
              <a:t>‹#›</a:t>
            </a:fld>
            <a:endParaRPr lang="en-US"/>
          </a:p>
        </p:txBody>
      </p:sp>
    </p:spTree>
    <p:extLst>
      <p:ext uri="{BB962C8B-B14F-4D97-AF65-F5344CB8AC3E}">
        <p14:creationId xmlns:p14="http://schemas.microsoft.com/office/powerpoint/2010/main" val="74792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F1D3-DCB2-423B-AAD5-ED41947EE4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B6AF65-6666-4D29-BFFA-5C958C807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4DB753-CED6-4134-954A-2522F2EEF418}"/>
              </a:ext>
            </a:extLst>
          </p:cNvPr>
          <p:cNvSpPr>
            <a:spLocks noGrp="1"/>
          </p:cNvSpPr>
          <p:nvPr>
            <p:ph type="dt" sz="half" idx="10"/>
          </p:nvPr>
        </p:nvSpPr>
        <p:spPr/>
        <p:txBody>
          <a:bodyPr/>
          <a:lstStyle/>
          <a:p>
            <a:fld id="{2EDFB885-8454-4F43-9792-0C640F0B083F}" type="datetimeFigureOut">
              <a:rPr lang="en-US" smtClean="0"/>
              <a:t>7/13/2020</a:t>
            </a:fld>
            <a:endParaRPr lang="en-US"/>
          </a:p>
        </p:txBody>
      </p:sp>
      <p:sp>
        <p:nvSpPr>
          <p:cNvPr id="5" name="Footer Placeholder 4">
            <a:extLst>
              <a:ext uri="{FF2B5EF4-FFF2-40B4-BE49-F238E27FC236}">
                <a16:creationId xmlns:a16="http://schemas.microsoft.com/office/drawing/2014/main" id="{DBDE6AB8-D48C-4396-AF79-CCE83D87D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4ADD6-25C7-4B71-A796-20817653CA0D}"/>
              </a:ext>
            </a:extLst>
          </p:cNvPr>
          <p:cNvSpPr>
            <a:spLocks noGrp="1"/>
          </p:cNvSpPr>
          <p:nvPr>
            <p:ph type="sldNum" sz="quarter" idx="12"/>
          </p:nvPr>
        </p:nvSpPr>
        <p:spPr/>
        <p:txBody>
          <a:bodyPr/>
          <a:lstStyle/>
          <a:p>
            <a:fld id="{3F987967-EE2C-403C-8DCA-9FCDBFA3153D}" type="slidenum">
              <a:rPr lang="en-US" smtClean="0"/>
              <a:t>‹#›</a:t>
            </a:fld>
            <a:endParaRPr lang="en-US"/>
          </a:p>
        </p:txBody>
      </p:sp>
    </p:spTree>
    <p:extLst>
      <p:ext uri="{BB962C8B-B14F-4D97-AF65-F5344CB8AC3E}">
        <p14:creationId xmlns:p14="http://schemas.microsoft.com/office/powerpoint/2010/main" val="33066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64B4-FE00-487D-8DBB-95DCA47A2D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FD207-F7D2-4D28-AD78-45E35442DC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B1F7FC-FEDC-4882-813E-5EEFC13D4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6C9080-30DF-48B0-9381-B405507A3CE0}"/>
              </a:ext>
            </a:extLst>
          </p:cNvPr>
          <p:cNvSpPr>
            <a:spLocks noGrp="1"/>
          </p:cNvSpPr>
          <p:nvPr>
            <p:ph type="dt" sz="half" idx="10"/>
          </p:nvPr>
        </p:nvSpPr>
        <p:spPr/>
        <p:txBody>
          <a:bodyPr/>
          <a:lstStyle/>
          <a:p>
            <a:fld id="{2EDFB885-8454-4F43-9792-0C640F0B083F}" type="datetimeFigureOut">
              <a:rPr lang="en-US" smtClean="0"/>
              <a:t>7/13/2020</a:t>
            </a:fld>
            <a:endParaRPr lang="en-US"/>
          </a:p>
        </p:txBody>
      </p:sp>
      <p:sp>
        <p:nvSpPr>
          <p:cNvPr id="6" name="Footer Placeholder 5">
            <a:extLst>
              <a:ext uri="{FF2B5EF4-FFF2-40B4-BE49-F238E27FC236}">
                <a16:creationId xmlns:a16="http://schemas.microsoft.com/office/drawing/2014/main" id="{2DFFA788-878C-44DA-A067-72429E1BE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291BE-9C45-4139-8F58-5755F1EEC3B2}"/>
              </a:ext>
            </a:extLst>
          </p:cNvPr>
          <p:cNvSpPr>
            <a:spLocks noGrp="1"/>
          </p:cNvSpPr>
          <p:nvPr>
            <p:ph type="sldNum" sz="quarter" idx="12"/>
          </p:nvPr>
        </p:nvSpPr>
        <p:spPr/>
        <p:txBody>
          <a:bodyPr/>
          <a:lstStyle/>
          <a:p>
            <a:fld id="{3F987967-EE2C-403C-8DCA-9FCDBFA3153D}" type="slidenum">
              <a:rPr lang="en-US" smtClean="0"/>
              <a:t>‹#›</a:t>
            </a:fld>
            <a:endParaRPr lang="en-US"/>
          </a:p>
        </p:txBody>
      </p:sp>
    </p:spTree>
    <p:extLst>
      <p:ext uri="{BB962C8B-B14F-4D97-AF65-F5344CB8AC3E}">
        <p14:creationId xmlns:p14="http://schemas.microsoft.com/office/powerpoint/2010/main" val="347634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D557-B3E4-4715-AF2B-C06017093B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EF5DA7-CA86-488C-9143-E1C0213765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D684D-A20D-4449-870B-E845C5A376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E94104-4357-4603-9797-BCA5300AB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2C4C9-C370-488C-BD60-A8D969747B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0C14AC-8B48-4BC6-8D53-B7AEE330B82F}"/>
              </a:ext>
            </a:extLst>
          </p:cNvPr>
          <p:cNvSpPr>
            <a:spLocks noGrp="1"/>
          </p:cNvSpPr>
          <p:nvPr>
            <p:ph type="dt" sz="half" idx="10"/>
          </p:nvPr>
        </p:nvSpPr>
        <p:spPr/>
        <p:txBody>
          <a:bodyPr/>
          <a:lstStyle/>
          <a:p>
            <a:fld id="{2EDFB885-8454-4F43-9792-0C640F0B083F}" type="datetimeFigureOut">
              <a:rPr lang="en-US" smtClean="0"/>
              <a:t>7/13/2020</a:t>
            </a:fld>
            <a:endParaRPr lang="en-US"/>
          </a:p>
        </p:txBody>
      </p:sp>
      <p:sp>
        <p:nvSpPr>
          <p:cNvPr id="8" name="Footer Placeholder 7">
            <a:extLst>
              <a:ext uri="{FF2B5EF4-FFF2-40B4-BE49-F238E27FC236}">
                <a16:creationId xmlns:a16="http://schemas.microsoft.com/office/drawing/2014/main" id="{CDCF03B9-724C-4692-8C2C-C1D44F2424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B3E406-BA29-49C0-8BFA-B194C2CE47CB}"/>
              </a:ext>
            </a:extLst>
          </p:cNvPr>
          <p:cNvSpPr>
            <a:spLocks noGrp="1"/>
          </p:cNvSpPr>
          <p:nvPr>
            <p:ph type="sldNum" sz="quarter" idx="12"/>
          </p:nvPr>
        </p:nvSpPr>
        <p:spPr/>
        <p:txBody>
          <a:bodyPr/>
          <a:lstStyle/>
          <a:p>
            <a:fld id="{3F987967-EE2C-403C-8DCA-9FCDBFA3153D}" type="slidenum">
              <a:rPr lang="en-US" smtClean="0"/>
              <a:t>‹#›</a:t>
            </a:fld>
            <a:endParaRPr lang="en-US"/>
          </a:p>
        </p:txBody>
      </p:sp>
    </p:spTree>
    <p:extLst>
      <p:ext uri="{BB962C8B-B14F-4D97-AF65-F5344CB8AC3E}">
        <p14:creationId xmlns:p14="http://schemas.microsoft.com/office/powerpoint/2010/main" val="37827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8F3E-69CE-4C3A-986B-0AEE083FD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24329-4ADE-43FD-A097-59F3224D94DF}"/>
              </a:ext>
            </a:extLst>
          </p:cNvPr>
          <p:cNvSpPr>
            <a:spLocks noGrp="1"/>
          </p:cNvSpPr>
          <p:nvPr>
            <p:ph type="dt" sz="half" idx="10"/>
          </p:nvPr>
        </p:nvSpPr>
        <p:spPr/>
        <p:txBody>
          <a:bodyPr/>
          <a:lstStyle/>
          <a:p>
            <a:fld id="{2EDFB885-8454-4F43-9792-0C640F0B083F}" type="datetimeFigureOut">
              <a:rPr lang="en-US" smtClean="0"/>
              <a:t>7/13/2020</a:t>
            </a:fld>
            <a:endParaRPr lang="en-US"/>
          </a:p>
        </p:txBody>
      </p:sp>
      <p:sp>
        <p:nvSpPr>
          <p:cNvPr id="4" name="Footer Placeholder 3">
            <a:extLst>
              <a:ext uri="{FF2B5EF4-FFF2-40B4-BE49-F238E27FC236}">
                <a16:creationId xmlns:a16="http://schemas.microsoft.com/office/drawing/2014/main" id="{5D0A70B0-74CA-4BF9-8D8E-EF776D0853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CF375-818E-4869-AA3E-D21D9627BC18}"/>
              </a:ext>
            </a:extLst>
          </p:cNvPr>
          <p:cNvSpPr>
            <a:spLocks noGrp="1"/>
          </p:cNvSpPr>
          <p:nvPr>
            <p:ph type="sldNum" sz="quarter" idx="12"/>
          </p:nvPr>
        </p:nvSpPr>
        <p:spPr/>
        <p:txBody>
          <a:bodyPr/>
          <a:lstStyle/>
          <a:p>
            <a:fld id="{3F987967-EE2C-403C-8DCA-9FCDBFA3153D}" type="slidenum">
              <a:rPr lang="en-US" smtClean="0"/>
              <a:t>‹#›</a:t>
            </a:fld>
            <a:endParaRPr lang="en-US"/>
          </a:p>
        </p:txBody>
      </p:sp>
    </p:spTree>
    <p:extLst>
      <p:ext uri="{BB962C8B-B14F-4D97-AF65-F5344CB8AC3E}">
        <p14:creationId xmlns:p14="http://schemas.microsoft.com/office/powerpoint/2010/main" val="16592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027AD-8725-42C5-BFF9-FDACFE283AD8}"/>
              </a:ext>
            </a:extLst>
          </p:cNvPr>
          <p:cNvSpPr>
            <a:spLocks noGrp="1"/>
          </p:cNvSpPr>
          <p:nvPr>
            <p:ph type="dt" sz="half" idx="10"/>
          </p:nvPr>
        </p:nvSpPr>
        <p:spPr/>
        <p:txBody>
          <a:bodyPr/>
          <a:lstStyle/>
          <a:p>
            <a:fld id="{2EDFB885-8454-4F43-9792-0C640F0B083F}" type="datetimeFigureOut">
              <a:rPr lang="en-US" smtClean="0"/>
              <a:t>7/13/2020</a:t>
            </a:fld>
            <a:endParaRPr lang="en-US"/>
          </a:p>
        </p:txBody>
      </p:sp>
      <p:sp>
        <p:nvSpPr>
          <p:cNvPr id="3" name="Footer Placeholder 2">
            <a:extLst>
              <a:ext uri="{FF2B5EF4-FFF2-40B4-BE49-F238E27FC236}">
                <a16:creationId xmlns:a16="http://schemas.microsoft.com/office/drawing/2014/main" id="{41AA8952-98F3-4E22-8BF6-C3E3B8516D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1ACA4E-DF25-40C0-83E1-68A9242A304F}"/>
              </a:ext>
            </a:extLst>
          </p:cNvPr>
          <p:cNvSpPr>
            <a:spLocks noGrp="1"/>
          </p:cNvSpPr>
          <p:nvPr>
            <p:ph type="sldNum" sz="quarter" idx="12"/>
          </p:nvPr>
        </p:nvSpPr>
        <p:spPr/>
        <p:txBody>
          <a:bodyPr/>
          <a:lstStyle/>
          <a:p>
            <a:fld id="{3F987967-EE2C-403C-8DCA-9FCDBFA3153D}" type="slidenum">
              <a:rPr lang="en-US" smtClean="0"/>
              <a:t>‹#›</a:t>
            </a:fld>
            <a:endParaRPr lang="en-US"/>
          </a:p>
        </p:txBody>
      </p:sp>
    </p:spTree>
    <p:extLst>
      <p:ext uri="{BB962C8B-B14F-4D97-AF65-F5344CB8AC3E}">
        <p14:creationId xmlns:p14="http://schemas.microsoft.com/office/powerpoint/2010/main" val="81238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C826-9438-40DD-9899-C20CBAE19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6652D6-9183-4FE1-AD63-C5A7593918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FDEB83-F166-4753-87F1-8EC3CE69DD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889B5-5D8C-43A7-8A55-D4D00EFF742C}"/>
              </a:ext>
            </a:extLst>
          </p:cNvPr>
          <p:cNvSpPr>
            <a:spLocks noGrp="1"/>
          </p:cNvSpPr>
          <p:nvPr>
            <p:ph type="dt" sz="half" idx="10"/>
          </p:nvPr>
        </p:nvSpPr>
        <p:spPr/>
        <p:txBody>
          <a:bodyPr/>
          <a:lstStyle/>
          <a:p>
            <a:fld id="{2EDFB885-8454-4F43-9792-0C640F0B083F}" type="datetimeFigureOut">
              <a:rPr lang="en-US" smtClean="0"/>
              <a:t>7/13/2020</a:t>
            </a:fld>
            <a:endParaRPr lang="en-US"/>
          </a:p>
        </p:txBody>
      </p:sp>
      <p:sp>
        <p:nvSpPr>
          <p:cNvPr id="6" name="Footer Placeholder 5">
            <a:extLst>
              <a:ext uri="{FF2B5EF4-FFF2-40B4-BE49-F238E27FC236}">
                <a16:creationId xmlns:a16="http://schemas.microsoft.com/office/drawing/2014/main" id="{C8065B57-E845-42EF-AA44-791316685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2F9A9-A317-4130-AF3D-0674F7573F18}"/>
              </a:ext>
            </a:extLst>
          </p:cNvPr>
          <p:cNvSpPr>
            <a:spLocks noGrp="1"/>
          </p:cNvSpPr>
          <p:nvPr>
            <p:ph type="sldNum" sz="quarter" idx="12"/>
          </p:nvPr>
        </p:nvSpPr>
        <p:spPr/>
        <p:txBody>
          <a:bodyPr/>
          <a:lstStyle/>
          <a:p>
            <a:fld id="{3F987967-EE2C-403C-8DCA-9FCDBFA3153D}" type="slidenum">
              <a:rPr lang="en-US" smtClean="0"/>
              <a:t>‹#›</a:t>
            </a:fld>
            <a:endParaRPr lang="en-US"/>
          </a:p>
        </p:txBody>
      </p:sp>
    </p:spTree>
    <p:extLst>
      <p:ext uri="{BB962C8B-B14F-4D97-AF65-F5344CB8AC3E}">
        <p14:creationId xmlns:p14="http://schemas.microsoft.com/office/powerpoint/2010/main" val="1155705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1F8B-EDFF-4CA4-BBF1-0A1ACD698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AC24F1-FC01-4688-9928-843C26934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D4840C-162E-489A-83DD-EDDF47B10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F123D-3708-497E-A153-A0A0D3C852DD}"/>
              </a:ext>
            </a:extLst>
          </p:cNvPr>
          <p:cNvSpPr>
            <a:spLocks noGrp="1"/>
          </p:cNvSpPr>
          <p:nvPr>
            <p:ph type="dt" sz="half" idx="10"/>
          </p:nvPr>
        </p:nvSpPr>
        <p:spPr/>
        <p:txBody>
          <a:bodyPr/>
          <a:lstStyle/>
          <a:p>
            <a:fld id="{2EDFB885-8454-4F43-9792-0C640F0B083F}" type="datetimeFigureOut">
              <a:rPr lang="en-US" smtClean="0"/>
              <a:t>7/13/2020</a:t>
            </a:fld>
            <a:endParaRPr lang="en-US"/>
          </a:p>
        </p:txBody>
      </p:sp>
      <p:sp>
        <p:nvSpPr>
          <p:cNvPr id="6" name="Footer Placeholder 5">
            <a:extLst>
              <a:ext uri="{FF2B5EF4-FFF2-40B4-BE49-F238E27FC236}">
                <a16:creationId xmlns:a16="http://schemas.microsoft.com/office/drawing/2014/main" id="{CCABB2EE-9E7F-4392-9CED-7679AD97B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18E0-244B-4788-BE54-A9386972EB0D}"/>
              </a:ext>
            </a:extLst>
          </p:cNvPr>
          <p:cNvSpPr>
            <a:spLocks noGrp="1"/>
          </p:cNvSpPr>
          <p:nvPr>
            <p:ph type="sldNum" sz="quarter" idx="12"/>
          </p:nvPr>
        </p:nvSpPr>
        <p:spPr/>
        <p:txBody>
          <a:bodyPr/>
          <a:lstStyle/>
          <a:p>
            <a:fld id="{3F987967-EE2C-403C-8DCA-9FCDBFA3153D}" type="slidenum">
              <a:rPr lang="en-US" smtClean="0"/>
              <a:t>‹#›</a:t>
            </a:fld>
            <a:endParaRPr lang="en-US"/>
          </a:p>
        </p:txBody>
      </p:sp>
    </p:spTree>
    <p:extLst>
      <p:ext uri="{BB962C8B-B14F-4D97-AF65-F5344CB8AC3E}">
        <p14:creationId xmlns:p14="http://schemas.microsoft.com/office/powerpoint/2010/main" val="314273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E6AC6-B43E-474B-AEEE-AFB7988FB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1AD13-D74F-46CC-9693-99A881954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8111E-9EEE-4E01-8820-AC09ECA05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FB885-8454-4F43-9792-0C640F0B083F}" type="datetimeFigureOut">
              <a:rPr lang="en-US" smtClean="0"/>
              <a:t>7/13/2020</a:t>
            </a:fld>
            <a:endParaRPr lang="en-US"/>
          </a:p>
        </p:txBody>
      </p:sp>
      <p:sp>
        <p:nvSpPr>
          <p:cNvPr id="5" name="Footer Placeholder 4">
            <a:extLst>
              <a:ext uri="{FF2B5EF4-FFF2-40B4-BE49-F238E27FC236}">
                <a16:creationId xmlns:a16="http://schemas.microsoft.com/office/drawing/2014/main" id="{EE7DC94B-D59D-4676-A77E-9B77CA2CF4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0EA1E5-737A-46BC-B77B-2F8596E837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87967-EE2C-403C-8DCA-9FCDBFA3153D}" type="slidenum">
              <a:rPr lang="en-US" smtClean="0"/>
              <a:t>‹#›</a:t>
            </a:fld>
            <a:endParaRPr lang="en-US"/>
          </a:p>
        </p:txBody>
      </p:sp>
    </p:spTree>
    <p:extLst>
      <p:ext uri="{BB962C8B-B14F-4D97-AF65-F5344CB8AC3E}">
        <p14:creationId xmlns:p14="http://schemas.microsoft.com/office/powerpoint/2010/main" val="325574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73B098-6F34-4B5B-AADB-8C4D5371F423}"/>
              </a:ext>
            </a:extLst>
          </p:cNvPr>
          <p:cNvSpPr/>
          <p:nvPr/>
        </p:nvSpPr>
        <p:spPr>
          <a:xfrm>
            <a:off x="0" y="-2"/>
            <a:ext cx="12192000" cy="6830717"/>
          </a:xfrm>
          <a:prstGeom prst="rect">
            <a:avLst/>
          </a:prstGeom>
          <a:blipFill dpi="0" rotWithShape="1">
            <a:blip r:embed="rId2"/>
            <a:srcRect/>
            <a:stretch>
              <a:fillRect b="-2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664170-9FA6-4552-8D5A-78BF5BC5A33F}"/>
              </a:ext>
            </a:extLst>
          </p:cNvPr>
          <p:cNvSpPr/>
          <p:nvPr/>
        </p:nvSpPr>
        <p:spPr>
          <a:xfrm>
            <a:off x="0" y="4919760"/>
            <a:ext cx="12192000" cy="1938240"/>
          </a:xfrm>
          <a:custGeom>
            <a:avLst/>
            <a:gdLst>
              <a:gd name="connsiteX0" fmla="*/ 0 w 12192000"/>
              <a:gd name="connsiteY0" fmla="*/ 0 h 1938240"/>
              <a:gd name="connsiteX1" fmla="*/ 3858561 w 12192000"/>
              <a:gd name="connsiteY1" fmla="*/ 0 h 1938240"/>
              <a:gd name="connsiteX2" fmla="*/ 6096001 w 12192000"/>
              <a:gd name="connsiteY2" fmla="*/ 1856328 h 1938240"/>
              <a:gd name="connsiteX3" fmla="*/ 8333441 w 12192000"/>
              <a:gd name="connsiteY3" fmla="*/ 0 h 1938240"/>
              <a:gd name="connsiteX4" fmla="*/ 12192000 w 12192000"/>
              <a:gd name="connsiteY4" fmla="*/ 0 h 1938240"/>
              <a:gd name="connsiteX5" fmla="*/ 12192000 w 12192000"/>
              <a:gd name="connsiteY5" fmla="*/ 1938240 h 1938240"/>
              <a:gd name="connsiteX6" fmla="*/ 0 w 12192000"/>
              <a:gd name="connsiteY6" fmla="*/ 1938240 h 19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938240">
                <a:moveTo>
                  <a:pt x="0" y="0"/>
                </a:moveTo>
                <a:lnTo>
                  <a:pt x="3858561" y="0"/>
                </a:lnTo>
                <a:lnTo>
                  <a:pt x="6096001" y="1856328"/>
                </a:lnTo>
                <a:lnTo>
                  <a:pt x="8333441" y="0"/>
                </a:lnTo>
                <a:lnTo>
                  <a:pt x="12192000" y="0"/>
                </a:lnTo>
                <a:lnTo>
                  <a:pt x="12192000" y="1938240"/>
                </a:lnTo>
                <a:lnTo>
                  <a:pt x="0" y="193824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id="{B2F6F961-5E31-45F7-BC74-A6FB4CDC563C}"/>
              </a:ext>
            </a:extLst>
          </p:cNvPr>
          <p:cNvSpPr/>
          <p:nvPr/>
        </p:nvSpPr>
        <p:spPr>
          <a:xfrm>
            <a:off x="0" y="-3"/>
            <a:ext cx="12192000" cy="6830717"/>
          </a:xfrm>
          <a:prstGeom prst="rect">
            <a:avLst/>
          </a:prstGeom>
          <a:gradFill>
            <a:gsLst>
              <a:gs pos="1000">
                <a:srgbClr val="41071C"/>
              </a:gs>
              <a:gs pos="100000">
                <a:srgbClr val="FF99FF">
                  <a:alpha val="35294"/>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D8C8325-A243-4433-95DC-9211898A2B4E}"/>
              </a:ext>
            </a:extLst>
          </p:cNvPr>
          <p:cNvGrpSpPr/>
          <p:nvPr/>
        </p:nvGrpSpPr>
        <p:grpSpPr>
          <a:xfrm>
            <a:off x="3051117" y="1021611"/>
            <a:ext cx="6089766" cy="4814780"/>
            <a:chOff x="3051117" y="1021611"/>
            <a:chExt cx="6089766" cy="4814780"/>
          </a:xfrm>
        </p:grpSpPr>
        <p:sp>
          <p:nvSpPr>
            <p:cNvPr id="10" name="Rectangle: Rounded Corners 9">
              <a:extLst>
                <a:ext uri="{FF2B5EF4-FFF2-40B4-BE49-F238E27FC236}">
                  <a16:creationId xmlns:a16="http://schemas.microsoft.com/office/drawing/2014/main" id="{DC3D8F3A-FFDD-47C8-B251-B6929CE2E9E3}"/>
                </a:ext>
              </a:extLst>
            </p:cNvPr>
            <p:cNvSpPr/>
            <p:nvPr/>
          </p:nvSpPr>
          <p:spPr>
            <a:xfrm rot="2700000">
              <a:off x="4318913" y="1710209"/>
              <a:ext cx="3561180" cy="3609534"/>
            </a:xfrm>
            <a:prstGeom prst="roundRect">
              <a:avLst>
                <a:gd name="adj" fmla="val 6210"/>
              </a:avLst>
            </a:prstGeom>
            <a:solidFill>
              <a:schemeClr val="bg1">
                <a:alpha val="22000"/>
              </a:schemeClr>
            </a:solidFill>
            <a:ln>
              <a:noFill/>
            </a:ln>
            <a:effectLst>
              <a:outerShdw blurRad="355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F3C2B7F-EFF5-4C52-BCE7-03B1F885C891}"/>
                </a:ext>
              </a:extLst>
            </p:cNvPr>
            <p:cNvSpPr/>
            <p:nvPr/>
          </p:nvSpPr>
          <p:spPr>
            <a:xfrm rot="2700000">
              <a:off x="6065452" y="2273289"/>
              <a:ext cx="2423487" cy="2441337"/>
            </a:xfrm>
            <a:prstGeom prst="roundRect">
              <a:avLst>
                <a:gd name="adj" fmla="val 6872"/>
              </a:avLst>
            </a:prstGeom>
            <a:solidFill>
              <a:srgbClr val="D9335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277CCFB-0F6F-4690-BC6E-1D21B17A5BC7}"/>
                </a:ext>
              </a:extLst>
            </p:cNvPr>
            <p:cNvSpPr/>
            <p:nvPr/>
          </p:nvSpPr>
          <p:spPr>
            <a:xfrm rot="2700000">
              <a:off x="3710068" y="2215825"/>
              <a:ext cx="2423487" cy="2441337"/>
            </a:xfrm>
            <a:prstGeom prst="roundRect">
              <a:avLst>
                <a:gd name="adj" fmla="val 5980"/>
              </a:avLst>
            </a:prstGeom>
            <a:solidFill>
              <a:srgbClr val="D9335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9AAE68D-D89E-474D-91D6-9DEDEB366FCA}"/>
                </a:ext>
              </a:extLst>
            </p:cNvPr>
            <p:cNvSpPr/>
            <p:nvPr/>
          </p:nvSpPr>
          <p:spPr>
            <a:xfrm rot="2700000">
              <a:off x="4559421" y="1945664"/>
              <a:ext cx="3080163" cy="3096589"/>
            </a:xfrm>
            <a:prstGeom prst="roundRect">
              <a:avLst>
                <a:gd name="adj" fmla="val 6039"/>
              </a:avLst>
            </a:prstGeom>
            <a:gradFill flip="none" rotWithShape="1">
              <a:gsLst>
                <a:gs pos="0">
                  <a:srgbClr val="3E001F"/>
                </a:gs>
                <a:gs pos="100000">
                  <a:srgbClr val="CC0066"/>
                </a:gs>
              </a:gsLst>
              <a:lin ang="5400000" scaled="1"/>
              <a:tileRect/>
            </a:gradFill>
            <a:ln>
              <a:noFill/>
            </a:ln>
            <a:effectLst>
              <a:outerShdw blurRad="381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ame 14">
              <a:extLst>
                <a:ext uri="{FF2B5EF4-FFF2-40B4-BE49-F238E27FC236}">
                  <a16:creationId xmlns:a16="http://schemas.microsoft.com/office/drawing/2014/main" id="{1E7BC148-40F5-47C2-BA44-795BE49CE3FE}"/>
                </a:ext>
              </a:extLst>
            </p:cNvPr>
            <p:cNvSpPr/>
            <p:nvPr/>
          </p:nvSpPr>
          <p:spPr>
            <a:xfrm rot="2700000">
              <a:off x="3692114" y="1025637"/>
              <a:ext cx="4814780" cy="4806727"/>
            </a:xfrm>
            <a:prstGeom prst="frame">
              <a:avLst>
                <a:gd name="adj1" fmla="val 89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Isosceles Triangle 15">
              <a:extLst>
                <a:ext uri="{FF2B5EF4-FFF2-40B4-BE49-F238E27FC236}">
                  <a16:creationId xmlns:a16="http://schemas.microsoft.com/office/drawing/2014/main" id="{C357A87D-793E-4060-8341-09FCEADB8DA3}"/>
                </a:ext>
              </a:extLst>
            </p:cNvPr>
            <p:cNvSpPr/>
            <p:nvPr/>
          </p:nvSpPr>
          <p:spPr>
            <a:xfrm rot="16200000">
              <a:off x="2864639" y="3082131"/>
              <a:ext cx="1081679" cy="708723"/>
            </a:xfrm>
            <a:prstGeom prst="triangle">
              <a:avLst/>
            </a:prstGeom>
            <a:gradFill flip="none" rotWithShape="1">
              <a:gsLst>
                <a:gs pos="54000">
                  <a:schemeClr val="bg1"/>
                </a:gs>
                <a:gs pos="90000">
                  <a:schemeClr val="bg1">
                    <a:lumMod val="65000"/>
                  </a:schemeClr>
                </a:gs>
                <a:gs pos="12000">
                  <a:schemeClr val="bg1">
                    <a:lumMod val="65000"/>
                  </a:schemeClr>
                </a:gs>
                <a:gs pos="0">
                  <a:schemeClr val="bg1"/>
                </a:gs>
                <a:gs pos="100000">
                  <a:schemeClr val="bg1"/>
                </a:gs>
              </a:gsLst>
              <a:lin ang="0" scaled="1"/>
              <a:tileRect/>
            </a:gradFill>
            <a:effectLst>
              <a:outerShdw blurRad="3810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92EC9C6-450F-4A4C-A7F7-89E7F33789A8}"/>
                </a:ext>
              </a:extLst>
            </p:cNvPr>
            <p:cNvSpPr/>
            <p:nvPr/>
          </p:nvSpPr>
          <p:spPr>
            <a:xfrm rot="5400000" flipH="1">
              <a:off x="8181516" y="3085631"/>
              <a:ext cx="1217015" cy="701719"/>
            </a:xfrm>
            <a:prstGeom prst="triangle">
              <a:avLst/>
            </a:prstGeom>
            <a:gradFill flip="none" rotWithShape="1">
              <a:gsLst>
                <a:gs pos="54000">
                  <a:schemeClr val="bg1"/>
                </a:gs>
                <a:gs pos="90000">
                  <a:schemeClr val="bg1">
                    <a:lumMod val="65000"/>
                  </a:schemeClr>
                </a:gs>
                <a:gs pos="12000">
                  <a:schemeClr val="bg1">
                    <a:lumMod val="65000"/>
                  </a:schemeClr>
                </a:gs>
                <a:gs pos="0">
                  <a:schemeClr val="bg1"/>
                </a:gs>
                <a:gs pos="100000">
                  <a:schemeClr val="bg1"/>
                </a:gs>
              </a:gsLst>
              <a:lin ang="0" scaled="1"/>
              <a:tileRect/>
            </a:gradFill>
            <a:effectLst>
              <a:outerShdw blurRad="3810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49A68399-8565-4A03-B01D-333C7EDC45E8}"/>
              </a:ext>
            </a:extLst>
          </p:cNvPr>
          <p:cNvSpPr txBox="1"/>
          <p:nvPr/>
        </p:nvSpPr>
        <p:spPr>
          <a:xfrm>
            <a:off x="4202773" y="3010359"/>
            <a:ext cx="3786455" cy="1015663"/>
          </a:xfrm>
          <a:prstGeom prst="rect">
            <a:avLst/>
          </a:prstGeom>
          <a:noFill/>
        </p:spPr>
        <p:txBody>
          <a:bodyPr wrap="square" rtlCol="0">
            <a:spAutoFit/>
          </a:bodyPr>
          <a:lstStyle/>
          <a:p>
            <a:pPr algn="ctr"/>
            <a:r>
              <a:rPr lang="ro-RO" sz="2000" b="1" spc="500" dirty="0">
                <a:solidFill>
                  <a:schemeClr val="bg1"/>
                </a:solidFill>
                <a:latin typeface="Bahnschrift Condensed" panose="020B0502040204020203" pitchFamily="34" charset="0"/>
                <a:cs typeface="Arial" panose="020B0604020202020204" pitchFamily="34" charset="0"/>
              </a:rPr>
              <a:t>EVOLUȚIA PIEȚELOR </a:t>
            </a:r>
          </a:p>
          <a:p>
            <a:pPr algn="ctr"/>
            <a:r>
              <a:rPr lang="ro-RO" sz="2000" b="1" spc="500" dirty="0">
                <a:solidFill>
                  <a:schemeClr val="bg1"/>
                </a:solidFill>
                <a:latin typeface="Bahnschrift Condensed" panose="020B0502040204020203" pitchFamily="34" charset="0"/>
                <a:cs typeface="Arial" panose="020B0604020202020204" pitchFamily="34" charset="0"/>
              </a:rPr>
              <a:t>DE</a:t>
            </a:r>
          </a:p>
          <a:p>
            <a:pPr algn="ctr"/>
            <a:r>
              <a:rPr lang="ro-RO" sz="2000" b="1" spc="500" dirty="0">
                <a:solidFill>
                  <a:schemeClr val="bg1"/>
                </a:solidFill>
                <a:latin typeface="Bahnschrift Condensed" panose="020B0502040204020203" pitchFamily="34" charset="0"/>
                <a:cs typeface="Arial" panose="020B0604020202020204" pitchFamily="34" charset="0"/>
              </a:rPr>
              <a:t> CAPITAL EMERGENTE</a:t>
            </a:r>
            <a:endParaRPr lang="en-US" sz="2000" b="1" spc="500" dirty="0">
              <a:solidFill>
                <a:schemeClr val="bg1"/>
              </a:solidFill>
              <a:latin typeface="Bahnschrift Condensed" panose="020B0502040204020203" pitchFamily="34" charset="0"/>
              <a:cs typeface="Arial" panose="020B0604020202020204" pitchFamily="34" charset="0"/>
            </a:endParaRPr>
          </a:p>
        </p:txBody>
      </p:sp>
      <p:sp>
        <p:nvSpPr>
          <p:cNvPr id="21" name="TextBox 20">
            <a:extLst>
              <a:ext uri="{FF2B5EF4-FFF2-40B4-BE49-F238E27FC236}">
                <a16:creationId xmlns:a16="http://schemas.microsoft.com/office/drawing/2014/main" id="{C80433A6-370A-44DC-ACD9-EE183E12850D}"/>
              </a:ext>
            </a:extLst>
          </p:cNvPr>
          <p:cNvSpPr txBox="1"/>
          <p:nvPr/>
        </p:nvSpPr>
        <p:spPr>
          <a:xfrm>
            <a:off x="4976910" y="4356423"/>
            <a:ext cx="2307102" cy="276999"/>
          </a:xfrm>
          <a:prstGeom prst="rect">
            <a:avLst/>
          </a:prstGeom>
          <a:noFill/>
        </p:spPr>
        <p:txBody>
          <a:bodyPr wrap="square" rtlCol="0">
            <a:spAutoFit/>
          </a:bodyPr>
          <a:lstStyle/>
          <a:p>
            <a:pPr algn="ctr"/>
            <a:r>
              <a:rPr lang="ro-RO" sz="1200" b="1" spc="500" dirty="0">
                <a:solidFill>
                  <a:schemeClr val="bg1"/>
                </a:solidFill>
                <a:latin typeface="Bahnschrift Condensed" panose="020B0502040204020203" pitchFamily="34" charset="0"/>
                <a:cs typeface="Arial" panose="020B0604020202020204" pitchFamily="34" charset="0"/>
              </a:rPr>
              <a:t>LUCRARE</a:t>
            </a:r>
            <a:r>
              <a:rPr lang="ro-RO" sz="1200" dirty="0"/>
              <a:t> </a:t>
            </a:r>
            <a:r>
              <a:rPr lang="ro-RO" sz="1200" b="1" spc="500" dirty="0">
                <a:solidFill>
                  <a:schemeClr val="bg1"/>
                </a:solidFill>
                <a:latin typeface="Bahnschrift Condensed" panose="020B0502040204020203" pitchFamily="34" charset="0"/>
                <a:cs typeface="Arial" panose="020B0604020202020204" pitchFamily="34" charset="0"/>
              </a:rPr>
              <a:t>DE LICENȚĂ</a:t>
            </a:r>
            <a:endParaRPr lang="en-US" sz="1200" b="1" spc="500" dirty="0">
              <a:solidFill>
                <a:schemeClr val="bg1"/>
              </a:solidFill>
              <a:latin typeface="Bahnschrift Condensed" panose="020B0502040204020203" pitchFamily="34" charset="0"/>
              <a:cs typeface="Arial" panose="020B0604020202020204" pitchFamily="34" charset="0"/>
            </a:endParaRPr>
          </a:p>
        </p:txBody>
      </p:sp>
      <p:sp>
        <p:nvSpPr>
          <p:cNvPr id="22" name="TextBox 21">
            <a:extLst>
              <a:ext uri="{FF2B5EF4-FFF2-40B4-BE49-F238E27FC236}">
                <a16:creationId xmlns:a16="http://schemas.microsoft.com/office/drawing/2014/main" id="{055FB58D-095F-4C5F-B5CC-0EF866D69948}"/>
              </a:ext>
            </a:extLst>
          </p:cNvPr>
          <p:cNvSpPr txBox="1"/>
          <p:nvPr/>
        </p:nvSpPr>
        <p:spPr>
          <a:xfrm>
            <a:off x="873493" y="5369606"/>
            <a:ext cx="3938953" cy="707886"/>
          </a:xfrm>
          <a:prstGeom prst="rect">
            <a:avLst/>
          </a:prstGeom>
          <a:noFill/>
        </p:spPr>
        <p:txBody>
          <a:bodyPr wrap="square" rtlCol="0">
            <a:spAutoFit/>
          </a:bodyPr>
          <a:lstStyle/>
          <a:p>
            <a:r>
              <a:rPr lang="ro-RO" sz="2000" dirty="0">
                <a:solidFill>
                  <a:schemeClr val="bg1"/>
                </a:solidFill>
                <a:latin typeface="Bahnschrift Condensed" panose="020B0502040204020203" pitchFamily="34" charset="0"/>
              </a:rPr>
              <a:t>Conducător științific</a:t>
            </a:r>
            <a:r>
              <a:rPr lang="en-US" sz="2000" dirty="0">
                <a:solidFill>
                  <a:schemeClr val="bg1"/>
                </a:solidFill>
                <a:latin typeface="Bahnschrift Condensed" panose="020B0502040204020203" pitchFamily="34" charset="0"/>
              </a:rPr>
              <a:t>:</a:t>
            </a:r>
          </a:p>
          <a:p>
            <a:r>
              <a:rPr lang="en-US" sz="2000" dirty="0">
                <a:solidFill>
                  <a:schemeClr val="bg1"/>
                </a:solidFill>
                <a:latin typeface="Bahnschrift Condensed" panose="020B0502040204020203" pitchFamily="34" charset="0"/>
              </a:rPr>
              <a:t>Prof. univ. dr. LUPU Radu</a:t>
            </a:r>
          </a:p>
        </p:txBody>
      </p:sp>
      <p:sp>
        <p:nvSpPr>
          <p:cNvPr id="23" name="TextBox 22">
            <a:extLst>
              <a:ext uri="{FF2B5EF4-FFF2-40B4-BE49-F238E27FC236}">
                <a16:creationId xmlns:a16="http://schemas.microsoft.com/office/drawing/2014/main" id="{69CCB1E8-79EA-43E3-8B41-D6741808D607}"/>
              </a:ext>
            </a:extLst>
          </p:cNvPr>
          <p:cNvSpPr txBox="1"/>
          <p:nvPr/>
        </p:nvSpPr>
        <p:spPr>
          <a:xfrm>
            <a:off x="9206546" y="5342321"/>
            <a:ext cx="2985454" cy="707886"/>
          </a:xfrm>
          <a:prstGeom prst="rect">
            <a:avLst/>
          </a:prstGeom>
          <a:noFill/>
        </p:spPr>
        <p:txBody>
          <a:bodyPr wrap="square" rtlCol="0">
            <a:spAutoFit/>
          </a:bodyPr>
          <a:lstStyle/>
          <a:p>
            <a:r>
              <a:rPr lang="en-US" sz="2000" dirty="0">
                <a:solidFill>
                  <a:schemeClr val="bg1"/>
                </a:solidFill>
                <a:latin typeface="Bahnschrift Condensed" panose="020B0502040204020203" pitchFamily="34" charset="0"/>
              </a:rPr>
              <a:t>Autor:</a:t>
            </a:r>
          </a:p>
          <a:p>
            <a:r>
              <a:rPr lang="en-US" sz="2000" dirty="0">
                <a:solidFill>
                  <a:schemeClr val="bg1"/>
                </a:solidFill>
                <a:latin typeface="Bahnschrift Condensed" panose="020B0502040204020203" pitchFamily="34" charset="0"/>
              </a:rPr>
              <a:t>Dumitru Eugenia-Teodora</a:t>
            </a:r>
          </a:p>
        </p:txBody>
      </p:sp>
      <p:sp>
        <p:nvSpPr>
          <p:cNvPr id="26" name="Freeform: Shape 25">
            <a:extLst>
              <a:ext uri="{FF2B5EF4-FFF2-40B4-BE49-F238E27FC236}">
                <a16:creationId xmlns:a16="http://schemas.microsoft.com/office/drawing/2014/main" id="{F87F7D30-5C90-49F3-95C4-30C712DEAA26}"/>
              </a:ext>
            </a:extLst>
          </p:cNvPr>
          <p:cNvSpPr/>
          <p:nvPr/>
        </p:nvSpPr>
        <p:spPr>
          <a:xfrm>
            <a:off x="0" y="4906117"/>
            <a:ext cx="12192000" cy="1938240"/>
          </a:xfrm>
          <a:custGeom>
            <a:avLst/>
            <a:gdLst>
              <a:gd name="connsiteX0" fmla="*/ 0 w 12192000"/>
              <a:gd name="connsiteY0" fmla="*/ 0 h 1938240"/>
              <a:gd name="connsiteX1" fmla="*/ 3858561 w 12192000"/>
              <a:gd name="connsiteY1" fmla="*/ 0 h 1938240"/>
              <a:gd name="connsiteX2" fmla="*/ 6096001 w 12192000"/>
              <a:gd name="connsiteY2" fmla="*/ 1856328 h 1938240"/>
              <a:gd name="connsiteX3" fmla="*/ 8333441 w 12192000"/>
              <a:gd name="connsiteY3" fmla="*/ 0 h 1938240"/>
              <a:gd name="connsiteX4" fmla="*/ 12192000 w 12192000"/>
              <a:gd name="connsiteY4" fmla="*/ 0 h 1938240"/>
              <a:gd name="connsiteX5" fmla="*/ 12192000 w 12192000"/>
              <a:gd name="connsiteY5" fmla="*/ 1938240 h 1938240"/>
              <a:gd name="connsiteX6" fmla="*/ 0 w 12192000"/>
              <a:gd name="connsiteY6" fmla="*/ 1938240 h 19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938240">
                <a:moveTo>
                  <a:pt x="0" y="0"/>
                </a:moveTo>
                <a:lnTo>
                  <a:pt x="3858561" y="0"/>
                </a:lnTo>
                <a:lnTo>
                  <a:pt x="6096001" y="1856328"/>
                </a:lnTo>
                <a:lnTo>
                  <a:pt x="8333441" y="0"/>
                </a:lnTo>
                <a:lnTo>
                  <a:pt x="12192000" y="0"/>
                </a:lnTo>
                <a:lnTo>
                  <a:pt x="12192000" y="1938240"/>
                </a:lnTo>
                <a:lnTo>
                  <a:pt x="0" y="193824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F122F60E-A1C8-4D89-8EDA-C6F621975449}"/>
              </a:ext>
            </a:extLst>
          </p:cNvPr>
          <p:cNvSpPr txBox="1"/>
          <p:nvPr/>
        </p:nvSpPr>
        <p:spPr>
          <a:xfrm>
            <a:off x="873493" y="5355963"/>
            <a:ext cx="3938953" cy="707886"/>
          </a:xfrm>
          <a:prstGeom prst="rect">
            <a:avLst/>
          </a:prstGeom>
          <a:noFill/>
        </p:spPr>
        <p:txBody>
          <a:bodyPr wrap="square" rtlCol="0">
            <a:spAutoFit/>
          </a:bodyPr>
          <a:lstStyle/>
          <a:p>
            <a:r>
              <a:rPr lang="ro-RO" sz="2000" dirty="0">
                <a:solidFill>
                  <a:schemeClr val="bg1"/>
                </a:solidFill>
                <a:latin typeface="Bahnschrift Condensed" panose="020B0502040204020203" pitchFamily="34" charset="0"/>
              </a:rPr>
              <a:t>Conducător științific</a:t>
            </a:r>
            <a:r>
              <a:rPr lang="en-US" sz="2000" dirty="0">
                <a:solidFill>
                  <a:schemeClr val="bg1"/>
                </a:solidFill>
                <a:latin typeface="Bahnschrift Condensed" panose="020B0502040204020203" pitchFamily="34" charset="0"/>
              </a:rPr>
              <a:t>:</a:t>
            </a:r>
          </a:p>
          <a:p>
            <a:r>
              <a:rPr lang="en-US" sz="2000" dirty="0">
                <a:solidFill>
                  <a:schemeClr val="bg1"/>
                </a:solidFill>
                <a:latin typeface="Bahnschrift Condensed" panose="020B0502040204020203" pitchFamily="34" charset="0"/>
              </a:rPr>
              <a:t>Prof. univ. dr. LUPU Radu</a:t>
            </a:r>
          </a:p>
        </p:txBody>
      </p:sp>
      <p:sp>
        <p:nvSpPr>
          <p:cNvPr id="28" name="TextBox 27">
            <a:extLst>
              <a:ext uri="{FF2B5EF4-FFF2-40B4-BE49-F238E27FC236}">
                <a16:creationId xmlns:a16="http://schemas.microsoft.com/office/drawing/2014/main" id="{4B9B19BF-DC41-433B-A040-5FF46F304686}"/>
              </a:ext>
            </a:extLst>
          </p:cNvPr>
          <p:cNvSpPr txBox="1"/>
          <p:nvPr/>
        </p:nvSpPr>
        <p:spPr>
          <a:xfrm>
            <a:off x="9206546" y="5328678"/>
            <a:ext cx="2985454" cy="707886"/>
          </a:xfrm>
          <a:prstGeom prst="rect">
            <a:avLst/>
          </a:prstGeom>
          <a:noFill/>
        </p:spPr>
        <p:txBody>
          <a:bodyPr wrap="square" rtlCol="0">
            <a:spAutoFit/>
          </a:bodyPr>
          <a:lstStyle/>
          <a:p>
            <a:r>
              <a:rPr lang="en-US" sz="2000" dirty="0">
                <a:solidFill>
                  <a:schemeClr val="bg1"/>
                </a:solidFill>
                <a:latin typeface="Bahnschrift Condensed" panose="020B0502040204020203" pitchFamily="34" charset="0"/>
              </a:rPr>
              <a:t>Autor:</a:t>
            </a:r>
          </a:p>
          <a:p>
            <a:r>
              <a:rPr lang="en-US" sz="2000" dirty="0">
                <a:solidFill>
                  <a:schemeClr val="bg1"/>
                </a:solidFill>
                <a:latin typeface="Bahnschrift Condensed" panose="020B0502040204020203" pitchFamily="34" charset="0"/>
              </a:rPr>
              <a:t>Dumitru Eugenia-Teodora</a:t>
            </a:r>
          </a:p>
        </p:txBody>
      </p:sp>
      <p:sp>
        <p:nvSpPr>
          <p:cNvPr id="29" name="Frame 28">
            <a:extLst>
              <a:ext uri="{FF2B5EF4-FFF2-40B4-BE49-F238E27FC236}">
                <a16:creationId xmlns:a16="http://schemas.microsoft.com/office/drawing/2014/main" id="{773BE112-AEBA-4FFB-8AE0-A4A981DF750F}"/>
              </a:ext>
            </a:extLst>
          </p:cNvPr>
          <p:cNvSpPr/>
          <p:nvPr/>
        </p:nvSpPr>
        <p:spPr>
          <a:xfrm>
            <a:off x="0" y="-13646"/>
            <a:ext cx="12192000" cy="6871646"/>
          </a:xfrm>
          <a:prstGeom prst="frame">
            <a:avLst>
              <a:gd name="adj1" fmla="val 1633"/>
            </a:avLst>
          </a:prstGeom>
          <a:gradFill flip="none" rotWithShape="1">
            <a:gsLst>
              <a:gs pos="1000">
                <a:schemeClr val="bg1"/>
              </a:gs>
              <a:gs pos="69000">
                <a:schemeClr val="bg1">
                  <a:lumMod val="65000"/>
                </a:schemeClr>
              </a:gs>
              <a:gs pos="25000">
                <a:schemeClr val="bg1">
                  <a:lumMod val="65000"/>
                </a:schemeClr>
              </a:gs>
              <a:gs pos="100000">
                <a:schemeClr val="bg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36DA07BB-E972-4717-B8EB-065F7F13CAD7}"/>
              </a:ext>
            </a:extLst>
          </p:cNvPr>
          <p:cNvSpPr/>
          <p:nvPr/>
        </p:nvSpPr>
        <p:spPr>
          <a:xfrm>
            <a:off x="4441308" y="-108896"/>
            <a:ext cx="7754013" cy="6871646"/>
          </a:xfrm>
          <a:custGeom>
            <a:avLst/>
            <a:gdLst>
              <a:gd name="connsiteX0" fmla="*/ 0 w 7754013"/>
              <a:gd name="connsiteY0" fmla="*/ 0 h 6871646"/>
              <a:gd name="connsiteX1" fmla="*/ 7754013 w 7754013"/>
              <a:gd name="connsiteY1" fmla="*/ 0 h 6871646"/>
              <a:gd name="connsiteX2" fmla="*/ 7754013 w 7754013"/>
              <a:gd name="connsiteY2" fmla="*/ 6871646 h 6871646"/>
              <a:gd name="connsiteX3" fmla="*/ 3941385 w 7754013"/>
              <a:gd name="connsiteY3" fmla="*/ 6871646 h 6871646"/>
            </a:gdLst>
            <a:ahLst/>
            <a:cxnLst>
              <a:cxn ang="0">
                <a:pos x="connsiteX0" y="connsiteY0"/>
              </a:cxn>
              <a:cxn ang="0">
                <a:pos x="connsiteX1" y="connsiteY1"/>
              </a:cxn>
              <a:cxn ang="0">
                <a:pos x="connsiteX2" y="connsiteY2"/>
              </a:cxn>
              <a:cxn ang="0">
                <a:pos x="connsiteX3" y="connsiteY3"/>
              </a:cxn>
            </a:cxnLst>
            <a:rect l="l" t="t" r="r" b="b"/>
            <a:pathLst>
              <a:path w="7754013" h="6871646">
                <a:moveTo>
                  <a:pt x="0" y="0"/>
                </a:moveTo>
                <a:lnTo>
                  <a:pt x="7754013" y="0"/>
                </a:lnTo>
                <a:lnTo>
                  <a:pt x="7754013" y="6871646"/>
                </a:lnTo>
                <a:lnTo>
                  <a:pt x="3941385" y="6871646"/>
                </a:lnTo>
                <a:close/>
              </a:path>
            </a:pathLst>
          </a:custGeom>
          <a:gradFill flip="none" rotWithShape="1">
            <a:gsLst>
              <a:gs pos="0">
                <a:schemeClr val="bg1">
                  <a:alpha val="38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6114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A0B5C3-D46F-4A5D-94CA-04450ED96FA6}"/>
              </a:ext>
            </a:extLst>
          </p:cNvPr>
          <p:cNvSpPr txBox="1"/>
          <p:nvPr/>
        </p:nvSpPr>
        <p:spPr>
          <a:xfrm>
            <a:off x="251791" y="421571"/>
            <a:ext cx="3260035" cy="369332"/>
          </a:xfrm>
          <a:prstGeom prst="rect">
            <a:avLst/>
          </a:prstGeom>
          <a:noFill/>
        </p:spPr>
        <p:txBody>
          <a:bodyPr wrap="square" rtlCol="0">
            <a:spAutoFit/>
          </a:bodyPr>
          <a:lstStyle/>
          <a:p>
            <a:pPr marL="285750" indent="-285750">
              <a:buFont typeface="Arial" panose="020B0604020202020204" pitchFamily="34" charset="0"/>
              <a:buChar char="•"/>
            </a:pPr>
            <a:r>
              <a:rPr lang="ro-RO" dirty="0">
                <a:latin typeface="Century Gothic" panose="020B0502020202020204" pitchFamily="34" charset="0"/>
              </a:rPr>
              <a:t>Treynor ratio</a:t>
            </a:r>
            <a:endParaRPr lang="en-US" dirty="0">
              <a:latin typeface="Century Gothic" panose="020B0502020202020204" pitchFamily="34" charset="0"/>
            </a:endParaRPr>
          </a:p>
        </p:txBody>
      </p:sp>
      <p:graphicFrame>
        <p:nvGraphicFramePr>
          <p:cNvPr id="3" name="Table 2">
            <a:extLst>
              <a:ext uri="{FF2B5EF4-FFF2-40B4-BE49-F238E27FC236}">
                <a16:creationId xmlns:a16="http://schemas.microsoft.com/office/drawing/2014/main" id="{B8537252-0691-47B1-A9B2-C756B0BCB864}"/>
              </a:ext>
            </a:extLst>
          </p:cNvPr>
          <p:cNvGraphicFramePr>
            <a:graphicFrameLocks noGrp="1"/>
          </p:cNvGraphicFramePr>
          <p:nvPr>
            <p:extLst>
              <p:ext uri="{D42A27DB-BD31-4B8C-83A1-F6EECF244321}">
                <p14:modId xmlns:p14="http://schemas.microsoft.com/office/powerpoint/2010/main" val="2509610609"/>
              </p:ext>
            </p:extLst>
          </p:nvPr>
        </p:nvGraphicFramePr>
        <p:xfrm>
          <a:off x="251791" y="1111590"/>
          <a:ext cx="4094922" cy="5324839"/>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1522371105"/>
                    </a:ext>
                  </a:extLst>
                </a:gridCol>
                <a:gridCol w="1219200">
                  <a:extLst>
                    <a:ext uri="{9D8B030D-6E8A-4147-A177-3AD203B41FA5}">
                      <a16:colId xmlns:a16="http://schemas.microsoft.com/office/drawing/2014/main" val="1479732325"/>
                    </a:ext>
                  </a:extLst>
                </a:gridCol>
                <a:gridCol w="1046922">
                  <a:extLst>
                    <a:ext uri="{9D8B030D-6E8A-4147-A177-3AD203B41FA5}">
                      <a16:colId xmlns:a16="http://schemas.microsoft.com/office/drawing/2014/main" val="3645058596"/>
                    </a:ext>
                  </a:extLst>
                </a:gridCol>
              </a:tblGrid>
              <a:tr h="283147">
                <a:tc>
                  <a:txBody>
                    <a:bodyPr/>
                    <a:lstStyle/>
                    <a:p>
                      <a:pPr algn="ctr">
                        <a:lnSpc>
                          <a:spcPct val="150000"/>
                        </a:lnSpc>
                        <a:spcAft>
                          <a:spcPts val="0"/>
                        </a:spcAft>
                      </a:pPr>
                      <a:r>
                        <a:rPr lang="en-US" sz="1200" dirty="0">
                          <a:effectLst/>
                        </a:rPr>
                        <a:t>Activ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Media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Clasament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030484"/>
                  </a:ext>
                </a:extLst>
              </a:tr>
              <a:tr h="598893">
                <a:tc>
                  <a:txBody>
                    <a:bodyPr/>
                    <a:lstStyle/>
                    <a:p>
                      <a:pPr algn="ctr">
                        <a:lnSpc>
                          <a:spcPct val="150000"/>
                        </a:lnSpc>
                        <a:spcAft>
                          <a:spcPts val="0"/>
                        </a:spcAft>
                      </a:pPr>
                      <a:r>
                        <a:rPr lang="en-US" sz="1200" dirty="0">
                          <a:effectLst/>
                        </a:rPr>
                        <a:t>KONZUM HB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0.024194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3547559"/>
                  </a:ext>
                </a:extLst>
              </a:tr>
              <a:tr h="283147">
                <a:tc>
                  <a:txBody>
                    <a:bodyPr/>
                    <a:lstStyle/>
                    <a:p>
                      <a:pPr algn="ctr">
                        <a:lnSpc>
                          <a:spcPct val="150000"/>
                        </a:lnSpc>
                        <a:spcAft>
                          <a:spcPts val="0"/>
                        </a:spcAft>
                      </a:pPr>
                      <a:r>
                        <a:rPr lang="en-US" sz="1200" dirty="0">
                          <a:effectLst/>
                        </a:rPr>
                        <a:t>055550 KS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0.01207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339437"/>
                  </a:ext>
                </a:extLst>
              </a:tr>
              <a:tr h="283147">
                <a:tc>
                  <a:txBody>
                    <a:bodyPr/>
                    <a:lstStyle/>
                    <a:p>
                      <a:pPr algn="ctr">
                        <a:lnSpc>
                          <a:spcPct val="150000"/>
                        </a:lnSpc>
                        <a:spcAft>
                          <a:spcPts val="0"/>
                        </a:spcAft>
                      </a:pPr>
                      <a:r>
                        <a:rPr lang="en-US" sz="1200">
                          <a:effectLst/>
                        </a:rPr>
                        <a:t>051910 KS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0.00959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3772438"/>
                  </a:ext>
                </a:extLst>
              </a:tr>
              <a:tr h="598893">
                <a:tc>
                  <a:txBody>
                    <a:bodyPr/>
                    <a:lstStyle/>
                    <a:p>
                      <a:pPr algn="ctr">
                        <a:lnSpc>
                          <a:spcPct val="150000"/>
                        </a:lnSpc>
                        <a:spcAft>
                          <a:spcPts val="0"/>
                        </a:spcAft>
                      </a:pPr>
                      <a:r>
                        <a:rPr lang="en-US" sz="1200" dirty="0">
                          <a:effectLst/>
                        </a:rPr>
                        <a:t>012330 KS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0.006696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0464582"/>
                  </a:ext>
                </a:extLst>
              </a:tr>
              <a:tr h="598893">
                <a:tc>
                  <a:txBody>
                    <a:bodyPr/>
                    <a:lstStyle/>
                    <a:p>
                      <a:pPr algn="ctr">
                        <a:lnSpc>
                          <a:spcPct val="150000"/>
                        </a:lnSpc>
                        <a:spcAft>
                          <a:spcPts val="0"/>
                        </a:spcAft>
                      </a:pPr>
                      <a:r>
                        <a:rPr lang="en-US" sz="1200">
                          <a:effectLst/>
                        </a:rPr>
                        <a:t>000660 KS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0.001107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4693295"/>
                  </a:ext>
                </a:extLst>
              </a:tr>
              <a:tr h="598893">
                <a:tc>
                  <a:txBody>
                    <a:bodyPr/>
                    <a:lstStyle/>
                    <a:p>
                      <a:pPr algn="ctr">
                        <a:lnSpc>
                          <a:spcPct val="150000"/>
                        </a:lnSpc>
                        <a:spcAft>
                          <a:spcPts val="0"/>
                        </a:spcAft>
                      </a:pPr>
                      <a:r>
                        <a:rPr lang="en-US" sz="1200">
                          <a:effectLst/>
                        </a:rPr>
                        <a:t>EIM IS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0.000955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6693031"/>
                  </a:ext>
                </a:extLst>
              </a:tr>
              <a:tr h="283147">
                <a:tc>
                  <a:txBody>
                    <a:bodyPr/>
                    <a:lstStyle/>
                    <a:p>
                      <a:pPr algn="ctr">
                        <a:lnSpc>
                          <a:spcPct val="150000"/>
                        </a:lnSpc>
                        <a:spcAft>
                          <a:spcPts val="0"/>
                        </a:spcAft>
                      </a:pPr>
                      <a:r>
                        <a:rPr lang="en-US" sz="1200">
                          <a:effectLst/>
                        </a:rPr>
                        <a:t>GSPARK HB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0.00091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038979"/>
                  </a:ext>
                </a:extLst>
              </a:tr>
              <a:tr h="598893">
                <a:tc>
                  <a:txBody>
                    <a:bodyPr/>
                    <a:lstStyle/>
                    <a:p>
                      <a:pPr algn="ctr">
                        <a:lnSpc>
                          <a:spcPct val="150000"/>
                        </a:lnSpc>
                        <a:spcAft>
                          <a:spcPts val="0"/>
                        </a:spcAft>
                      </a:pPr>
                      <a:r>
                        <a:rPr lang="en-US" sz="1200">
                          <a:effectLst/>
                        </a:rPr>
                        <a:t>ANY HB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0.000744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977088"/>
                  </a:ext>
                </a:extLst>
              </a:tr>
              <a:tr h="598893">
                <a:tc>
                  <a:txBody>
                    <a:bodyPr/>
                    <a:lstStyle/>
                    <a:p>
                      <a:pPr algn="ctr">
                        <a:lnSpc>
                          <a:spcPct val="150000"/>
                        </a:lnSpc>
                        <a:spcAft>
                          <a:spcPts val="0"/>
                        </a:spcAft>
                      </a:pPr>
                      <a:r>
                        <a:rPr lang="en-US" sz="1200">
                          <a:effectLst/>
                        </a:rPr>
                        <a:t>SUNP IS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0.000471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995470"/>
                  </a:ext>
                </a:extLst>
              </a:tr>
              <a:tr h="598893">
                <a:tc>
                  <a:txBody>
                    <a:bodyPr/>
                    <a:lstStyle/>
                    <a:p>
                      <a:pPr algn="ctr">
                        <a:lnSpc>
                          <a:spcPct val="150000"/>
                        </a:lnSpc>
                        <a:spcAft>
                          <a:spcPts val="0"/>
                        </a:spcAft>
                      </a:pPr>
                      <a:r>
                        <a:rPr lang="en-US" sz="1200">
                          <a:effectLst/>
                        </a:rPr>
                        <a:t>ASURB MM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0.000362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6712921"/>
                  </a:ext>
                </a:extLst>
              </a:tr>
            </a:tbl>
          </a:graphicData>
        </a:graphic>
      </p:graphicFrame>
      <p:graphicFrame>
        <p:nvGraphicFramePr>
          <p:cNvPr id="4" name="Chart 3">
            <a:extLst>
              <a:ext uri="{FF2B5EF4-FFF2-40B4-BE49-F238E27FC236}">
                <a16:creationId xmlns:a16="http://schemas.microsoft.com/office/drawing/2014/main" id="{2AE2CCA3-A291-4B55-9CAC-FE243E051E96}"/>
              </a:ext>
            </a:extLst>
          </p:cNvPr>
          <p:cNvGraphicFramePr/>
          <p:nvPr>
            <p:extLst>
              <p:ext uri="{D42A27DB-BD31-4B8C-83A1-F6EECF244321}">
                <p14:modId xmlns:p14="http://schemas.microsoft.com/office/powerpoint/2010/main" val="1135021670"/>
              </p:ext>
            </p:extLst>
          </p:nvPr>
        </p:nvGraphicFramePr>
        <p:xfrm>
          <a:off x="5446643" y="1111590"/>
          <a:ext cx="5976732" cy="45073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928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1614FF6E-7698-4A43-8AE6-8220E5F5827A}"/>
              </a:ext>
            </a:extLst>
          </p:cNvPr>
          <p:cNvCxnSpPr/>
          <p:nvPr/>
        </p:nvCxnSpPr>
        <p:spPr>
          <a:xfrm>
            <a:off x="0" y="742122"/>
            <a:ext cx="15770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D3D1D5C-4F02-461E-A8A2-EF20E56DEB94}"/>
              </a:ext>
            </a:extLst>
          </p:cNvPr>
          <p:cNvSpPr txBox="1"/>
          <p:nvPr/>
        </p:nvSpPr>
        <p:spPr>
          <a:xfrm>
            <a:off x="1577008" y="557456"/>
            <a:ext cx="7712765" cy="369332"/>
          </a:xfrm>
          <a:prstGeom prst="rect">
            <a:avLst/>
          </a:prstGeom>
          <a:noFill/>
        </p:spPr>
        <p:txBody>
          <a:bodyPr wrap="square" rtlCol="0">
            <a:spAutoFit/>
          </a:bodyPr>
          <a:lstStyle/>
          <a:p>
            <a:pPr algn="ctr"/>
            <a:r>
              <a:rPr lang="ro-RO" dirty="0">
                <a:latin typeface="Century Gothic" panose="020B0502020202020204" pitchFamily="34" charset="0"/>
              </a:rPr>
              <a:t>Evaluarea performanței investiționale în cadrul piețelor dezvoltate</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875262DE-85D0-4CE0-AB34-876E69A7F711}"/>
              </a:ext>
            </a:extLst>
          </p:cNvPr>
          <p:cNvSpPr txBox="1"/>
          <p:nvPr/>
        </p:nvSpPr>
        <p:spPr>
          <a:xfrm>
            <a:off x="145773" y="983133"/>
            <a:ext cx="3260035" cy="369332"/>
          </a:xfrm>
          <a:prstGeom prst="rect">
            <a:avLst/>
          </a:prstGeom>
          <a:noFill/>
        </p:spPr>
        <p:txBody>
          <a:bodyPr wrap="square" rtlCol="0">
            <a:spAutoFit/>
          </a:bodyPr>
          <a:lstStyle/>
          <a:p>
            <a:pPr marL="285750" indent="-285750">
              <a:buFont typeface="Arial" panose="020B0604020202020204" pitchFamily="34" charset="0"/>
              <a:buChar char="•"/>
            </a:pPr>
            <a:r>
              <a:rPr lang="ro-RO" dirty="0">
                <a:latin typeface="Century Gothic" panose="020B0502020202020204" pitchFamily="34" charset="0"/>
              </a:rPr>
              <a:t>Sharpe ratio</a:t>
            </a:r>
            <a:endParaRPr lang="en-US" dirty="0">
              <a:latin typeface="Century Gothic" panose="020B0502020202020204" pitchFamily="34" charset="0"/>
            </a:endParaRPr>
          </a:p>
        </p:txBody>
      </p:sp>
      <p:graphicFrame>
        <p:nvGraphicFramePr>
          <p:cNvPr id="5" name="Table 4">
            <a:extLst>
              <a:ext uri="{FF2B5EF4-FFF2-40B4-BE49-F238E27FC236}">
                <a16:creationId xmlns:a16="http://schemas.microsoft.com/office/drawing/2014/main" id="{0BEA9A9B-0536-49E6-B444-A12587315419}"/>
              </a:ext>
            </a:extLst>
          </p:cNvPr>
          <p:cNvGraphicFramePr>
            <a:graphicFrameLocks noGrp="1"/>
          </p:cNvGraphicFramePr>
          <p:nvPr>
            <p:extLst>
              <p:ext uri="{D42A27DB-BD31-4B8C-83A1-F6EECF244321}">
                <p14:modId xmlns:p14="http://schemas.microsoft.com/office/powerpoint/2010/main" val="1915281064"/>
              </p:ext>
            </p:extLst>
          </p:nvPr>
        </p:nvGraphicFramePr>
        <p:xfrm>
          <a:off x="216203" y="1408811"/>
          <a:ext cx="4117258" cy="5230532"/>
        </p:xfrm>
        <a:graphic>
          <a:graphicData uri="http://schemas.openxmlformats.org/drawingml/2006/table">
            <a:tbl>
              <a:tblPr firstRow="1" firstCol="1" bandRow="1">
                <a:tableStyleId>{E929F9F4-4A8F-4326-A1B4-22849713DDAB}</a:tableStyleId>
              </a:tblPr>
              <a:tblGrid>
                <a:gridCol w="1740183">
                  <a:extLst>
                    <a:ext uri="{9D8B030D-6E8A-4147-A177-3AD203B41FA5}">
                      <a16:colId xmlns:a16="http://schemas.microsoft.com/office/drawing/2014/main" val="3298161480"/>
                    </a:ext>
                  </a:extLst>
                </a:gridCol>
                <a:gridCol w="1265160">
                  <a:extLst>
                    <a:ext uri="{9D8B030D-6E8A-4147-A177-3AD203B41FA5}">
                      <a16:colId xmlns:a16="http://schemas.microsoft.com/office/drawing/2014/main" val="3244534016"/>
                    </a:ext>
                  </a:extLst>
                </a:gridCol>
                <a:gridCol w="1111915">
                  <a:extLst>
                    <a:ext uri="{9D8B030D-6E8A-4147-A177-3AD203B41FA5}">
                      <a16:colId xmlns:a16="http://schemas.microsoft.com/office/drawing/2014/main" val="736949053"/>
                    </a:ext>
                  </a:extLst>
                </a:gridCol>
              </a:tblGrid>
              <a:tr h="258892">
                <a:tc>
                  <a:txBody>
                    <a:bodyPr/>
                    <a:lstStyle/>
                    <a:p>
                      <a:pPr algn="ctr">
                        <a:lnSpc>
                          <a:spcPct val="150000"/>
                        </a:lnSpc>
                        <a:spcAft>
                          <a:spcPts val="0"/>
                        </a:spcAft>
                      </a:pPr>
                      <a:r>
                        <a:rPr lang="en-US" sz="1200" dirty="0">
                          <a:effectLst/>
                        </a:rPr>
                        <a:t>Activ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Media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Clasament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666135"/>
                  </a:ext>
                </a:extLst>
              </a:tr>
              <a:tr h="497164">
                <a:tc>
                  <a:txBody>
                    <a:bodyPr/>
                    <a:lstStyle/>
                    <a:p>
                      <a:pPr algn="ctr">
                        <a:lnSpc>
                          <a:spcPct val="150000"/>
                        </a:lnSpc>
                        <a:spcAft>
                          <a:spcPts val="0"/>
                        </a:spcAft>
                      </a:pPr>
                      <a:r>
                        <a:rPr lang="en-US" sz="1200" dirty="0">
                          <a:effectLst/>
                        </a:rPr>
                        <a:t>BA UN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0.036415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3106351"/>
                  </a:ext>
                </a:extLst>
              </a:tr>
              <a:tr h="497164">
                <a:tc>
                  <a:txBody>
                    <a:bodyPr/>
                    <a:lstStyle/>
                    <a:p>
                      <a:pPr algn="ctr">
                        <a:lnSpc>
                          <a:spcPct val="150000"/>
                        </a:lnSpc>
                        <a:spcAft>
                          <a:spcPts val="0"/>
                        </a:spcAft>
                      </a:pPr>
                      <a:r>
                        <a:rPr lang="en-US" sz="1200">
                          <a:effectLst/>
                        </a:rPr>
                        <a:t>DGE LN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0.034689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8729968"/>
                  </a:ext>
                </a:extLst>
              </a:tr>
              <a:tr h="497164">
                <a:tc>
                  <a:txBody>
                    <a:bodyPr/>
                    <a:lstStyle/>
                    <a:p>
                      <a:pPr algn="ctr">
                        <a:lnSpc>
                          <a:spcPct val="150000"/>
                        </a:lnSpc>
                        <a:spcAft>
                          <a:spcPts val="0"/>
                        </a:spcAft>
                      </a:pPr>
                      <a:r>
                        <a:rPr lang="en-US" sz="1200" dirty="0">
                          <a:effectLst/>
                        </a:rPr>
                        <a:t>OR FP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0.031083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0922871"/>
                  </a:ext>
                </a:extLst>
              </a:tr>
              <a:tr h="497164">
                <a:tc>
                  <a:txBody>
                    <a:bodyPr/>
                    <a:lstStyle/>
                    <a:p>
                      <a:pPr algn="ctr">
                        <a:lnSpc>
                          <a:spcPct val="150000"/>
                        </a:lnSpc>
                        <a:spcAft>
                          <a:spcPts val="0"/>
                        </a:spcAft>
                      </a:pPr>
                      <a:r>
                        <a:rPr lang="en-US" sz="1200">
                          <a:effectLst/>
                        </a:rPr>
                        <a:t>9983 JT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0.030114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9568620"/>
                  </a:ext>
                </a:extLst>
              </a:tr>
              <a:tr h="497164">
                <a:tc>
                  <a:txBody>
                    <a:bodyPr/>
                    <a:lstStyle/>
                    <a:p>
                      <a:pPr algn="ctr">
                        <a:lnSpc>
                          <a:spcPct val="150000"/>
                        </a:lnSpc>
                        <a:spcAft>
                          <a:spcPts val="0"/>
                        </a:spcAft>
                      </a:pPr>
                      <a:r>
                        <a:rPr lang="en-US" sz="1200" dirty="0">
                          <a:effectLst/>
                        </a:rPr>
                        <a:t>JPM UN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0.026952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942950"/>
                  </a:ext>
                </a:extLst>
              </a:tr>
              <a:tr h="497164">
                <a:tc>
                  <a:txBody>
                    <a:bodyPr/>
                    <a:lstStyle/>
                    <a:p>
                      <a:pPr algn="ctr">
                        <a:lnSpc>
                          <a:spcPct val="150000"/>
                        </a:lnSpc>
                        <a:spcAft>
                          <a:spcPts val="0"/>
                        </a:spcAft>
                      </a:pPr>
                      <a:r>
                        <a:rPr lang="en-US" sz="1200">
                          <a:effectLst/>
                        </a:rPr>
                        <a:t>KO UN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0.026492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400565"/>
                  </a:ext>
                </a:extLst>
              </a:tr>
              <a:tr h="497164">
                <a:tc>
                  <a:txBody>
                    <a:bodyPr/>
                    <a:lstStyle/>
                    <a:p>
                      <a:pPr algn="ctr">
                        <a:lnSpc>
                          <a:spcPct val="150000"/>
                        </a:lnSpc>
                        <a:spcAft>
                          <a:spcPts val="0"/>
                        </a:spcAft>
                      </a:pPr>
                      <a:r>
                        <a:rPr lang="en-US" sz="1200">
                          <a:effectLst/>
                        </a:rPr>
                        <a:t>AXP UN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0.026192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0660299"/>
                  </a:ext>
                </a:extLst>
              </a:tr>
              <a:tr h="497164">
                <a:tc>
                  <a:txBody>
                    <a:bodyPr/>
                    <a:lstStyle/>
                    <a:p>
                      <a:pPr algn="ctr">
                        <a:lnSpc>
                          <a:spcPct val="150000"/>
                        </a:lnSpc>
                        <a:spcAft>
                          <a:spcPts val="0"/>
                        </a:spcAft>
                      </a:pPr>
                      <a:r>
                        <a:rPr lang="en-US" sz="1200">
                          <a:effectLst/>
                        </a:rPr>
                        <a:t>AI FP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0.024159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314238"/>
                  </a:ext>
                </a:extLst>
              </a:tr>
              <a:tr h="497164">
                <a:tc>
                  <a:txBody>
                    <a:bodyPr/>
                    <a:lstStyle/>
                    <a:p>
                      <a:pPr algn="ctr">
                        <a:lnSpc>
                          <a:spcPct val="150000"/>
                        </a:lnSpc>
                        <a:spcAft>
                          <a:spcPts val="0"/>
                        </a:spcAft>
                      </a:pPr>
                      <a:r>
                        <a:rPr lang="en-US" sz="1200">
                          <a:effectLst/>
                        </a:rPr>
                        <a:t>6367 JT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0.023441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206506"/>
                  </a:ext>
                </a:extLst>
              </a:tr>
              <a:tr h="497164">
                <a:tc>
                  <a:txBody>
                    <a:bodyPr/>
                    <a:lstStyle/>
                    <a:p>
                      <a:pPr algn="ctr">
                        <a:lnSpc>
                          <a:spcPct val="150000"/>
                        </a:lnSpc>
                        <a:spcAft>
                          <a:spcPts val="0"/>
                        </a:spcAft>
                      </a:pPr>
                      <a:r>
                        <a:rPr lang="en-US" sz="1200" dirty="0">
                          <a:effectLst/>
                        </a:rPr>
                        <a:t>HEN3 GY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0.022693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88191"/>
                  </a:ext>
                </a:extLst>
              </a:tr>
            </a:tbl>
          </a:graphicData>
        </a:graphic>
      </p:graphicFrame>
      <p:graphicFrame>
        <p:nvGraphicFramePr>
          <p:cNvPr id="6" name="Chart 5">
            <a:extLst>
              <a:ext uri="{FF2B5EF4-FFF2-40B4-BE49-F238E27FC236}">
                <a16:creationId xmlns:a16="http://schemas.microsoft.com/office/drawing/2014/main" id="{99451582-3A9E-4390-B1AE-0C170B7CA26B}"/>
              </a:ext>
            </a:extLst>
          </p:cNvPr>
          <p:cNvGraphicFramePr/>
          <p:nvPr>
            <p:extLst>
              <p:ext uri="{D42A27DB-BD31-4B8C-83A1-F6EECF244321}">
                <p14:modId xmlns:p14="http://schemas.microsoft.com/office/powerpoint/2010/main" val="3277097127"/>
              </p:ext>
            </p:extLst>
          </p:nvPr>
        </p:nvGraphicFramePr>
        <p:xfrm>
          <a:off x="4704522" y="1408811"/>
          <a:ext cx="7271275" cy="46209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574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29" dur="250"/>
                                        <p:tgtEl>
                                          <p:spTgt spid="6">
                                            <p:graphicEl>
                                              <a:chart seriesIdx="-3" categoryIdx="-3" bldStep="gridLegend"/>
                                            </p:graphicEl>
                                          </p:spTgt>
                                        </p:tgtEl>
                                      </p:cBhvr>
                                    </p:animEffect>
                                  </p:childTnLst>
                                </p:cTn>
                              </p:par>
                            </p:childTnLst>
                          </p:cTn>
                        </p:par>
                        <p:par>
                          <p:cTn id="30" fill="hold">
                            <p:stCondLst>
                              <p:cond delay="3750"/>
                            </p:stCondLst>
                            <p:childTnLst>
                              <p:par>
                                <p:cTn id="31" presetID="22" presetClass="entr" presetSubtype="8" fill="hold" grpId="0" nodeType="afterEffect">
                                  <p:stCondLst>
                                    <p:cond delay="0"/>
                                  </p:stCondLst>
                                  <p:childTnLst>
                                    <p:set>
                                      <p:cBhvr>
                                        <p:cTn id="32"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wipe(left)">
                                      <p:cBhvr>
                                        <p:cTn id="33" dur="250"/>
                                        <p:tgtEl>
                                          <p:spTgt spid="6">
                                            <p:graphicEl>
                                              <a:chart seriesIdx="-4" categoryIdx="0" bldStep="category"/>
                                            </p:graphicEl>
                                          </p:spTgt>
                                        </p:tgtEl>
                                      </p:cBhvr>
                                    </p:animEffect>
                                  </p:childTnLst>
                                </p:cTn>
                              </p:par>
                            </p:childTnLst>
                          </p:cTn>
                        </p:par>
                        <p:par>
                          <p:cTn id="34" fill="hold">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wipe(left)">
                                      <p:cBhvr>
                                        <p:cTn id="37" dur="250"/>
                                        <p:tgtEl>
                                          <p:spTgt spid="6">
                                            <p:graphicEl>
                                              <a:chart seriesIdx="-4" categoryIdx="1" bldStep="category"/>
                                            </p:graphicEl>
                                          </p:spTgt>
                                        </p:tgtEl>
                                      </p:cBhvr>
                                    </p:animEffect>
                                  </p:childTnLst>
                                </p:cTn>
                              </p:par>
                            </p:childTnLst>
                          </p:cTn>
                        </p:par>
                        <p:par>
                          <p:cTn id="38" fill="hold">
                            <p:stCondLst>
                              <p:cond delay="4250"/>
                            </p:stCondLst>
                            <p:childTnLst>
                              <p:par>
                                <p:cTn id="39" presetID="22" presetClass="entr" presetSubtype="8" fill="hold" grpId="0" nodeType="afterEffect">
                                  <p:stCondLst>
                                    <p:cond delay="0"/>
                                  </p:stCondLst>
                                  <p:childTnLst>
                                    <p:set>
                                      <p:cBhvr>
                                        <p:cTn id="40"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wipe(left)">
                                      <p:cBhvr>
                                        <p:cTn id="41" dur="250"/>
                                        <p:tgtEl>
                                          <p:spTgt spid="6">
                                            <p:graphicEl>
                                              <a:chart seriesIdx="-4" categoryIdx="2" bldStep="category"/>
                                            </p:graphicEl>
                                          </p:spTgt>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6">
                                            <p:graphicEl>
                                              <a:chart seriesIdx="-4" categoryIdx="3" bldStep="category"/>
                                            </p:graphicEl>
                                          </p:spTgt>
                                        </p:tgtEl>
                                        <p:attrNameLst>
                                          <p:attrName>style.visibility</p:attrName>
                                        </p:attrNameLst>
                                      </p:cBhvr>
                                      <p:to>
                                        <p:strVal val="visible"/>
                                      </p:to>
                                    </p:set>
                                    <p:animEffect transition="in" filter="wipe(left)">
                                      <p:cBhvr>
                                        <p:cTn id="45" dur="250"/>
                                        <p:tgtEl>
                                          <p:spTgt spid="6">
                                            <p:graphicEl>
                                              <a:chart seriesIdx="-4" categoryIdx="3" bldStep="category"/>
                                            </p:graphicEl>
                                          </p:spTgt>
                                        </p:tgtEl>
                                      </p:cBhvr>
                                    </p:animEffect>
                                  </p:childTnLst>
                                </p:cTn>
                              </p:par>
                            </p:childTnLst>
                          </p:cTn>
                        </p:par>
                        <p:par>
                          <p:cTn id="46" fill="hold">
                            <p:stCondLst>
                              <p:cond delay="4750"/>
                            </p:stCondLst>
                            <p:childTnLst>
                              <p:par>
                                <p:cTn id="47" presetID="22" presetClass="entr" presetSubtype="8" fill="hold" grpId="0" nodeType="afterEffect">
                                  <p:stCondLst>
                                    <p:cond delay="0"/>
                                  </p:stCondLst>
                                  <p:childTnLst>
                                    <p:set>
                                      <p:cBhvr>
                                        <p:cTn id="48" dur="1" fill="hold">
                                          <p:stCondLst>
                                            <p:cond delay="0"/>
                                          </p:stCondLst>
                                        </p:cTn>
                                        <p:tgtEl>
                                          <p:spTgt spid="6">
                                            <p:graphicEl>
                                              <a:chart seriesIdx="-4" categoryIdx="4" bldStep="category"/>
                                            </p:graphicEl>
                                          </p:spTgt>
                                        </p:tgtEl>
                                        <p:attrNameLst>
                                          <p:attrName>style.visibility</p:attrName>
                                        </p:attrNameLst>
                                      </p:cBhvr>
                                      <p:to>
                                        <p:strVal val="visible"/>
                                      </p:to>
                                    </p:set>
                                    <p:animEffect transition="in" filter="wipe(left)">
                                      <p:cBhvr>
                                        <p:cTn id="49" dur="250"/>
                                        <p:tgtEl>
                                          <p:spTgt spid="6">
                                            <p:graphicEl>
                                              <a:chart seriesIdx="-4" categoryIdx="4" bldStep="category"/>
                                            </p:graphicEl>
                                          </p:spTgt>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6">
                                            <p:graphicEl>
                                              <a:chart seriesIdx="-4" categoryIdx="5" bldStep="category"/>
                                            </p:graphicEl>
                                          </p:spTgt>
                                        </p:tgtEl>
                                        <p:attrNameLst>
                                          <p:attrName>style.visibility</p:attrName>
                                        </p:attrNameLst>
                                      </p:cBhvr>
                                      <p:to>
                                        <p:strVal val="visible"/>
                                      </p:to>
                                    </p:set>
                                    <p:animEffect transition="in" filter="wipe(left)">
                                      <p:cBhvr>
                                        <p:cTn id="53" dur="250"/>
                                        <p:tgtEl>
                                          <p:spTgt spid="6">
                                            <p:graphicEl>
                                              <a:chart seriesIdx="-4" categoryIdx="5" bldStep="category"/>
                                            </p:graphicEl>
                                          </p:spTgt>
                                        </p:tgtEl>
                                      </p:cBhvr>
                                    </p:animEffect>
                                  </p:childTnLst>
                                </p:cTn>
                              </p:par>
                            </p:childTnLst>
                          </p:cTn>
                        </p:par>
                        <p:par>
                          <p:cTn id="54" fill="hold">
                            <p:stCondLst>
                              <p:cond delay="5250"/>
                            </p:stCondLst>
                            <p:childTnLst>
                              <p:par>
                                <p:cTn id="55" presetID="22" presetClass="entr" presetSubtype="8" fill="hold" grpId="0" nodeType="afterEffect">
                                  <p:stCondLst>
                                    <p:cond delay="0"/>
                                  </p:stCondLst>
                                  <p:childTnLst>
                                    <p:set>
                                      <p:cBhvr>
                                        <p:cTn id="56" dur="1" fill="hold">
                                          <p:stCondLst>
                                            <p:cond delay="0"/>
                                          </p:stCondLst>
                                        </p:cTn>
                                        <p:tgtEl>
                                          <p:spTgt spid="6">
                                            <p:graphicEl>
                                              <a:chart seriesIdx="-4" categoryIdx="6" bldStep="category"/>
                                            </p:graphicEl>
                                          </p:spTgt>
                                        </p:tgtEl>
                                        <p:attrNameLst>
                                          <p:attrName>style.visibility</p:attrName>
                                        </p:attrNameLst>
                                      </p:cBhvr>
                                      <p:to>
                                        <p:strVal val="visible"/>
                                      </p:to>
                                    </p:set>
                                    <p:animEffect transition="in" filter="wipe(left)">
                                      <p:cBhvr>
                                        <p:cTn id="57" dur="250"/>
                                        <p:tgtEl>
                                          <p:spTgt spid="6">
                                            <p:graphicEl>
                                              <a:chart seriesIdx="-4" categoryIdx="6" bldStep="category"/>
                                            </p:graphicEl>
                                          </p:spTgt>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6">
                                            <p:graphicEl>
                                              <a:chart seriesIdx="-4" categoryIdx="7" bldStep="category"/>
                                            </p:graphicEl>
                                          </p:spTgt>
                                        </p:tgtEl>
                                        <p:attrNameLst>
                                          <p:attrName>style.visibility</p:attrName>
                                        </p:attrNameLst>
                                      </p:cBhvr>
                                      <p:to>
                                        <p:strVal val="visible"/>
                                      </p:to>
                                    </p:set>
                                    <p:animEffect transition="in" filter="wipe(left)">
                                      <p:cBhvr>
                                        <p:cTn id="61" dur="250"/>
                                        <p:tgtEl>
                                          <p:spTgt spid="6">
                                            <p:graphicEl>
                                              <a:chart seriesIdx="-4" categoryIdx="7" bldStep="category"/>
                                            </p:graphicEl>
                                          </p:spTgt>
                                        </p:tgtEl>
                                      </p:cBhvr>
                                    </p:animEffect>
                                  </p:childTnLst>
                                </p:cTn>
                              </p:par>
                            </p:childTnLst>
                          </p:cTn>
                        </p:par>
                        <p:par>
                          <p:cTn id="62" fill="hold">
                            <p:stCondLst>
                              <p:cond delay="5750"/>
                            </p:stCondLst>
                            <p:childTnLst>
                              <p:par>
                                <p:cTn id="63" presetID="22" presetClass="entr" presetSubtype="8" fill="hold" grpId="0" nodeType="afterEffect">
                                  <p:stCondLst>
                                    <p:cond delay="0"/>
                                  </p:stCondLst>
                                  <p:childTnLst>
                                    <p:set>
                                      <p:cBhvr>
                                        <p:cTn id="64" dur="1" fill="hold">
                                          <p:stCondLst>
                                            <p:cond delay="0"/>
                                          </p:stCondLst>
                                        </p:cTn>
                                        <p:tgtEl>
                                          <p:spTgt spid="6">
                                            <p:graphicEl>
                                              <a:chart seriesIdx="-4" categoryIdx="8" bldStep="category"/>
                                            </p:graphicEl>
                                          </p:spTgt>
                                        </p:tgtEl>
                                        <p:attrNameLst>
                                          <p:attrName>style.visibility</p:attrName>
                                        </p:attrNameLst>
                                      </p:cBhvr>
                                      <p:to>
                                        <p:strVal val="visible"/>
                                      </p:to>
                                    </p:set>
                                    <p:animEffect transition="in" filter="wipe(left)">
                                      <p:cBhvr>
                                        <p:cTn id="65" dur="250"/>
                                        <p:tgtEl>
                                          <p:spTgt spid="6">
                                            <p:graphicEl>
                                              <a:chart seriesIdx="-4" categoryIdx="8" bldStep="category"/>
                                            </p:graphicEl>
                                          </p:spTgt>
                                        </p:tgtEl>
                                      </p:cBhvr>
                                    </p:animEffect>
                                  </p:childTnLst>
                                </p:cTn>
                              </p:par>
                            </p:childTnLst>
                          </p:cTn>
                        </p:par>
                        <p:par>
                          <p:cTn id="66" fill="hold">
                            <p:stCondLst>
                              <p:cond delay="6000"/>
                            </p:stCondLst>
                            <p:childTnLst>
                              <p:par>
                                <p:cTn id="67" presetID="22" presetClass="entr" presetSubtype="8" fill="hold" grpId="0" nodeType="afterEffect">
                                  <p:stCondLst>
                                    <p:cond delay="0"/>
                                  </p:stCondLst>
                                  <p:childTnLst>
                                    <p:set>
                                      <p:cBhvr>
                                        <p:cTn id="68" dur="1" fill="hold">
                                          <p:stCondLst>
                                            <p:cond delay="0"/>
                                          </p:stCondLst>
                                        </p:cTn>
                                        <p:tgtEl>
                                          <p:spTgt spid="6">
                                            <p:graphicEl>
                                              <a:chart seriesIdx="-4" categoryIdx="9" bldStep="category"/>
                                            </p:graphicEl>
                                          </p:spTgt>
                                        </p:tgtEl>
                                        <p:attrNameLst>
                                          <p:attrName>style.visibility</p:attrName>
                                        </p:attrNameLst>
                                      </p:cBhvr>
                                      <p:to>
                                        <p:strVal val="visible"/>
                                      </p:to>
                                    </p:set>
                                    <p:animEffect transition="in" filter="wipe(left)">
                                      <p:cBhvr>
                                        <p:cTn id="69" dur="250"/>
                                        <p:tgtEl>
                                          <p:spTgt spid="6">
                                            <p:graphicEl>
                                              <a:chart seriesIdx="-4" categoryIdx="9" bldStep="category"/>
                                            </p:graphicEl>
                                          </p:spTgt>
                                        </p:tgtEl>
                                      </p:cBhvr>
                                    </p:animEffect>
                                  </p:childTnLst>
                                </p:cTn>
                              </p:par>
                            </p:childTnLst>
                          </p:cTn>
                        </p:par>
                        <p:par>
                          <p:cTn id="70" fill="hold">
                            <p:stCondLst>
                              <p:cond delay="6250"/>
                            </p:stCondLst>
                            <p:childTnLst>
                              <p:par>
                                <p:cTn id="71" presetID="22" presetClass="entr" presetSubtype="8" fill="hold" grpId="0" nodeType="afterEffect">
                                  <p:stCondLst>
                                    <p:cond delay="0"/>
                                  </p:stCondLst>
                                  <p:childTnLst>
                                    <p:set>
                                      <p:cBhvr>
                                        <p:cTn id="72" dur="1" fill="hold">
                                          <p:stCondLst>
                                            <p:cond delay="0"/>
                                          </p:stCondLst>
                                        </p:cTn>
                                        <p:tgtEl>
                                          <p:spTgt spid="6">
                                            <p:graphicEl>
                                              <a:chart seriesIdx="-4" categoryIdx="10" bldStep="category"/>
                                            </p:graphicEl>
                                          </p:spTgt>
                                        </p:tgtEl>
                                        <p:attrNameLst>
                                          <p:attrName>style.visibility</p:attrName>
                                        </p:attrNameLst>
                                      </p:cBhvr>
                                      <p:to>
                                        <p:strVal val="visible"/>
                                      </p:to>
                                    </p:set>
                                    <p:animEffect transition="in" filter="wipe(left)">
                                      <p:cBhvr>
                                        <p:cTn id="73" dur="250"/>
                                        <p:tgtEl>
                                          <p:spTgt spid="6">
                                            <p:graphicEl>
                                              <a:chart seriesIdx="-4" categoryIdx="10" bldStep="category"/>
                                            </p:graphicEl>
                                          </p:spTgt>
                                        </p:tgtEl>
                                      </p:cBhvr>
                                    </p:animEffect>
                                  </p:childTnLst>
                                </p:cTn>
                              </p:par>
                            </p:childTnLst>
                          </p:cTn>
                        </p:par>
                        <p:par>
                          <p:cTn id="74" fill="hold">
                            <p:stCondLst>
                              <p:cond delay="6500"/>
                            </p:stCondLst>
                            <p:childTnLst>
                              <p:par>
                                <p:cTn id="75" presetID="22" presetClass="entr" presetSubtype="8" fill="hold" grpId="0" nodeType="afterEffect">
                                  <p:stCondLst>
                                    <p:cond delay="0"/>
                                  </p:stCondLst>
                                  <p:childTnLst>
                                    <p:set>
                                      <p:cBhvr>
                                        <p:cTn id="76" dur="1" fill="hold">
                                          <p:stCondLst>
                                            <p:cond delay="0"/>
                                          </p:stCondLst>
                                        </p:cTn>
                                        <p:tgtEl>
                                          <p:spTgt spid="6">
                                            <p:graphicEl>
                                              <a:chart seriesIdx="-4" categoryIdx="11" bldStep="category"/>
                                            </p:graphicEl>
                                          </p:spTgt>
                                        </p:tgtEl>
                                        <p:attrNameLst>
                                          <p:attrName>style.visibility</p:attrName>
                                        </p:attrNameLst>
                                      </p:cBhvr>
                                      <p:to>
                                        <p:strVal val="visible"/>
                                      </p:to>
                                    </p:set>
                                    <p:animEffect transition="in" filter="wipe(left)">
                                      <p:cBhvr>
                                        <p:cTn id="77" dur="250"/>
                                        <p:tgtEl>
                                          <p:spTgt spid="6">
                                            <p:graphicEl>
                                              <a:chart seriesIdx="-4" categoryIdx="11" bldStep="category"/>
                                            </p:graphicEl>
                                          </p:spTgt>
                                        </p:tgtEl>
                                      </p:cBhvr>
                                    </p:animEffect>
                                  </p:childTnLst>
                                </p:cTn>
                              </p:par>
                            </p:childTnLst>
                          </p:cTn>
                        </p:par>
                        <p:par>
                          <p:cTn id="78" fill="hold">
                            <p:stCondLst>
                              <p:cond delay="6750"/>
                            </p:stCondLst>
                            <p:childTnLst>
                              <p:par>
                                <p:cTn id="79" presetID="22" presetClass="entr" presetSubtype="8" fill="hold" grpId="0" nodeType="afterEffect">
                                  <p:stCondLst>
                                    <p:cond delay="0"/>
                                  </p:stCondLst>
                                  <p:childTnLst>
                                    <p:set>
                                      <p:cBhvr>
                                        <p:cTn id="80" dur="1" fill="hold">
                                          <p:stCondLst>
                                            <p:cond delay="0"/>
                                          </p:stCondLst>
                                        </p:cTn>
                                        <p:tgtEl>
                                          <p:spTgt spid="6">
                                            <p:graphicEl>
                                              <a:chart seriesIdx="-4" categoryIdx="12" bldStep="category"/>
                                            </p:graphicEl>
                                          </p:spTgt>
                                        </p:tgtEl>
                                        <p:attrNameLst>
                                          <p:attrName>style.visibility</p:attrName>
                                        </p:attrNameLst>
                                      </p:cBhvr>
                                      <p:to>
                                        <p:strVal val="visible"/>
                                      </p:to>
                                    </p:set>
                                    <p:animEffect transition="in" filter="wipe(left)">
                                      <p:cBhvr>
                                        <p:cTn id="81" dur="250"/>
                                        <p:tgtEl>
                                          <p:spTgt spid="6">
                                            <p:graphicEl>
                                              <a:chart seriesIdx="-4" categoryIdx="1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Graphic spid="6" grpId="0">
        <p:bldSub>
          <a:bldChart bld="category"/>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B871E-1744-4548-BBCD-E7C3BC18DE75}"/>
              </a:ext>
            </a:extLst>
          </p:cNvPr>
          <p:cNvSpPr txBox="1"/>
          <p:nvPr/>
        </p:nvSpPr>
        <p:spPr>
          <a:xfrm>
            <a:off x="251791" y="421571"/>
            <a:ext cx="3260035" cy="369332"/>
          </a:xfrm>
          <a:prstGeom prst="rect">
            <a:avLst/>
          </a:prstGeom>
          <a:noFill/>
        </p:spPr>
        <p:txBody>
          <a:bodyPr wrap="square" rtlCol="0">
            <a:spAutoFit/>
          </a:bodyPr>
          <a:lstStyle/>
          <a:p>
            <a:pPr marL="285750" indent="-285750">
              <a:buFont typeface="Arial" panose="020B0604020202020204" pitchFamily="34" charset="0"/>
              <a:buChar char="•"/>
            </a:pPr>
            <a:r>
              <a:rPr lang="ro-RO" dirty="0">
                <a:latin typeface="Century Gothic" panose="020B0502020202020204" pitchFamily="34" charset="0"/>
              </a:rPr>
              <a:t>Sortino ratio</a:t>
            </a:r>
            <a:endParaRPr lang="en-US" dirty="0">
              <a:latin typeface="Century Gothic" panose="020B0502020202020204" pitchFamily="34" charset="0"/>
            </a:endParaRPr>
          </a:p>
        </p:txBody>
      </p:sp>
      <p:graphicFrame>
        <p:nvGraphicFramePr>
          <p:cNvPr id="3" name="Table 2">
            <a:extLst>
              <a:ext uri="{FF2B5EF4-FFF2-40B4-BE49-F238E27FC236}">
                <a16:creationId xmlns:a16="http://schemas.microsoft.com/office/drawing/2014/main" id="{BAA79B67-5741-43EF-B5B8-67FF26B27BE1}"/>
              </a:ext>
            </a:extLst>
          </p:cNvPr>
          <p:cNvGraphicFramePr>
            <a:graphicFrameLocks noGrp="1"/>
          </p:cNvGraphicFramePr>
          <p:nvPr>
            <p:extLst>
              <p:ext uri="{D42A27DB-BD31-4B8C-83A1-F6EECF244321}">
                <p14:modId xmlns:p14="http://schemas.microsoft.com/office/powerpoint/2010/main" val="883452736"/>
              </p:ext>
            </p:extLst>
          </p:nvPr>
        </p:nvGraphicFramePr>
        <p:xfrm>
          <a:off x="251791" y="1253331"/>
          <a:ext cx="3803374" cy="5359502"/>
        </p:xfrm>
        <a:graphic>
          <a:graphicData uri="http://schemas.openxmlformats.org/drawingml/2006/table">
            <a:tbl>
              <a:tblPr firstRow="1" firstCol="1" bandRow="1">
                <a:tableStyleId>{2A488322-F2BA-4B5B-9748-0D474271808F}</a:tableStyleId>
              </a:tblPr>
              <a:tblGrid>
                <a:gridCol w="1537252">
                  <a:extLst>
                    <a:ext uri="{9D8B030D-6E8A-4147-A177-3AD203B41FA5}">
                      <a16:colId xmlns:a16="http://schemas.microsoft.com/office/drawing/2014/main" val="3101067875"/>
                    </a:ext>
                  </a:extLst>
                </a:gridCol>
                <a:gridCol w="1179444">
                  <a:extLst>
                    <a:ext uri="{9D8B030D-6E8A-4147-A177-3AD203B41FA5}">
                      <a16:colId xmlns:a16="http://schemas.microsoft.com/office/drawing/2014/main" val="1308248093"/>
                    </a:ext>
                  </a:extLst>
                </a:gridCol>
                <a:gridCol w="1086678">
                  <a:extLst>
                    <a:ext uri="{9D8B030D-6E8A-4147-A177-3AD203B41FA5}">
                      <a16:colId xmlns:a16="http://schemas.microsoft.com/office/drawing/2014/main" val="1568296729"/>
                    </a:ext>
                  </a:extLst>
                </a:gridCol>
              </a:tblGrid>
              <a:tr h="254305">
                <a:tc>
                  <a:txBody>
                    <a:bodyPr/>
                    <a:lstStyle/>
                    <a:p>
                      <a:pPr algn="ctr">
                        <a:lnSpc>
                          <a:spcPct val="150000"/>
                        </a:lnSpc>
                        <a:spcAft>
                          <a:spcPts val="0"/>
                        </a:spcAft>
                      </a:pPr>
                      <a:r>
                        <a:rPr lang="en-US" sz="1200" dirty="0">
                          <a:effectLst/>
                        </a:rPr>
                        <a:t>Activ</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Media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Clasament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1404616"/>
                  </a:ext>
                </a:extLst>
              </a:tr>
              <a:tr h="538988">
                <a:tc>
                  <a:txBody>
                    <a:bodyPr/>
                    <a:lstStyle/>
                    <a:p>
                      <a:pPr algn="ctr">
                        <a:lnSpc>
                          <a:spcPct val="150000"/>
                        </a:lnSpc>
                        <a:spcAft>
                          <a:spcPts val="0"/>
                        </a:spcAft>
                      </a:pPr>
                      <a:r>
                        <a:rPr lang="en-US" sz="1200" dirty="0">
                          <a:effectLst/>
                        </a:rPr>
                        <a:t>BA UN Equity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0.073798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065927"/>
                  </a:ext>
                </a:extLst>
              </a:tr>
              <a:tr h="538988">
                <a:tc>
                  <a:txBody>
                    <a:bodyPr/>
                    <a:lstStyle/>
                    <a:p>
                      <a:pPr algn="ctr">
                        <a:lnSpc>
                          <a:spcPct val="150000"/>
                        </a:lnSpc>
                        <a:spcAft>
                          <a:spcPts val="0"/>
                        </a:spcAft>
                      </a:pPr>
                      <a:r>
                        <a:rPr lang="en-US" sz="1200" dirty="0">
                          <a:effectLst/>
                        </a:rPr>
                        <a:t>DGE LN Equity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0.062044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029380"/>
                  </a:ext>
                </a:extLst>
              </a:tr>
              <a:tr h="538988">
                <a:tc>
                  <a:txBody>
                    <a:bodyPr/>
                    <a:lstStyle/>
                    <a:p>
                      <a:pPr algn="ctr">
                        <a:lnSpc>
                          <a:spcPct val="150000"/>
                        </a:lnSpc>
                        <a:spcAft>
                          <a:spcPts val="0"/>
                        </a:spcAft>
                      </a:pPr>
                      <a:r>
                        <a:rPr lang="en-US" sz="1200">
                          <a:effectLst/>
                        </a:rPr>
                        <a:t>OR FP Equity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0.056078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4013940"/>
                  </a:ext>
                </a:extLst>
              </a:tr>
              <a:tr h="538988">
                <a:tc>
                  <a:txBody>
                    <a:bodyPr/>
                    <a:lstStyle/>
                    <a:p>
                      <a:pPr algn="ctr">
                        <a:lnSpc>
                          <a:spcPct val="150000"/>
                        </a:lnSpc>
                        <a:spcAft>
                          <a:spcPts val="0"/>
                        </a:spcAft>
                      </a:pPr>
                      <a:r>
                        <a:rPr lang="en-US" sz="1200">
                          <a:effectLst/>
                        </a:rPr>
                        <a:t>9983 JT Equity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0.052493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0629379"/>
                  </a:ext>
                </a:extLst>
              </a:tr>
              <a:tr h="538988">
                <a:tc>
                  <a:txBody>
                    <a:bodyPr/>
                    <a:lstStyle/>
                    <a:p>
                      <a:pPr algn="ctr">
                        <a:lnSpc>
                          <a:spcPct val="150000"/>
                        </a:lnSpc>
                        <a:spcAft>
                          <a:spcPts val="0"/>
                        </a:spcAft>
                      </a:pPr>
                      <a:r>
                        <a:rPr lang="en-US" sz="1200" dirty="0">
                          <a:effectLst/>
                        </a:rPr>
                        <a:t>AXP UN Equity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0.050214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6449834"/>
                  </a:ext>
                </a:extLst>
              </a:tr>
              <a:tr h="254305">
                <a:tc>
                  <a:txBody>
                    <a:bodyPr/>
                    <a:lstStyle/>
                    <a:p>
                      <a:pPr algn="ctr">
                        <a:lnSpc>
                          <a:spcPct val="150000"/>
                        </a:lnSpc>
                        <a:spcAft>
                          <a:spcPts val="0"/>
                        </a:spcAft>
                      </a:pPr>
                      <a:r>
                        <a:rPr lang="en-US" sz="1200">
                          <a:effectLst/>
                        </a:rPr>
                        <a:t>JPM UN Equity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0.04678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248774"/>
                  </a:ext>
                </a:extLst>
              </a:tr>
              <a:tr h="538988">
                <a:tc>
                  <a:txBody>
                    <a:bodyPr/>
                    <a:lstStyle/>
                    <a:p>
                      <a:pPr algn="ctr">
                        <a:lnSpc>
                          <a:spcPct val="150000"/>
                        </a:lnSpc>
                        <a:spcAft>
                          <a:spcPts val="0"/>
                        </a:spcAft>
                      </a:pPr>
                      <a:r>
                        <a:rPr lang="en-US" sz="1200">
                          <a:effectLst/>
                        </a:rPr>
                        <a:t>HEN3 GY Equity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0.045086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369907"/>
                  </a:ext>
                </a:extLst>
              </a:tr>
              <a:tr h="538988">
                <a:tc>
                  <a:txBody>
                    <a:bodyPr/>
                    <a:lstStyle/>
                    <a:p>
                      <a:pPr algn="ctr">
                        <a:lnSpc>
                          <a:spcPct val="150000"/>
                        </a:lnSpc>
                        <a:spcAft>
                          <a:spcPts val="0"/>
                        </a:spcAft>
                      </a:pPr>
                      <a:r>
                        <a:rPr lang="en-US" sz="1200">
                          <a:effectLst/>
                        </a:rPr>
                        <a:t>KO UN Equity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0.044664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765717"/>
                  </a:ext>
                </a:extLst>
              </a:tr>
              <a:tr h="538988">
                <a:tc>
                  <a:txBody>
                    <a:bodyPr/>
                    <a:lstStyle/>
                    <a:p>
                      <a:pPr algn="ctr">
                        <a:lnSpc>
                          <a:spcPct val="150000"/>
                        </a:lnSpc>
                        <a:spcAft>
                          <a:spcPts val="0"/>
                        </a:spcAft>
                      </a:pPr>
                      <a:r>
                        <a:rPr lang="en-US" sz="1200">
                          <a:effectLst/>
                        </a:rPr>
                        <a:t>6367 JT Equity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0.043381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268999"/>
                  </a:ext>
                </a:extLst>
              </a:tr>
              <a:tr h="538988">
                <a:tc>
                  <a:txBody>
                    <a:bodyPr/>
                    <a:lstStyle/>
                    <a:p>
                      <a:pPr algn="ctr">
                        <a:lnSpc>
                          <a:spcPct val="150000"/>
                        </a:lnSpc>
                        <a:spcAft>
                          <a:spcPts val="0"/>
                        </a:spcAft>
                      </a:pPr>
                      <a:r>
                        <a:rPr lang="en-US" sz="1200">
                          <a:effectLst/>
                        </a:rPr>
                        <a:t>AI FP Equity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0.043118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783" marR="5778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6406807"/>
                  </a:ext>
                </a:extLst>
              </a:tr>
            </a:tbl>
          </a:graphicData>
        </a:graphic>
      </p:graphicFrame>
      <p:graphicFrame>
        <p:nvGraphicFramePr>
          <p:cNvPr id="4" name="Chart 3">
            <a:extLst>
              <a:ext uri="{FF2B5EF4-FFF2-40B4-BE49-F238E27FC236}">
                <a16:creationId xmlns:a16="http://schemas.microsoft.com/office/drawing/2014/main" id="{8F01C378-62C8-4B43-B587-A4EBA8108005}"/>
              </a:ext>
            </a:extLst>
          </p:cNvPr>
          <p:cNvGraphicFramePr/>
          <p:nvPr>
            <p:extLst>
              <p:ext uri="{D42A27DB-BD31-4B8C-83A1-F6EECF244321}">
                <p14:modId xmlns:p14="http://schemas.microsoft.com/office/powerpoint/2010/main" val="1591215893"/>
              </p:ext>
            </p:extLst>
          </p:nvPr>
        </p:nvGraphicFramePr>
        <p:xfrm>
          <a:off x="4512367" y="212035"/>
          <a:ext cx="7248939" cy="412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5C4B101-50F1-4E65-96BE-B97D9E97BA48}"/>
              </a:ext>
            </a:extLst>
          </p:cNvPr>
          <p:cNvSpPr txBox="1"/>
          <p:nvPr/>
        </p:nvSpPr>
        <p:spPr>
          <a:xfrm>
            <a:off x="4731026" y="4572000"/>
            <a:ext cx="7030280" cy="646331"/>
          </a:xfrm>
          <a:prstGeom prst="rect">
            <a:avLst/>
          </a:prstGeom>
          <a:noFill/>
        </p:spPr>
        <p:txBody>
          <a:bodyPr wrap="square" rtlCol="0">
            <a:spAutoFit/>
          </a:bodyPr>
          <a:lstStyle/>
          <a:p>
            <a:r>
              <a:rPr lang="ro-RO" dirty="0">
                <a:latin typeface="Times New Roman" panose="02020603050405020304" pitchFamily="18" charset="0"/>
                <a:ea typeface="Calibri" panose="020F0502020204030204" pitchFamily="34" charset="0"/>
              </a:rPr>
              <a:t>În urma acestei analize</a:t>
            </a:r>
            <a:r>
              <a:rPr lang="ro-RO" sz="1800" dirty="0">
                <a:effectLst/>
                <a:latin typeface="Times New Roman" panose="02020603050405020304" pitchFamily="18" charset="0"/>
                <a:ea typeface="Calibri" panose="020F0502020204030204" pitchFamily="34" charset="0"/>
              </a:rPr>
              <a:t>, rezultă faptul că în 40% din situații, companiile japoneze au fost ocupantele primului loc.</a:t>
            </a:r>
            <a:endParaRPr lang="en-US" dirty="0"/>
          </a:p>
        </p:txBody>
      </p:sp>
    </p:spTree>
    <p:extLst>
      <p:ext uri="{BB962C8B-B14F-4D97-AF65-F5344CB8AC3E}">
        <p14:creationId xmlns:p14="http://schemas.microsoft.com/office/powerpoint/2010/main" val="259063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grpId="1"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0BC39-CB7A-4E4F-8119-30C167A8E723}"/>
              </a:ext>
            </a:extLst>
          </p:cNvPr>
          <p:cNvSpPr txBox="1"/>
          <p:nvPr/>
        </p:nvSpPr>
        <p:spPr>
          <a:xfrm>
            <a:off x="251791" y="421571"/>
            <a:ext cx="3260035" cy="369332"/>
          </a:xfrm>
          <a:prstGeom prst="rect">
            <a:avLst/>
          </a:prstGeom>
          <a:noFill/>
        </p:spPr>
        <p:txBody>
          <a:bodyPr wrap="square" rtlCol="0">
            <a:spAutoFit/>
          </a:bodyPr>
          <a:lstStyle/>
          <a:p>
            <a:pPr marL="285750" indent="-285750">
              <a:buFont typeface="Arial" panose="020B0604020202020204" pitchFamily="34" charset="0"/>
              <a:buChar char="•"/>
            </a:pPr>
            <a:r>
              <a:rPr lang="ro-RO" dirty="0">
                <a:latin typeface="Century Gothic" panose="020B0502020202020204" pitchFamily="34" charset="0"/>
              </a:rPr>
              <a:t>Treynor ratio</a:t>
            </a:r>
            <a:endParaRPr lang="en-US" dirty="0">
              <a:latin typeface="Century Gothic" panose="020B0502020202020204" pitchFamily="34" charset="0"/>
            </a:endParaRPr>
          </a:p>
        </p:txBody>
      </p:sp>
      <p:graphicFrame>
        <p:nvGraphicFramePr>
          <p:cNvPr id="3" name="Table 2">
            <a:extLst>
              <a:ext uri="{FF2B5EF4-FFF2-40B4-BE49-F238E27FC236}">
                <a16:creationId xmlns:a16="http://schemas.microsoft.com/office/drawing/2014/main" id="{AC0210BF-DA2C-4275-A08E-D9EB2B8B532D}"/>
              </a:ext>
            </a:extLst>
          </p:cNvPr>
          <p:cNvGraphicFramePr>
            <a:graphicFrameLocks noGrp="1"/>
          </p:cNvGraphicFramePr>
          <p:nvPr>
            <p:extLst>
              <p:ext uri="{D42A27DB-BD31-4B8C-83A1-F6EECF244321}">
                <p14:modId xmlns:p14="http://schemas.microsoft.com/office/powerpoint/2010/main" val="3427034536"/>
              </p:ext>
            </p:extLst>
          </p:nvPr>
        </p:nvGraphicFramePr>
        <p:xfrm>
          <a:off x="251791" y="1132116"/>
          <a:ext cx="3856383" cy="5285559"/>
        </p:xfrm>
        <a:graphic>
          <a:graphicData uri="http://schemas.openxmlformats.org/drawingml/2006/table">
            <a:tbl>
              <a:tblPr firstRow="1" firstCol="1" bandRow="1">
                <a:tableStyleId>{3C2FFA5D-87B4-456A-9821-1D502468CF0F}</a:tableStyleId>
              </a:tblPr>
              <a:tblGrid>
                <a:gridCol w="1926620">
                  <a:extLst>
                    <a:ext uri="{9D8B030D-6E8A-4147-A177-3AD203B41FA5}">
                      <a16:colId xmlns:a16="http://schemas.microsoft.com/office/drawing/2014/main" val="4265788625"/>
                    </a:ext>
                  </a:extLst>
                </a:gridCol>
                <a:gridCol w="1108128">
                  <a:extLst>
                    <a:ext uri="{9D8B030D-6E8A-4147-A177-3AD203B41FA5}">
                      <a16:colId xmlns:a16="http://schemas.microsoft.com/office/drawing/2014/main" val="1859748500"/>
                    </a:ext>
                  </a:extLst>
                </a:gridCol>
                <a:gridCol w="821635">
                  <a:extLst>
                    <a:ext uri="{9D8B030D-6E8A-4147-A177-3AD203B41FA5}">
                      <a16:colId xmlns:a16="http://schemas.microsoft.com/office/drawing/2014/main" val="758945098"/>
                    </a:ext>
                  </a:extLst>
                </a:gridCol>
              </a:tblGrid>
              <a:tr h="238250">
                <a:tc>
                  <a:txBody>
                    <a:bodyPr/>
                    <a:lstStyle/>
                    <a:p>
                      <a:pPr algn="ctr">
                        <a:lnSpc>
                          <a:spcPct val="150000"/>
                        </a:lnSpc>
                        <a:spcAft>
                          <a:spcPts val="0"/>
                        </a:spcAft>
                      </a:pPr>
                      <a:r>
                        <a:rPr lang="en-US" sz="1200" dirty="0">
                          <a:effectLst/>
                        </a:rPr>
                        <a:t>Activ</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Media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Clasament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149412"/>
                  </a:ext>
                </a:extLst>
              </a:tr>
              <a:tr h="503956">
                <a:tc>
                  <a:txBody>
                    <a:bodyPr/>
                    <a:lstStyle/>
                    <a:p>
                      <a:pPr algn="ctr">
                        <a:lnSpc>
                          <a:spcPct val="150000"/>
                        </a:lnSpc>
                        <a:spcAft>
                          <a:spcPts val="0"/>
                        </a:spcAft>
                      </a:pPr>
                      <a:r>
                        <a:rPr lang="en-US" sz="1200" dirty="0">
                          <a:solidFill>
                            <a:schemeClr val="bg1"/>
                          </a:solidFill>
                          <a:effectLst/>
                        </a:rPr>
                        <a:t>9983 JT Equity</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0.000271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6019632"/>
                  </a:ext>
                </a:extLst>
              </a:tr>
              <a:tr h="503956">
                <a:tc>
                  <a:txBody>
                    <a:bodyPr/>
                    <a:lstStyle/>
                    <a:p>
                      <a:pPr algn="ctr">
                        <a:lnSpc>
                          <a:spcPct val="150000"/>
                        </a:lnSpc>
                        <a:spcAft>
                          <a:spcPts val="0"/>
                        </a:spcAft>
                      </a:pPr>
                      <a:r>
                        <a:rPr lang="en-US" sz="1200" dirty="0">
                          <a:solidFill>
                            <a:schemeClr val="bg1"/>
                          </a:solidFill>
                          <a:effectLst/>
                        </a:rPr>
                        <a:t>DGE LN Equity</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0.000236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2189119"/>
                  </a:ext>
                </a:extLst>
              </a:tr>
              <a:tr h="503956">
                <a:tc>
                  <a:txBody>
                    <a:bodyPr/>
                    <a:lstStyle/>
                    <a:p>
                      <a:pPr algn="ctr">
                        <a:lnSpc>
                          <a:spcPct val="150000"/>
                        </a:lnSpc>
                        <a:spcAft>
                          <a:spcPts val="0"/>
                        </a:spcAft>
                      </a:pPr>
                      <a:r>
                        <a:rPr lang="en-US" sz="1200" dirty="0">
                          <a:solidFill>
                            <a:schemeClr val="bg1"/>
                          </a:solidFill>
                          <a:effectLst/>
                        </a:rPr>
                        <a:t>KO UN Equity</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0.000202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994417"/>
                  </a:ext>
                </a:extLst>
              </a:tr>
              <a:tr h="503956">
                <a:tc>
                  <a:txBody>
                    <a:bodyPr/>
                    <a:lstStyle/>
                    <a:p>
                      <a:pPr algn="ctr">
                        <a:lnSpc>
                          <a:spcPct val="150000"/>
                        </a:lnSpc>
                        <a:spcAft>
                          <a:spcPts val="0"/>
                        </a:spcAft>
                      </a:pPr>
                      <a:r>
                        <a:rPr lang="en-US" sz="1200" dirty="0">
                          <a:solidFill>
                            <a:schemeClr val="bg1"/>
                          </a:solidFill>
                          <a:effectLst/>
                        </a:rPr>
                        <a:t>HEN3 GY Equity</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0.000188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8325580"/>
                  </a:ext>
                </a:extLst>
              </a:tr>
              <a:tr h="503956">
                <a:tc>
                  <a:txBody>
                    <a:bodyPr/>
                    <a:lstStyle/>
                    <a:p>
                      <a:pPr algn="ctr">
                        <a:lnSpc>
                          <a:spcPct val="150000"/>
                        </a:lnSpc>
                        <a:spcAft>
                          <a:spcPts val="0"/>
                        </a:spcAft>
                      </a:pPr>
                      <a:r>
                        <a:rPr lang="en-US" sz="1200" dirty="0">
                          <a:solidFill>
                            <a:schemeClr val="bg1"/>
                          </a:solidFill>
                          <a:effectLst/>
                        </a:rPr>
                        <a:t>AZN LN Equity</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0.000186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883486"/>
                  </a:ext>
                </a:extLst>
              </a:tr>
              <a:tr h="503956">
                <a:tc>
                  <a:txBody>
                    <a:bodyPr/>
                    <a:lstStyle/>
                    <a:p>
                      <a:pPr algn="ctr">
                        <a:lnSpc>
                          <a:spcPct val="150000"/>
                        </a:lnSpc>
                        <a:spcAft>
                          <a:spcPts val="0"/>
                        </a:spcAft>
                      </a:pPr>
                      <a:r>
                        <a:rPr lang="en-US" sz="1200">
                          <a:solidFill>
                            <a:schemeClr val="bg1"/>
                          </a:solidFill>
                          <a:effectLst/>
                        </a:rPr>
                        <a:t>OR FP Equity</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0.000184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2666423"/>
                  </a:ext>
                </a:extLst>
              </a:tr>
              <a:tr h="503956">
                <a:tc>
                  <a:txBody>
                    <a:bodyPr/>
                    <a:lstStyle/>
                    <a:p>
                      <a:pPr algn="ctr">
                        <a:lnSpc>
                          <a:spcPct val="150000"/>
                        </a:lnSpc>
                        <a:spcAft>
                          <a:spcPts val="0"/>
                        </a:spcAft>
                      </a:pPr>
                      <a:r>
                        <a:rPr lang="en-US" sz="1200">
                          <a:solidFill>
                            <a:schemeClr val="bg1"/>
                          </a:solidFill>
                          <a:effectLst/>
                        </a:rPr>
                        <a:t>BATS LN Equity</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0.000181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995634"/>
                  </a:ext>
                </a:extLst>
              </a:tr>
              <a:tr h="503956">
                <a:tc>
                  <a:txBody>
                    <a:bodyPr/>
                    <a:lstStyle/>
                    <a:p>
                      <a:pPr algn="ctr">
                        <a:lnSpc>
                          <a:spcPct val="150000"/>
                        </a:lnSpc>
                        <a:spcAft>
                          <a:spcPts val="0"/>
                        </a:spcAft>
                      </a:pPr>
                      <a:r>
                        <a:rPr lang="en-US" sz="1200">
                          <a:solidFill>
                            <a:schemeClr val="bg1"/>
                          </a:solidFill>
                          <a:effectLst/>
                        </a:rPr>
                        <a:t>9984 JT Equity</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0.000178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0880018"/>
                  </a:ext>
                </a:extLst>
              </a:tr>
              <a:tr h="503956">
                <a:tc>
                  <a:txBody>
                    <a:bodyPr/>
                    <a:lstStyle/>
                    <a:p>
                      <a:pPr algn="ctr">
                        <a:lnSpc>
                          <a:spcPct val="150000"/>
                        </a:lnSpc>
                        <a:spcAft>
                          <a:spcPts val="0"/>
                        </a:spcAft>
                      </a:pPr>
                      <a:r>
                        <a:rPr lang="en-US" sz="1200">
                          <a:solidFill>
                            <a:schemeClr val="bg1"/>
                          </a:solidFill>
                          <a:effectLst/>
                        </a:rPr>
                        <a:t>6367 JT Equity</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0.000149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5510025"/>
                  </a:ext>
                </a:extLst>
              </a:tr>
              <a:tr h="503956">
                <a:tc>
                  <a:txBody>
                    <a:bodyPr/>
                    <a:lstStyle/>
                    <a:p>
                      <a:pPr algn="ctr">
                        <a:lnSpc>
                          <a:spcPct val="150000"/>
                        </a:lnSpc>
                        <a:spcAft>
                          <a:spcPts val="0"/>
                        </a:spcAft>
                      </a:pPr>
                      <a:r>
                        <a:rPr lang="en-US" sz="1200" dirty="0">
                          <a:solidFill>
                            <a:schemeClr val="bg1"/>
                          </a:solidFill>
                          <a:effectLst/>
                        </a:rPr>
                        <a:t>VZ UN Equity</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0.000144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946032"/>
                  </a:ext>
                </a:extLst>
              </a:tr>
            </a:tbl>
          </a:graphicData>
        </a:graphic>
      </p:graphicFrame>
      <p:graphicFrame>
        <p:nvGraphicFramePr>
          <p:cNvPr id="4" name="Chart 3">
            <a:extLst>
              <a:ext uri="{FF2B5EF4-FFF2-40B4-BE49-F238E27FC236}">
                <a16:creationId xmlns:a16="http://schemas.microsoft.com/office/drawing/2014/main" id="{17B20A0A-31AF-4E42-AACB-19D88657F006}"/>
              </a:ext>
            </a:extLst>
          </p:cNvPr>
          <p:cNvGraphicFramePr/>
          <p:nvPr>
            <p:extLst>
              <p:ext uri="{D42A27DB-BD31-4B8C-83A1-F6EECF244321}">
                <p14:modId xmlns:p14="http://schemas.microsoft.com/office/powerpoint/2010/main" val="270638551"/>
              </p:ext>
            </p:extLst>
          </p:nvPr>
        </p:nvGraphicFramePr>
        <p:xfrm>
          <a:off x="4598505" y="1"/>
          <a:ext cx="7010400" cy="462500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31BF587-F468-4DB8-BE66-8FCB4E68FC78}"/>
              </a:ext>
            </a:extLst>
          </p:cNvPr>
          <p:cNvSpPr txBox="1"/>
          <p:nvPr/>
        </p:nvSpPr>
        <p:spPr>
          <a:xfrm>
            <a:off x="4903304" y="4717774"/>
            <a:ext cx="6891131" cy="2031325"/>
          </a:xfrm>
          <a:prstGeom prst="rect">
            <a:avLst/>
          </a:prstGeom>
          <a:noFill/>
        </p:spPr>
        <p:txBody>
          <a:bodyPr wrap="square" rtlCol="0">
            <a:spAutoFit/>
          </a:bodyPr>
          <a:lstStyle/>
          <a:p>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Spre deosebire de piețele emergente, unde există o pondere semnificativ mai mare a companiilor coreene prin comparație cu alte companii în cadrul primelor zece clasate din punct de vedere al indicatorului de măsurare a performanței,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Treynor ratio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 cazul piețelor dezvoltate se poate observa o eterogenitate mai mare în ceea ce privește structura clasamentului, neexistând o categorie care să dețină majoritatea.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9242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42" presetClass="entr" presetSubtype="0" fill="hold" grpId="3"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5" grpId="3"/>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FD67B1-8CDC-47EC-9B73-AA027FB0EF64}"/>
              </a:ext>
            </a:extLst>
          </p:cNvPr>
          <p:cNvSpPr txBox="1"/>
          <p:nvPr/>
        </p:nvSpPr>
        <p:spPr>
          <a:xfrm>
            <a:off x="1219200" y="251791"/>
            <a:ext cx="9939130" cy="861774"/>
          </a:xfrm>
          <a:prstGeom prst="rect">
            <a:avLst/>
          </a:prstGeom>
          <a:noFill/>
        </p:spPr>
        <p:txBody>
          <a:bodyPr wrap="square" rtlCol="0">
            <a:spAutoFit/>
          </a:bodyPr>
          <a:lstStyle/>
          <a:p>
            <a:pPr algn="ctr"/>
            <a:r>
              <a:rPr lang="ro-RO" sz="1600" spc="500" dirty="0">
                <a:solidFill>
                  <a:schemeClr val="bg1">
                    <a:lumMod val="50000"/>
                  </a:schemeClr>
                </a:solidFill>
                <a:latin typeface="Century Gothic" panose="020B0502020202020204" pitchFamily="34" charset="0"/>
              </a:rPr>
              <a:t>Performanța înregistrată în cadrul piețelor emergente comparativ cu cea înregistrată în cadrul piețelor dezvoltate</a:t>
            </a:r>
            <a:endParaRPr lang="en-US" sz="1600" spc="500" dirty="0">
              <a:solidFill>
                <a:schemeClr val="bg1">
                  <a:lumMod val="50000"/>
                </a:schemeClr>
              </a:solidFill>
              <a:latin typeface="Century Gothic" panose="020B0502020202020204" pitchFamily="34" charset="0"/>
            </a:endParaRPr>
          </a:p>
          <a:p>
            <a:endParaRPr lang="en-US" dirty="0"/>
          </a:p>
        </p:txBody>
      </p:sp>
      <p:cxnSp>
        <p:nvCxnSpPr>
          <p:cNvPr id="6" name="Straight Arrow Connector 5">
            <a:extLst>
              <a:ext uri="{FF2B5EF4-FFF2-40B4-BE49-F238E27FC236}">
                <a16:creationId xmlns:a16="http://schemas.microsoft.com/office/drawing/2014/main" id="{BCE0C6AD-7165-4359-9F20-E18E2448A718}"/>
              </a:ext>
            </a:extLst>
          </p:cNvPr>
          <p:cNvCxnSpPr>
            <a:cxnSpLocks/>
          </p:cNvCxnSpPr>
          <p:nvPr/>
        </p:nvCxnSpPr>
        <p:spPr>
          <a:xfrm>
            <a:off x="0" y="1457739"/>
            <a:ext cx="1126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4D192-4238-47F3-8829-6DFDC79578B9}"/>
              </a:ext>
            </a:extLst>
          </p:cNvPr>
          <p:cNvSpPr txBox="1"/>
          <p:nvPr/>
        </p:nvSpPr>
        <p:spPr>
          <a:xfrm>
            <a:off x="1245704" y="1273073"/>
            <a:ext cx="1577009" cy="369332"/>
          </a:xfrm>
          <a:prstGeom prst="rect">
            <a:avLst/>
          </a:prstGeom>
          <a:noFill/>
        </p:spPr>
        <p:txBody>
          <a:bodyPr wrap="square" rtlCol="0">
            <a:spAutoFit/>
          </a:bodyPr>
          <a:lstStyle/>
          <a:p>
            <a:r>
              <a:rPr lang="ro-RO" dirty="0">
                <a:latin typeface="Century Gothic" panose="020B0502020202020204" pitchFamily="34" charset="0"/>
              </a:rPr>
              <a:t>Sharpe ratio</a:t>
            </a:r>
          </a:p>
        </p:txBody>
      </p:sp>
      <p:graphicFrame>
        <p:nvGraphicFramePr>
          <p:cNvPr id="9" name="Chart 8">
            <a:extLst>
              <a:ext uri="{FF2B5EF4-FFF2-40B4-BE49-F238E27FC236}">
                <a16:creationId xmlns:a16="http://schemas.microsoft.com/office/drawing/2014/main" id="{6D0095EB-A611-4527-A53A-1A58D0D649E5}"/>
              </a:ext>
            </a:extLst>
          </p:cNvPr>
          <p:cNvGraphicFramePr/>
          <p:nvPr>
            <p:extLst>
              <p:ext uri="{D42A27DB-BD31-4B8C-83A1-F6EECF244321}">
                <p14:modId xmlns:p14="http://schemas.microsoft.com/office/powerpoint/2010/main" val="3306281615"/>
              </p:ext>
            </p:extLst>
          </p:nvPr>
        </p:nvGraphicFramePr>
        <p:xfrm>
          <a:off x="238539" y="1895063"/>
          <a:ext cx="7779026" cy="47111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5C2EAE2-001D-4FD9-B9B9-9B560482BD05}"/>
              </a:ext>
            </a:extLst>
          </p:cNvPr>
          <p:cNvGraphicFramePr/>
          <p:nvPr>
            <p:extLst>
              <p:ext uri="{D42A27DB-BD31-4B8C-83A1-F6EECF244321}">
                <p14:modId xmlns:p14="http://schemas.microsoft.com/office/powerpoint/2010/main" val="1311633840"/>
              </p:ext>
            </p:extLst>
          </p:nvPr>
        </p:nvGraphicFramePr>
        <p:xfrm>
          <a:off x="8150087" y="1895063"/>
          <a:ext cx="3803374" cy="28624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56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1"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53" presetClass="entr" presetSubtype="16" fill="hold" grpId="0" nodeType="afterEffect">
                                  <p:stCondLst>
                                    <p:cond delay="0"/>
                                  </p:stCondLst>
                                  <p:childTnLst>
                                    <p:set>
                                      <p:cBhvr>
                                        <p:cTn id="22" dur="1" fill="hold">
                                          <p:stCondLst>
                                            <p:cond delay="0"/>
                                          </p:stCondLst>
                                        </p:cTn>
                                        <p:tgtEl>
                                          <p:spTgt spid="10">
                                            <p:graphicEl>
                                              <a:chart seriesIdx="-3" categoryIdx="-3" bldStep="gridLegend"/>
                                            </p:graphicEl>
                                          </p:spTgt>
                                        </p:tgtEl>
                                        <p:attrNameLst>
                                          <p:attrName>style.visibility</p:attrName>
                                        </p:attrNameLst>
                                      </p:cBhvr>
                                      <p:to>
                                        <p:strVal val="visible"/>
                                      </p:to>
                                    </p:set>
                                    <p:anim calcmode="lin" valueType="num">
                                      <p:cBhvr>
                                        <p:cTn id="23" dur="500" fill="hold"/>
                                        <p:tgtEl>
                                          <p:spTgt spid="10">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24" dur="500" fill="hold"/>
                                        <p:tgtEl>
                                          <p:spTgt spid="10">
                                            <p:graphicEl>
                                              <a:chart seriesIdx="-3" categoryIdx="-3" bldStep="gridLegend"/>
                                            </p:graphicEl>
                                          </p:spTgt>
                                        </p:tgtEl>
                                        <p:attrNameLst>
                                          <p:attrName>ppt_h</p:attrName>
                                        </p:attrNameLst>
                                      </p:cBhvr>
                                      <p:tavLst>
                                        <p:tav tm="0">
                                          <p:val>
                                            <p:fltVal val="0"/>
                                          </p:val>
                                        </p:tav>
                                        <p:tav tm="100000">
                                          <p:val>
                                            <p:strVal val="#ppt_h"/>
                                          </p:val>
                                        </p:tav>
                                      </p:tavLst>
                                    </p:anim>
                                    <p:animEffect transition="in" filter="fade">
                                      <p:cBhvr>
                                        <p:cTn id="25" dur="500"/>
                                        <p:tgtEl>
                                          <p:spTgt spid="10">
                                            <p:graphicEl>
                                              <a:chart seriesIdx="-3" categoryIdx="-3" bldStep="gridLegend"/>
                                            </p:graphicEl>
                                          </p:spTgt>
                                        </p:tgtEl>
                                      </p:cBhvr>
                                    </p:animEffect>
                                  </p:childTnLst>
                                </p:cTn>
                              </p:par>
                            </p:childTnLst>
                          </p:cTn>
                        </p:par>
                        <p:par>
                          <p:cTn id="26" fill="hold">
                            <p:stCondLst>
                              <p:cond delay="3000"/>
                            </p:stCondLst>
                            <p:childTnLst>
                              <p:par>
                                <p:cTn id="27" presetID="53" presetClass="entr" presetSubtype="16" fill="hold" grpId="0" nodeType="afterEffect">
                                  <p:stCondLst>
                                    <p:cond delay="0"/>
                                  </p:stCondLst>
                                  <p:childTnLst>
                                    <p:set>
                                      <p:cBhvr>
                                        <p:cTn id="28" dur="1" fill="hold">
                                          <p:stCondLst>
                                            <p:cond delay="0"/>
                                          </p:stCondLst>
                                        </p:cTn>
                                        <p:tgtEl>
                                          <p:spTgt spid="10">
                                            <p:graphicEl>
                                              <a:chart seriesIdx="0" categoryIdx="0" bldStep="ptInCategory"/>
                                            </p:graphicEl>
                                          </p:spTgt>
                                        </p:tgtEl>
                                        <p:attrNameLst>
                                          <p:attrName>style.visibility</p:attrName>
                                        </p:attrNameLst>
                                      </p:cBhvr>
                                      <p:to>
                                        <p:strVal val="visible"/>
                                      </p:to>
                                    </p:set>
                                    <p:anim calcmode="lin" valueType="num">
                                      <p:cBhvr>
                                        <p:cTn id="29" dur="500" fill="hold"/>
                                        <p:tgtEl>
                                          <p:spTgt spid="10">
                                            <p:graphicEl>
                                              <a:chart seriesIdx="0" categoryIdx="0" bldStep="ptInCategory"/>
                                            </p:graphicEl>
                                          </p:spTgt>
                                        </p:tgtEl>
                                        <p:attrNameLst>
                                          <p:attrName>ppt_w</p:attrName>
                                        </p:attrNameLst>
                                      </p:cBhvr>
                                      <p:tavLst>
                                        <p:tav tm="0">
                                          <p:val>
                                            <p:fltVal val="0"/>
                                          </p:val>
                                        </p:tav>
                                        <p:tav tm="100000">
                                          <p:val>
                                            <p:strVal val="#ppt_w"/>
                                          </p:val>
                                        </p:tav>
                                      </p:tavLst>
                                    </p:anim>
                                    <p:anim calcmode="lin" valueType="num">
                                      <p:cBhvr>
                                        <p:cTn id="30" dur="500" fill="hold"/>
                                        <p:tgtEl>
                                          <p:spTgt spid="10">
                                            <p:graphicEl>
                                              <a:chart seriesIdx="0" categoryIdx="0" bldStep="ptInCategory"/>
                                            </p:graphicEl>
                                          </p:spTgt>
                                        </p:tgtEl>
                                        <p:attrNameLst>
                                          <p:attrName>ppt_h</p:attrName>
                                        </p:attrNameLst>
                                      </p:cBhvr>
                                      <p:tavLst>
                                        <p:tav tm="0">
                                          <p:val>
                                            <p:fltVal val="0"/>
                                          </p:val>
                                        </p:tav>
                                        <p:tav tm="100000">
                                          <p:val>
                                            <p:strVal val="#ppt_h"/>
                                          </p:val>
                                        </p:tav>
                                      </p:tavLst>
                                    </p:anim>
                                    <p:animEffect transition="in" filter="fade">
                                      <p:cBhvr>
                                        <p:cTn id="31" dur="500"/>
                                        <p:tgtEl>
                                          <p:spTgt spid="10">
                                            <p:graphicEl>
                                              <a:chart seriesIdx="0" categoryIdx="0" bldStep="ptInCategory"/>
                                            </p:graphicEl>
                                          </p:spTgt>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0">
                                            <p:graphicEl>
                                              <a:chart seriesIdx="1" categoryIdx="0" bldStep="ptInCategory"/>
                                            </p:graphicEl>
                                          </p:spTgt>
                                        </p:tgtEl>
                                        <p:attrNameLst>
                                          <p:attrName>style.visibility</p:attrName>
                                        </p:attrNameLst>
                                      </p:cBhvr>
                                      <p:to>
                                        <p:strVal val="visible"/>
                                      </p:to>
                                    </p:set>
                                    <p:anim calcmode="lin" valueType="num">
                                      <p:cBhvr>
                                        <p:cTn id="35" dur="500" fill="hold"/>
                                        <p:tgtEl>
                                          <p:spTgt spid="10">
                                            <p:graphicEl>
                                              <a:chart seriesIdx="1" categoryIdx="0" bldStep="ptInCategory"/>
                                            </p:graphicEl>
                                          </p:spTgt>
                                        </p:tgtEl>
                                        <p:attrNameLst>
                                          <p:attrName>ppt_w</p:attrName>
                                        </p:attrNameLst>
                                      </p:cBhvr>
                                      <p:tavLst>
                                        <p:tav tm="0">
                                          <p:val>
                                            <p:fltVal val="0"/>
                                          </p:val>
                                        </p:tav>
                                        <p:tav tm="100000">
                                          <p:val>
                                            <p:strVal val="#ppt_w"/>
                                          </p:val>
                                        </p:tav>
                                      </p:tavLst>
                                    </p:anim>
                                    <p:anim calcmode="lin" valueType="num">
                                      <p:cBhvr>
                                        <p:cTn id="36" dur="500" fill="hold"/>
                                        <p:tgtEl>
                                          <p:spTgt spid="10">
                                            <p:graphicEl>
                                              <a:chart seriesIdx="1" categoryIdx="0" bldStep="ptInCategory"/>
                                            </p:graphicEl>
                                          </p:spTgt>
                                        </p:tgtEl>
                                        <p:attrNameLst>
                                          <p:attrName>ppt_h</p:attrName>
                                        </p:attrNameLst>
                                      </p:cBhvr>
                                      <p:tavLst>
                                        <p:tav tm="0">
                                          <p:val>
                                            <p:fltVal val="0"/>
                                          </p:val>
                                        </p:tav>
                                        <p:tav tm="100000">
                                          <p:val>
                                            <p:strVal val="#ppt_h"/>
                                          </p:val>
                                        </p:tav>
                                      </p:tavLst>
                                    </p:anim>
                                    <p:animEffect transition="in" filter="fade">
                                      <p:cBhvr>
                                        <p:cTn id="37" dur="500"/>
                                        <p:tgtEl>
                                          <p:spTgt spid="10">
                                            <p:graphicEl>
                                              <a:chart seriesIdx="1" categoryIdx="0" bldStep="ptIn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9" grpId="1">
        <p:bldAsOne/>
      </p:bldGraphic>
      <p:bldGraphic spid="10" grpId="0">
        <p:bldSub>
          <a:bldChart bld="categoryEl"/>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F44A0A82-B15C-48DE-ACDF-110DB30841F8}"/>
              </a:ext>
            </a:extLst>
          </p:cNvPr>
          <p:cNvCxnSpPr>
            <a:cxnSpLocks/>
          </p:cNvCxnSpPr>
          <p:nvPr/>
        </p:nvCxnSpPr>
        <p:spPr>
          <a:xfrm>
            <a:off x="0" y="728870"/>
            <a:ext cx="1126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B3471E5-1B3B-4046-817F-05D82F10D073}"/>
              </a:ext>
            </a:extLst>
          </p:cNvPr>
          <p:cNvSpPr txBox="1"/>
          <p:nvPr/>
        </p:nvSpPr>
        <p:spPr>
          <a:xfrm>
            <a:off x="1245704" y="544204"/>
            <a:ext cx="1577009" cy="369332"/>
          </a:xfrm>
          <a:prstGeom prst="rect">
            <a:avLst/>
          </a:prstGeom>
          <a:noFill/>
        </p:spPr>
        <p:txBody>
          <a:bodyPr wrap="square" rtlCol="0">
            <a:spAutoFit/>
          </a:bodyPr>
          <a:lstStyle/>
          <a:p>
            <a:r>
              <a:rPr lang="ro-RO" dirty="0">
                <a:latin typeface="Century Gothic" panose="020B0502020202020204" pitchFamily="34" charset="0"/>
              </a:rPr>
              <a:t>Sortino ratio</a:t>
            </a:r>
          </a:p>
        </p:txBody>
      </p:sp>
      <p:graphicFrame>
        <p:nvGraphicFramePr>
          <p:cNvPr id="4" name="Chart 3">
            <a:extLst>
              <a:ext uri="{FF2B5EF4-FFF2-40B4-BE49-F238E27FC236}">
                <a16:creationId xmlns:a16="http://schemas.microsoft.com/office/drawing/2014/main" id="{F21C7726-B950-4E93-9FB1-25CA0642698E}"/>
              </a:ext>
            </a:extLst>
          </p:cNvPr>
          <p:cNvGraphicFramePr/>
          <p:nvPr>
            <p:extLst>
              <p:ext uri="{D42A27DB-BD31-4B8C-83A1-F6EECF244321}">
                <p14:modId xmlns:p14="http://schemas.microsoft.com/office/powerpoint/2010/main" val="3840104084"/>
              </p:ext>
            </p:extLst>
          </p:nvPr>
        </p:nvGraphicFramePr>
        <p:xfrm>
          <a:off x="221973" y="1284448"/>
          <a:ext cx="7928113" cy="50293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D4F0695-A69F-4F77-A5FC-96BDFF2B249E}"/>
              </a:ext>
            </a:extLst>
          </p:cNvPr>
          <p:cNvGraphicFramePr/>
          <p:nvPr>
            <p:extLst>
              <p:ext uri="{D42A27DB-BD31-4B8C-83A1-F6EECF244321}">
                <p14:modId xmlns:p14="http://schemas.microsoft.com/office/powerpoint/2010/main" val="3160347608"/>
              </p:ext>
            </p:extLst>
          </p:nvPr>
        </p:nvGraphicFramePr>
        <p:xfrm>
          <a:off x="8348869" y="1284448"/>
          <a:ext cx="3723861" cy="29951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98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53" presetClass="entr" presetSubtype="16" fill="hold" grpId="0" nodeType="afterEffect">
                                  <p:stCondLst>
                                    <p:cond delay="0"/>
                                  </p:stCondLst>
                                  <p:childTnLst>
                                    <p:set>
                                      <p:cBhvr>
                                        <p:cTn id="22" dur="1" fill="hold">
                                          <p:stCondLst>
                                            <p:cond delay="0"/>
                                          </p:stCondLst>
                                        </p:cTn>
                                        <p:tgtEl>
                                          <p:spTgt spid="5">
                                            <p:graphicEl>
                                              <a:chart seriesIdx="-3" categoryIdx="-3" bldStep="gridLegend"/>
                                            </p:graphicEl>
                                          </p:spTgt>
                                        </p:tgtEl>
                                        <p:attrNameLst>
                                          <p:attrName>style.visibility</p:attrName>
                                        </p:attrNameLst>
                                      </p:cBhvr>
                                      <p:to>
                                        <p:strVal val="visible"/>
                                      </p:to>
                                    </p:set>
                                    <p:anim calcmode="lin" valueType="num">
                                      <p:cBhvr>
                                        <p:cTn id="23" dur="500" fill="hold"/>
                                        <p:tgtEl>
                                          <p:spTgt spid="5">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24" dur="500" fill="hold"/>
                                        <p:tgtEl>
                                          <p:spTgt spid="5">
                                            <p:graphicEl>
                                              <a:chart seriesIdx="-3" categoryIdx="-3" bldStep="gridLegend"/>
                                            </p:graphicEl>
                                          </p:spTgt>
                                        </p:tgtEl>
                                        <p:attrNameLst>
                                          <p:attrName>ppt_h</p:attrName>
                                        </p:attrNameLst>
                                      </p:cBhvr>
                                      <p:tavLst>
                                        <p:tav tm="0">
                                          <p:val>
                                            <p:fltVal val="0"/>
                                          </p:val>
                                        </p:tav>
                                        <p:tav tm="100000">
                                          <p:val>
                                            <p:strVal val="#ppt_h"/>
                                          </p:val>
                                        </p:tav>
                                      </p:tavLst>
                                    </p:anim>
                                    <p:animEffect transition="in" filter="fade">
                                      <p:cBhvr>
                                        <p:cTn id="25" dur="500"/>
                                        <p:tgtEl>
                                          <p:spTgt spid="5">
                                            <p:graphicEl>
                                              <a:chart seriesIdx="-3" categoryIdx="-3" bldStep="gridLegend"/>
                                            </p:graphicEl>
                                          </p:spTgt>
                                        </p:tgtEl>
                                      </p:cBhvr>
                                    </p:animEffect>
                                  </p:childTnLst>
                                </p:cTn>
                              </p:par>
                            </p:childTnLst>
                          </p:cTn>
                        </p:par>
                        <p:par>
                          <p:cTn id="26" fill="hold">
                            <p:stCondLst>
                              <p:cond delay="3000"/>
                            </p:stCondLst>
                            <p:childTnLst>
                              <p:par>
                                <p:cTn id="27" presetID="53" presetClass="entr" presetSubtype="16" fill="hold" grpId="0" nodeType="afterEffect">
                                  <p:stCondLst>
                                    <p:cond delay="0"/>
                                  </p:stCondLst>
                                  <p:childTnLst>
                                    <p:set>
                                      <p:cBhvr>
                                        <p:cTn id="28" dur="1" fill="hold">
                                          <p:stCondLst>
                                            <p:cond delay="0"/>
                                          </p:stCondLst>
                                        </p:cTn>
                                        <p:tgtEl>
                                          <p:spTgt spid="5">
                                            <p:graphicEl>
                                              <a:chart seriesIdx="0" categoryIdx="0" bldStep="ptInCategory"/>
                                            </p:graphicEl>
                                          </p:spTgt>
                                        </p:tgtEl>
                                        <p:attrNameLst>
                                          <p:attrName>style.visibility</p:attrName>
                                        </p:attrNameLst>
                                      </p:cBhvr>
                                      <p:to>
                                        <p:strVal val="visible"/>
                                      </p:to>
                                    </p:set>
                                    <p:anim calcmode="lin" valueType="num">
                                      <p:cBhvr>
                                        <p:cTn id="29" dur="500" fill="hold"/>
                                        <p:tgtEl>
                                          <p:spTgt spid="5">
                                            <p:graphicEl>
                                              <a:chart seriesIdx="0" categoryIdx="0" bldStep="ptInCategory"/>
                                            </p:graphicEl>
                                          </p:spTgt>
                                        </p:tgtEl>
                                        <p:attrNameLst>
                                          <p:attrName>ppt_w</p:attrName>
                                        </p:attrNameLst>
                                      </p:cBhvr>
                                      <p:tavLst>
                                        <p:tav tm="0">
                                          <p:val>
                                            <p:fltVal val="0"/>
                                          </p:val>
                                        </p:tav>
                                        <p:tav tm="100000">
                                          <p:val>
                                            <p:strVal val="#ppt_w"/>
                                          </p:val>
                                        </p:tav>
                                      </p:tavLst>
                                    </p:anim>
                                    <p:anim calcmode="lin" valueType="num">
                                      <p:cBhvr>
                                        <p:cTn id="30" dur="500" fill="hold"/>
                                        <p:tgtEl>
                                          <p:spTgt spid="5">
                                            <p:graphicEl>
                                              <a:chart seriesIdx="0" categoryIdx="0" bldStep="ptInCategory"/>
                                            </p:graphicEl>
                                          </p:spTgt>
                                        </p:tgtEl>
                                        <p:attrNameLst>
                                          <p:attrName>ppt_h</p:attrName>
                                        </p:attrNameLst>
                                      </p:cBhvr>
                                      <p:tavLst>
                                        <p:tav tm="0">
                                          <p:val>
                                            <p:fltVal val="0"/>
                                          </p:val>
                                        </p:tav>
                                        <p:tav tm="100000">
                                          <p:val>
                                            <p:strVal val="#ppt_h"/>
                                          </p:val>
                                        </p:tav>
                                      </p:tavLst>
                                    </p:anim>
                                    <p:animEffect transition="in" filter="fade">
                                      <p:cBhvr>
                                        <p:cTn id="31" dur="500"/>
                                        <p:tgtEl>
                                          <p:spTgt spid="5">
                                            <p:graphicEl>
                                              <a:chart seriesIdx="0" categoryIdx="0" bldStep="ptInCategory"/>
                                            </p:graphicEl>
                                          </p:spTgt>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5">
                                            <p:graphicEl>
                                              <a:chart seriesIdx="1" categoryIdx="0" bldStep="ptInCategory"/>
                                            </p:graphicEl>
                                          </p:spTgt>
                                        </p:tgtEl>
                                        <p:attrNameLst>
                                          <p:attrName>style.visibility</p:attrName>
                                        </p:attrNameLst>
                                      </p:cBhvr>
                                      <p:to>
                                        <p:strVal val="visible"/>
                                      </p:to>
                                    </p:set>
                                    <p:anim calcmode="lin" valueType="num">
                                      <p:cBhvr>
                                        <p:cTn id="35" dur="500" fill="hold"/>
                                        <p:tgtEl>
                                          <p:spTgt spid="5">
                                            <p:graphicEl>
                                              <a:chart seriesIdx="1" categoryIdx="0" bldStep="ptInCategory"/>
                                            </p:graphicEl>
                                          </p:spTgt>
                                        </p:tgtEl>
                                        <p:attrNameLst>
                                          <p:attrName>ppt_w</p:attrName>
                                        </p:attrNameLst>
                                      </p:cBhvr>
                                      <p:tavLst>
                                        <p:tav tm="0">
                                          <p:val>
                                            <p:fltVal val="0"/>
                                          </p:val>
                                        </p:tav>
                                        <p:tav tm="100000">
                                          <p:val>
                                            <p:strVal val="#ppt_w"/>
                                          </p:val>
                                        </p:tav>
                                      </p:tavLst>
                                    </p:anim>
                                    <p:anim calcmode="lin" valueType="num">
                                      <p:cBhvr>
                                        <p:cTn id="36" dur="500" fill="hold"/>
                                        <p:tgtEl>
                                          <p:spTgt spid="5">
                                            <p:graphicEl>
                                              <a:chart seriesIdx="1" categoryIdx="0" bldStep="ptInCategory"/>
                                            </p:graphicEl>
                                          </p:spTgt>
                                        </p:tgtEl>
                                        <p:attrNameLst>
                                          <p:attrName>ppt_h</p:attrName>
                                        </p:attrNameLst>
                                      </p:cBhvr>
                                      <p:tavLst>
                                        <p:tav tm="0">
                                          <p:val>
                                            <p:fltVal val="0"/>
                                          </p:val>
                                        </p:tav>
                                        <p:tav tm="100000">
                                          <p:val>
                                            <p:strVal val="#ppt_h"/>
                                          </p:val>
                                        </p:tav>
                                      </p:tavLst>
                                    </p:anim>
                                    <p:animEffect transition="in" filter="fade">
                                      <p:cBhvr>
                                        <p:cTn id="37" dur="500"/>
                                        <p:tgtEl>
                                          <p:spTgt spid="5">
                                            <p:graphicEl>
                                              <a:chart seriesIdx="1" categoryIdx="0" bldStep="ptIn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AsOne/>
      </p:bldGraphic>
      <p:bldGraphic spid="5" grpId="0">
        <p:bldSub>
          <a:bldChart bld="categoryEl"/>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2A506-D50B-4F84-99F9-7524894938BF}"/>
              </a:ext>
            </a:extLst>
          </p:cNvPr>
          <p:cNvSpPr txBox="1"/>
          <p:nvPr/>
        </p:nvSpPr>
        <p:spPr>
          <a:xfrm>
            <a:off x="1219200" y="251791"/>
            <a:ext cx="9939130" cy="461665"/>
          </a:xfrm>
          <a:prstGeom prst="rect">
            <a:avLst/>
          </a:prstGeom>
          <a:noFill/>
        </p:spPr>
        <p:txBody>
          <a:bodyPr wrap="square" rtlCol="0">
            <a:spAutoFit/>
          </a:bodyPr>
          <a:lstStyle/>
          <a:p>
            <a:pPr algn="ctr"/>
            <a:r>
              <a:rPr lang="en-US" sz="2400" spc="500" dirty="0">
                <a:solidFill>
                  <a:schemeClr val="bg1">
                    <a:lumMod val="50000"/>
                  </a:schemeClr>
                </a:solidFill>
                <a:latin typeface="Century Gothic" panose="020B0502020202020204" pitchFamily="34" charset="0"/>
              </a:rPr>
              <a:t>Event study</a:t>
            </a:r>
          </a:p>
        </p:txBody>
      </p:sp>
      <p:cxnSp>
        <p:nvCxnSpPr>
          <p:cNvPr id="3" name="Straight Arrow Connector 2">
            <a:extLst>
              <a:ext uri="{FF2B5EF4-FFF2-40B4-BE49-F238E27FC236}">
                <a16:creationId xmlns:a16="http://schemas.microsoft.com/office/drawing/2014/main" id="{F7DC78E9-7A7C-4A6B-B4D2-4522640DFDA9}"/>
              </a:ext>
            </a:extLst>
          </p:cNvPr>
          <p:cNvCxnSpPr>
            <a:cxnSpLocks/>
          </p:cNvCxnSpPr>
          <p:nvPr/>
        </p:nvCxnSpPr>
        <p:spPr>
          <a:xfrm>
            <a:off x="0" y="1630018"/>
            <a:ext cx="1126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C2B0E7A-7BC6-40D7-85A9-62E9874BC344}"/>
              </a:ext>
            </a:extLst>
          </p:cNvPr>
          <p:cNvSpPr txBox="1"/>
          <p:nvPr/>
        </p:nvSpPr>
        <p:spPr>
          <a:xfrm>
            <a:off x="1245704" y="1445352"/>
            <a:ext cx="7951305" cy="369332"/>
          </a:xfrm>
          <a:prstGeom prst="rect">
            <a:avLst/>
          </a:prstGeom>
          <a:noFill/>
        </p:spPr>
        <p:txBody>
          <a:bodyPr wrap="square" rtlCol="0">
            <a:spAutoFit/>
          </a:bodyPr>
          <a:lstStyle/>
          <a:p>
            <a:r>
              <a:rPr lang="fr-FR" dirty="0">
                <a:latin typeface="Century Gothic" panose="020B0502020202020204" pitchFamily="34" charset="0"/>
              </a:rPr>
              <a:t>Mediile</a:t>
            </a:r>
            <a:r>
              <a:rPr lang="fr-FR" dirty="0"/>
              <a:t> </a:t>
            </a:r>
            <a:r>
              <a:rPr lang="fr-FR" dirty="0">
                <a:latin typeface="Century Gothic" panose="020B0502020202020204" pitchFamily="34" charset="0"/>
              </a:rPr>
              <a:t>T-stat pentru cumulative abnormal returns (Piețe dezvoltate)</a:t>
            </a:r>
            <a:endParaRPr lang="ro-RO" dirty="0">
              <a:latin typeface="Century Gothic" panose="020B0502020202020204" pitchFamily="34" charset="0"/>
            </a:endParaRPr>
          </a:p>
        </p:txBody>
      </p:sp>
      <p:graphicFrame>
        <p:nvGraphicFramePr>
          <p:cNvPr id="5" name="Table 4">
            <a:extLst>
              <a:ext uri="{FF2B5EF4-FFF2-40B4-BE49-F238E27FC236}">
                <a16:creationId xmlns:a16="http://schemas.microsoft.com/office/drawing/2014/main" id="{7541BC24-9FDD-478F-810C-0452C0BC3176}"/>
              </a:ext>
            </a:extLst>
          </p:cNvPr>
          <p:cNvGraphicFramePr>
            <a:graphicFrameLocks noGrp="1"/>
          </p:cNvGraphicFramePr>
          <p:nvPr>
            <p:extLst>
              <p:ext uri="{D42A27DB-BD31-4B8C-83A1-F6EECF244321}">
                <p14:modId xmlns:p14="http://schemas.microsoft.com/office/powerpoint/2010/main" val="2975277335"/>
              </p:ext>
            </p:extLst>
          </p:nvPr>
        </p:nvGraphicFramePr>
        <p:xfrm>
          <a:off x="563214" y="1977538"/>
          <a:ext cx="9640957" cy="672894"/>
        </p:xfrm>
        <a:graphic>
          <a:graphicData uri="http://schemas.openxmlformats.org/drawingml/2006/table">
            <a:tbl>
              <a:tblPr firstRow="1" firstCol="1" bandRow="1">
                <a:tableStyleId>{93296810-A885-4BE3-A3E7-6D5BEEA58F35}</a:tableStyleId>
              </a:tblPr>
              <a:tblGrid>
                <a:gridCol w="2140227">
                  <a:extLst>
                    <a:ext uri="{9D8B030D-6E8A-4147-A177-3AD203B41FA5}">
                      <a16:colId xmlns:a16="http://schemas.microsoft.com/office/drawing/2014/main" val="3363402862"/>
                    </a:ext>
                  </a:extLst>
                </a:gridCol>
                <a:gridCol w="2012915">
                  <a:extLst>
                    <a:ext uri="{9D8B030D-6E8A-4147-A177-3AD203B41FA5}">
                      <a16:colId xmlns:a16="http://schemas.microsoft.com/office/drawing/2014/main" val="2929326123"/>
                    </a:ext>
                  </a:extLst>
                </a:gridCol>
                <a:gridCol w="1349377">
                  <a:extLst>
                    <a:ext uri="{9D8B030D-6E8A-4147-A177-3AD203B41FA5}">
                      <a16:colId xmlns:a16="http://schemas.microsoft.com/office/drawing/2014/main" val="1379703194"/>
                    </a:ext>
                  </a:extLst>
                </a:gridCol>
                <a:gridCol w="1492190">
                  <a:extLst>
                    <a:ext uri="{9D8B030D-6E8A-4147-A177-3AD203B41FA5}">
                      <a16:colId xmlns:a16="http://schemas.microsoft.com/office/drawing/2014/main" val="1558561900"/>
                    </a:ext>
                  </a:extLst>
                </a:gridCol>
                <a:gridCol w="1323124">
                  <a:extLst>
                    <a:ext uri="{9D8B030D-6E8A-4147-A177-3AD203B41FA5}">
                      <a16:colId xmlns:a16="http://schemas.microsoft.com/office/drawing/2014/main" val="437448720"/>
                    </a:ext>
                  </a:extLst>
                </a:gridCol>
                <a:gridCol w="1323124">
                  <a:extLst>
                    <a:ext uri="{9D8B030D-6E8A-4147-A177-3AD203B41FA5}">
                      <a16:colId xmlns:a16="http://schemas.microsoft.com/office/drawing/2014/main" val="432262776"/>
                    </a:ext>
                  </a:extLst>
                </a:gridCol>
              </a:tblGrid>
              <a:tr h="336447">
                <a:tc>
                  <a:txBody>
                    <a:bodyPr/>
                    <a:lstStyle/>
                    <a:p>
                      <a:pPr algn="ctr">
                        <a:lnSpc>
                          <a:spcPct val="150000"/>
                        </a:lnSpc>
                        <a:spcAft>
                          <a:spcPts val="0"/>
                        </a:spcAft>
                      </a:pPr>
                      <a:r>
                        <a:rPr lang="en-US" sz="1400" dirty="0">
                          <a:effectLst/>
                        </a:rPr>
                        <a:t>Perioada analizată</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400" dirty="0">
                          <a:effectLst/>
                        </a:rPr>
                        <a:t>Germania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400">
                          <a:effectLst/>
                        </a:rPr>
                        <a:t>Marea Britanie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400">
                          <a:effectLst/>
                        </a:rPr>
                        <a:t>Franta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400">
                          <a:effectLst/>
                        </a:rPr>
                        <a:t>Japonia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400">
                          <a:effectLst/>
                        </a:rPr>
                        <a:t>SUA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63716038"/>
                  </a:ext>
                </a:extLst>
              </a:tr>
              <a:tr h="336447">
                <a:tc>
                  <a:txBody>
                    <a:bodyPr/>
                    <a:lstStyle/>
                    <a:p>
                      <a:pPr algn="ctr">
                        <a:lnSpc>
                          <a:spcPct val="150000"/>
                        </a:lnSpc>
                        <a:spcAft>
                          <a:spcPts val="0"/>
                        </a:spcAft>
                      </a:pPr>
                      <a:r>
                        <a:rPr lang="en-US" sz="1400">
                          <a:effectLst/>
                        </a:rPr>
                        <a:t>2/28/2020 - 4/29/2020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400" dirty="0">
                          <a:effectLst/>
                        </a:rPr>
                        <a:t>-1.30852294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400" dirty="0">
                          <a:effectLst/>
                        </a:rPr>
                        <a:t>-0.39536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400" dirty="0">
                          <a:effectLst/>
                        </a:rPr>
                        <a:t>-0.78908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400" dirty="0">
                          <a:effectLst/>
                        </a:rPr>
                        <a:t>-0.450545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400" dirty="0">
                          <a:effectLst/>
                        </a:rPr>
                        <a:t>-0.43959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71059119"/>
                  </a:ext>
                </a:extLst>
              </a:tr>
            </a:tbl>
          </a:graphicData>
        </a:graphic>
      </p:graphicFrame>
      <p:cxnSp>
        <p:nvCxnSpPr>
          <p:cNvPr id="6" name="Straight Arrow Connector 5">
            <a:extLst>
              <a:ext uri="{FF2B5EF4-FFF2-40B4-BE49-F238E27FC236}">
                <a16:creationId xmlns:a16="http://schemas.microsoft.com/office/drawing/2014/main" id="{C6C1611A-AE5C-4E55-B68B-A26ADD6A9137}"/>
              </a:ext>
            </a:extLst>
          </p:cNvPr>
          <p:cNvCxnSpPr>
            <a:cxnSpLocks/>
          </p:cNvCxnSpPr>
          <p:nvPr/>
        </p:nvCxnSpPr>
        <p:spPr>
          <a:xfrm>
            <a:off x="-2" y="3263432"/>
            <a:ext cx="1126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6BDCB0B-AA6F-4620-8DCE-7462D1C79831}"/>
              </a:ext>
            </a:extLst>
          </p:cNvPr>
          <p:cNvSpPr txBox="1"/>
          <p:nvPr/>
        </p:nvSpPr>
        <p:spPr>
          <a:xfrm>
            <a:off x="1245702" y="3078766"/>
            <a:ext cx="7951305" cy="369332"/>
          </a:xfrm>
          <a:prstGeom prst="rect">
            <a:avLst/>
          </a:prstGeom>
          <a:noFill/>
        </p:spPr>
        <p:txBody>
          <a:bodyPr wrap="square" rtlCol="0">
            <a:spAutoFit/>
          </a:bodyPr>
          <a:lstStyle/>
          <a:p>
            <a:r>
              <a:rPr lang="fr-FR" dirty="0">
                <a:latin typeface="Century Gothic" panose="020B0502020202020204" pitchFamily="34" charset="0"/>
              </a:rPr>
              <a:t>Mediile</a:t>
            </a:r>
            <a:r>
              <a:rPr lang="fr-FR" dirty="0"/>
              <a:t> </a:t>
            </a:r>
            <a:r>
              <a:rPr lang="fr-FR" dirty="0">
                <a:latin typeface="Century Gothic" panose="020B0502020202020204" pitchFamily="34" charset="0"/>
              </a:rPr>
              <a:t>T-stat pentru cumulative abnormal returns (Piețe emergente)</a:t>
            </a:r>
            <a:endParaRPr lang="ro-RO" dirty="0">
              <a:latin typeface="Century Gothic" panose="020B0502020202020204" pitchFamily="34" charset="0"/>
            </a:endParaRPr>
          </a:p>
        </p:txBody>
      </p:sp>
      <p:graphicFrame>
        <p:nvGraphicFramePr>
          <p:cNvPr id="8" name="Table 7">
            <a:extLst>
              <a:ext uri="{FF2B5EF4-FFF2-40B4-BE49-F238E27FC236}">
                <a16:creationId xmlns:a16="http://schemas.microsoft.com/office/drawing/2014/main" id="{3F8C866B-964D-48E1-B3F4-6EB447FBEA70}"/>
              </a:ext>
            </a:extLst>
          </p:cNvPr>
          <p:cNvGraphicFramePr>
            <a:graphicFrameLocks noGrp="1"/>
          </p:cNvGraphicFramePr>
          <p:nvPr>
            <p:extLst>
              <p:ext uri="{D42A27DB-BD31-4B8C-83A1-F6EECF244321}">
                <p14:modId xmlns:p14="http://schemas.microsoft.com/office/powerpoint/2010/main" val="508152343"/>
              </p:ext>
            </p:extLst>
          </p:nvPr>
        </p:nvGraphicFramePr>
        <p:xfrm>
          <a:off x="563215" y="3594568"/>
          <a:ext cx="9640956" cy="689278"/>
        </p:xfrm>
        <a:graphic>
          <a:graphicData uri="http://schemas.openxmlformats.org/drawingml/2006/table">
            <a:tbl>
              <a:tblPr firstRow="1" firstCol="1" bandRow="1">
                <a:tableStyleId>{5C22544A-7EE6-4342-B048-85BDC9FD1C3A}</a:tableStyleId>
              </a:tblPr>
              <a:tblGrid>
                <a:gridCol w="2538747">
                  <a:extLst>
                    <a:ext uri="{9D8B030D-6E8A-4147-A177-3AD203B41FA5}">
                      <a16:colId xmlns:a16="http://schemas.microsoft.com/office/drawing/2014/main" val="2198581724"/>
                    </a:ext>
                  </a:extLst>
                </a:gridCol>
                <a:gridCol w="1601766">
                  <a:extLst>
                    <a:ext uri="{9D8B030D-6E8A-4147-A177-3AD203B41FA5}">
                      <a16:colId xmlns:a16="http://schemas.microsoft.com/office/drawing/2014/main" val="3185503582"/>
                    </a:ext>
                  </a:extLst>
                </a:gridCol>
                <a:gridCol w="1224880">
                  <a:extLst>
                    <a:ext uri="{9D8B030D-6E8A-4147-A177-3AD203B41FA5}">
                      <a16:colId xmlns:a16="http://schemas.microsoft.com/office/drawing/2014/main" val="1415818071"/>
                    </a:ext>
                  </a:extLst>
                </a:gridCol>
                <a:gridCol w="1166253">
                  <a:extLst>
                    <a:ext uri="{9D8B030D-6E8A-4147-A177-3AD203B41FA5}">
                      <a16:colId xmlns:a16="http://schemas.microsoft.com/office/drawing/2014/main" val="519465894"/>
                    </a:ext>
                  </a:extLst>
                </a:gridCol>
                <a:gridCol w="1377728">
                  <a:extLst>
                    <a:ext uri="{9D8B030D-6E8A-4147-A177-3AD203B41FA5}">
                      <a16:colId xmlns:a16="http://schemas.microsoft.com/office/drawing/2014/main" val="609905366"/>
                    </a:ext>
                  </a:extLst>
                </a:gridCol>
                <a:gridCol w="1731582">
                  <a:extLst>
                    <a:ext uri="{9D8B030D-6E8A-4147-A177-3AD203B41FA5}">
                      <a16:colId xmlns:a16="http://schemas.microsoft.com/office/drawing/2014/main" val="4127466385"/>
                    </a:ext>
                  </a:extLst>
                </a:gridCol>
              </a:tblGrid>
              <a:tr h="344639">
                <a:tc>
                  <a:txBody>
                    <a:bodyPr/>
                    <a:lstStyle/>
                    <a:p>
                      <a:pPr algn="ctr">
                        <a:lnSpc>
                          <a:spcPct val="150000"/>
                        </a:lnSpc>
                        <a:spcAft>
                          <a:spcPts val="0"/>
                        </a:spcAft>
                      </a:pPr>
                      <a:r>
                        <a:rPr lang="en-US" sz="1400" dirty="0">
                          <a:effectLst/>
                        </a:rPr>
                        <a:t>Perioada analizată</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400">
                          <a:effectLst/>
                        </a:rPr>
                        <a:t>India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400">
                          <a:effectLst/>
                        </a:rPr>
                        <a:t>Coreea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400">
                          <a:effectLst/>
                        </a:rPr>
                        <a:t>Cehia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400">
                          <a:effectLst/>
                        </a:rPr>
                        <a:t>Ungaria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400">
                          <a:effectLst/>
                        </a:rPr>
                        <a:t>Mexic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558081"/>
                  </a:ext>
                </a:extLst>
              </a:tr>
              <a:tr h="344639">
                <a:tc>
                  <a:txBody>
                    <a:bodyPr/>
                    <a:lstStyle/>
                    <a:p>
                      <a:pPr algn="ctr">
                        <a:lnSpc>
                          <a:spcPct val="150000"/>
                        </a:lnSpc>
                        <a:spcAft>
                          <a:spcPts val="0"/>
                        </a:spcAft>
                      </a:pPr>
                      <a:r>
                        <a:rPr lang="en-US" sz="1400">
                          <a:effectLst/>
                        </a:rPr>
                        <a:t>2/28/2020 - 4/29/2020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400" dirty="0">
                          <a:effectLst/>
                        </a:rPr>
                        <a:t>-0.80545043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400" dirty="0">
                          <a:effectLst/>
                        </a:rPr>
                        <a:t>-0.17682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400" dirty="0">
                          <a:effectLst/>
                        </a:rPr>
                        <a:t>-0.3594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400" dirty="0">
                          <a:effectLst/>
                        </a:rPr>
                        <a:t>-0.305718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400" dirty="0">
                          <a:effectLst/>
                        </a:rPr>
                        <a:t>-0.71775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5619643"/>
                  </a:ext>
                </a:extLst>
              </a:tr>
            </a:tbl>
          </a:graphicData>
        </a:graphic>
      </p:graphicFrame>
      <p:sp>
        <p:nvSpPr>
          <p:cNvPr id="9" name="TextBox 8">
            <a:extLst>
              <a:ext uri="{FF2B5EF4-FFF2-40B4-BE49-F238E27FC236}">
                <a16:creationId xmlns:a16="http://schemas.microsoft.com/office/drawing/2014/main" id="{B00F5D01-8045-4536-98E3-ACB2A849E39C}"/>
              </a:ext>
            </a:extLst>
          </p:cNvPr>
          <p:cNvSpPr txBox="1"/>
          <p:nvPr/>
        </p:nvSpPr>
        <p:spPr>
          <a:xfrm>
            <a:off x="437321" y="4638261"/>
            <a:ext cx="10588488" cy="1477328"/>
          </a:xfrm>
          <a:prstGeom prst="rect">
            <a:avLst/>
          </a:prstGeom>
          <a:noFill/>
        </p:spPr>
        <p:txBody>
          <a:bodyPr wrap="square" rtlCol="0">
            <a:spAutoFit/>
          </a:bodyPr>
          <a:lstStyle/>
          <a:p>
            <a:pPr algn="just"/>
            <a:r>
              <a:rPr lang="ro-RO" sz="1800" dirty="0">
                <a:effectLst/>
                <a:latin typeface="Tw Cen MT" panose="020B0602020104020603" pitchFamily="34" charset="0"/>
                <a:ea typeface="Calibri" panose="020F0502020204030204" pitchFamily="34" charset="0"/>
              </a:rPr>
              <a:t>În acestă perioadă, având în vedere că în general nu au rezultat semnificații statistice, piața reacționează în mod unitar. Cu alte cuvinte, indicele global este un bun reprezentativ pentru tot ceea ce s-a întâmplat atât în cadrul piețelor dezvoltate cât și în cadrul piețelor emergente, bineînțeles cu mici excepții, când în anumite zile dinamica din Germania (2 martie, 13 martie, 26 martie), Franța (28 februarie), Japonia (2 martie, 3 martie, 4 martie) și India (2 martie) a fost mai dură decât media pe glob.</a:t>
            </a:r>
            <a:endParaRPr lang="en-US" dirty="0">
              <a:latin typeface="Tw Cen MT" panose="020B0602020104020603" pitchFamily="34" charset="0"/>
            </a:endParaRPr>
          </a:p>
        </p:txBody>
      </p:sp>
    </p:spTree>
    <p:extLst>
      <p:ext uri="{BB962C8B-B14F-4D97-AF65-F5344CB8AC3E}">
        <p14:creationId xmlns:p14="http://schemas.microsoft.com/office/powerpoint/2010/main" val="408029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par>
                                <p:cTn id="14" presetID="22" presetClass="entr" presetSubtype="8"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22" presetClass="entr" presetSubtype="8" fill="hold" nodeType="withEffect">
                                  <p:stCondLst>
                                    <p:cond delay="50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C4A8D7-CD6D-49B8-B6A1-BC49A59D279D}"/>
              </a:ext>
            </a:extLst>
          </p:cNvPr>
          <p:cNvSpPr txBox="1"/>
          <p:nvPr/>
        </p:nvSpPr>
        <p:spPr>
          <a:xfrm>
            <a:off x="1219200" y="251791"/>
            <a:ext cx="9939130" cy="461665"/>
          </a:xfrm>
          <a:prstGeom prst="rect">
            <a:avLst/>
          </a:prstGeom>
          <a:noFill/>
        </p:spPr>
        <p:txBody>
          <a:bodyPr wrap="square" rtlCol="0">
            <a:spAutoFit/>
          </a:bodyPr>
          <a:lstStyle/>
          <a:p>
            <a:pPr algn="ctr"/>
            <a:r>
              <a:rPr lang="en-US" sz="2400" spc="500" dirty="0">
                <a:solidFill>
                  <a:schemeClr val="bg1">
                    <a:lumMod val="50000"/>
                  </a:schemeClr>
                </a:solidFill>
                <a:latin typeface="Century Gothic" panose="020B0502020202020204" pitchFamily="34" charset="0"/>
              </a:rPr>
              <a:t>Concluzii</a:t>
            </a:r>
          </a:p>
        </p:txBody>
      </p:sp>
      <p:sp>
        <p:nvSpPr>
          <p:cNvPr id="3" name="TextBox 2">
            <a:extLst>
              <a:ext uri="{FF2B5EF4-FFF2-40B4-BE49-F238E27FC236}">
                <a16:creationId xmlns:a16="http://schemas.microsoft.com/office/drawing/2014/main" id="{8127C47D-77E3-466A-8B12-9AB272662322}"/>
              </a:ext>
            </a:extLst>
          </p:cNvPr>
          <p:cNvSpPr txBox="1"/>
          <p:nvPr/>
        </p:nvSpPr>
        <p:spPr>
          <a:xfrm>
            <a:off x="331304" y="1378226"/>
            <a:ext cx="11449879" cy="1754326"/>
          </a:xfrm>
          <a:prstGeom prst="rect">
            <a:avLst/>
          </a:prstGeom>
          <a:noFill/>
        </p:spPr>
        <p:txBody>
          <a:bodyPr wrap="square" rtlCol="0">
            <a:spAutoFit/>
          </a:bodyPr>
          <a:lstStyle/>
          <a:p>
            <a:r>
              <a:rPr lang="ro-RO" sz="1800" dirty="0">
                <a:effectLst/>
                <a:latin typeface="Times New Roman" panose="02020603050405020304" pitchFamily="18" charset="0"/>
                <a:ea typeface="Calibri" panose="020F0502020204030204" pitchFamily="34" charset="0"/>
                <a:cs typeface="Times New Roman" panose="02020603050405020304" pitchFamily="18" charset="0"/>
              </a:rPr>
              <a:t>La începutul acestei lucrări mi-am propus să răspund următoarelor întrebări: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Cum au evoluat piețele de capital pe parcursul perioadei analizate?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Care este structura și nu în ultimul rând ierarhia din cadrul acestora?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Care este impactul generat de pandemia de Covid-19 asupra piețelor de capital?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76A3F7F5-4FC5-489A-A9A0-C815F02D5BE1}"/>
              </a:ext>
            </a:extLst>
          </p:cNvPr>
          <p:cNvSpPr txBox="1"/>
          <p:nvPr/>
        </p:nvSpPr>
        <p:spPr>
          <a:xfrm>
            <a:off x="331304" y="3132552"/>
            <a:ext cx="10866783" cy="2031325"/>
          </a:xfrm>
          <a:prstGeom prst="rect">
            <a:avLst/>
          </a:prstGeom>
          <a:noFill/>
        </p:spPr>
        <p:txBody>
          <a:bodyPr wrap="square" rtlCol="0">
            <a:spAutoFit/>
          </a:bodyPr>
          <a:lstStyle/>
          <a:p>
            <a:pPr marL="285750" indent="-285750">
              <a:buFont typeface="Arial" panose="020B0604020202020204" pitchFamily="34" charset="0"/>
              <a:buChar char="•"/>
            </a:pPr>
            <a:r>
              <a:rPr lang="ro-RO" sz="1800" dirty="0">
                <a:effectLst/>
                <a:latin typeface="Times New Roman" panose="02020603050405020304" pitchFamily="18" charset="0"/>
                <a:ea typeface="Calibri" panose="020F0502020204030204" pitchFamily="34" charset="0"/>
              </a:rPr>
              <a:t>Pentru a obține o imagine de ansamblu asupra evoluției piețelor de capital emergente analizate am realizat o comparație între performanța acestora și cea obținută de piețele de capital dezvoltate. Conform indicatorilor </a:t>
            </a:r>
            <a:r>
              <a:rPr lang="ro-RO" sz="1800" i="1" dirty="0">
                <a:effectLst/>
                <a:latin typeface="Times New Roman" panose="02020603050405020304" pitchFamily="18" charset="0"/>
                <a:ea typeface="Calibri" panose="020F0502020204030204" pitchFamily="34" charset="0"/>
              </a:rPr>
              <a:t>Sharpe ratio </a:t>
            </a:r>
            <a:r>
              <a:rPr lang="ro-RO" sz="1800" dirty="0">
                <a:effectLst/>
                <a:latin typeface="Times New Roman" panose="02020603050405020304" pitchFamily="18" charset="0"/>
                <a:ea typeface="Calibri" panose="020F0502020204030204" pitchFamily="34" charset="0"/>
              </a:rPr>
              <a:t>și </a:t>
            </a:r>
            <a:r>
              <a:rPr lang="ro-RO" sz="1800" i="1" dirty="0">
                <a:effectLst/>
                <a:latin typeface="Times New Roman" panose="02020603050405020304" pitchFamily="18" charset="0"/>
                <a:ea typeface="Calibri" panose="020F0502020204030204" pitchFamily="34" charset="0"/>
              </a:rPr>
              <a:t>Sortino ratio</a:t>
            </a:r>
            <a:r>
              <a:rPr lang="ro-RO" sz="1800" dirty="0">
                <a:effectLst/>
                <a:latin typeface="Times New Roman" panose="02020603050405020304" pitchFamily="18" charset="0"/>
                <a:ea typeface="Calibri" panose="020F0502020204030204" pitchFamily="34" charset="0"/>
              </a:rPr>
              <a:t>, per total piețele emergente au obținut o performanță mai bună decât piețele dezvoltate. Predicțiile pentru perioada 2021-2024 sunt însă unele sumbre pentru piețele emergente, capacitatea de redresare a acestora după impactul pe care pandemia de Covid-19 a avut-o asupra lor fiind una relativ scăzută având în vedere faptul că nu dispun de toate resursele necesare pentru ca acest impact să aibă o influență cât mai mică iar repercursiunile să nu se întindă pe perioade mai lungi de timp. </a:t>
            </a:r>
            <a:endParaRPr lang="en-US" dirty="0"/>
          </a:p>
        </p:txBody>
      </p:sp>
      <p:sp>
        <p:nvSpPr>
          <p:cNvPr id="5" name="TextBox 4">
            <a:extLst>
              <a:ext uri="{FF2B5EF4-FFF2-40B4-BE49-F238E27FC236}">
                <a16:creationId xmlns:a16="http://schemas.microsoft.com/office/drawing/2014/main" id="{995FAFCC-4E58-435D-A30C-9A894F802B46}"/>
              </a:ext>
            </a:extLst>
          </p:cNvPr>
          <p:cNvSpPr txBox="1"/>
          <p:nvPr/>
        </p:nvSpPr>
        <p:spPr>
          <a:xfrm>
            <a:off x="331304" y="5163877"/>
            <a:ext cx="11012557" cy="1477328"/>
          </a:xfrm>
          <a:prstGeom prst="rect">
            <a:avLst/>
          </a:prstGeom>
          <a:noFill/>
        </p:spPr>
        <p:txBody>
          <a:bodyPr wrap="square" rtlCol="0">
            <a:spAutoFit/>
          </a:bodyPr>
          <a:lstStyle/>
          <a:p>
            <a:pPr marL="285750" indent="-285750">
              <a:buFont typeface="Arial" panose="020B0604020202020204" pitchFamily="34" charset="0"/>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Conform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event study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-ului pe care l-am realizat în scopul analizării impactului pe care criza generată de noul coronavirus l-a avut asupra piețelor de capital avute în vedere, în ansamblu nu s-au obținut rezultate statistice relevante, cu excepția anumitor zile, fapt ce sugerează că piața a reacționat în mod unitar, concomitent cu indicele global.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0645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BFEF38-D48B-4F45-BCC7-03FA6EBD5F68}"/>
              </a:ext>
            </a:extLst>
          </p:cNvPr>
          <p:cNvSpPr/>
          <p:nvPr/>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A3DD754-B91D-4F6E-AE2C-E948D30F8DED}"/>
              </a:ext>
            </a:extLst>
          </p:cNvPr>
          <p:cNvSpPr/>
          <p:nvPr/>
        </p:nvSpPr>
        <p:spPr>
          <a:xfrm>
            <a:off x="0" y="0"/>
            <a:ext cx="12192000" cy="6858000"/>
          </a:xfrm>
          <a:prstGeom prst="rect">
            <a:avLst/>
          </a:prstGeom>
          <a:gradFill flip="none" rotWithShape="1">
            <a:gsLst>
              <a:gs pos="49548">
                <a:schemeClr val="bg1">
                  <a:alpha val="70000"/>
                </a:schemeClr>
              </a:gs>
              <a:gs pos="21000">
                <a:srgbClr val="720C30">
                  <a:alpha val="76000"/>
                  <a:lumMod val="87000"/>
                  <a:lumOff val="13000"/>
                </a:srgbClr>
              </a:gs>
              <a:gs pos="82000">
                <a:schemeClr val="accent1">
                  <a:alpha val="76000"/>
                  <a:lumMod val="38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7222DFE7-77C5-4200-8111-5EEE0B5A2631}"/>
              </a:ext>
            </a:extLst>
          </p:cNvPr>
          <p:cNvSpPr/>
          <p:nvPr/>
        </p:nvSpPr>
        <p:spPr>
          <a:xfrm rot="2700000">
            <a:off x="4047267" y="1353315"/>
            <a:ext cx="4151368" cy="4151368"/>
          </a:xfrm>
          <a:prstGeom prst="roundRect">
            <a:avLst>
              <a:gd name="adj" fmla="val 6533"/>
            </a:avLst>
          </a:prstGeom>
          <a:solidFill>
            <a:schemeClr val="tx1">
              <a:alpha val="22000"/>
            </a:schemeClr>
          </a:solidFill>
          <a:ln>
            <a:noFill/>
          </a:ln>
          <a:effectLst>
            <a:outerShdw blurRad="355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BE26F51-D5F4-4CCD-ADAA-E7E7B27B0804}"/>
              </a:ext>
            </a:extLst>
          </p:cNvPr>
          <p:cNvSpPr/>
          <p:nvPr/>
        </p:nvSpPr>
        <p:spPr>
          <a:xfrm rot="2700000">
            <a:off x="3627123" y="1727997"/>
            <a:ext cx="3401996" cy="3401996"/>
          </a:xfrm>
          <a:prstGeom prst="roundRect">
            <a:avLst>
              <a:gd name="adj" fmla="val 6533"/>
            </a:avLst>
          </a:prstGeom>
          <a:solidFill>
            <a:srgbClr val="3A001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D4D2937-9349-4031-8BD9-016A365F465C}"/>
              </a:ext>
            </a:extLst>
          </p:cNvPr>
          <p:cNvSpPr/>
          <p:nvPr/>
        </p:nvSpPr>
        <p:spPr>
          <a:xfrm rot="2700000">
            <a:off x="5216782" y="1728002"/>
            <a:ext cx="3401996" cy="3401996"/>
          </a:xfrm>
          <a:prstGeom prst="roundRect">
            <a:avLst>
              <a:gd name="adj" fmla="val 6533"/>
            </a:avLst>
          </a:prstGeom>
          <a:solidFill>
            <a:srgbClr val="3A001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4F469905-D333-4501-9105-1F745661AB7F}"/>
              </a:ext>
            </a:extLst>
          </p:cNvPr>
          <p:cNvSpPr/>
          <p:nvPr/>
        </p:nvSpPr>
        <p:spPr>
          <a:xfrm rot="2700000">
            <a:off x="4421954" y="1728000"/>
            <a:ext cx="3401996" cy="3401996"/>
          </a:xfrm>
          <a:prstGeom prst="roundRect">
            <a:avLst>
              <a:gd name="adj" fmla="val 6533"/>
            </a:avLst>
          </a:prstGeom>
          <a:gradFill flip="none" rotWithShape="1">
            <a:gsLst>
              <a:gs pos="52224">
                <a:srgbClr val="6A2E49"/>
              </a:gs>
              <a:gs pos="17000">
                <a:srgbClr val="3864B2"/>
              </a:gs>
              <a:gs pos="85000">
                <a:srgbClr val="41071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a:extLst>
              <a:ext uri="{FF2B5EF4-FFF2-40B4-BE49-F238E27FC236}">
                <a16:creationId xmlns:a16="http://schemas.microsoft.com/office/drawing/2014/main" id="{C143D198-DE64-4FB2-9D47-DB915EF18983}"/>
              </a:ext>
            </a:extLst>
          </p:cNvPr>
          <p:cNvSpPr/>
          <p:nvPr/>
        </p:nvSpPr>
        <p:spPr>
          <a:xfrm rot="2700000">
            <a:off x="3671331" y="1004332"/>
            <a:ext cx="4849339" cy="4849338"/>
          </a:xfrm>
          <a:prstGeom prst="frame">
            <a:avLst>
              <a:gd name="adj1" fmla="val 689"/>
            </a:avLst>
          </a:prstGeom>
          <a:gradFill>
            <a:gsLst>
              <a:gs pos="56000">
                <a:schemeClr val="bg1">
                  <a:alpha val="70000"/>
                </a:schemeClr>
              </a:gs>
              <a:gs pos="83000">
                <a:srgbClr val="720C30">
                  <a:alpha val="76000"/>
                  <a:lumMod val="87000"/>
                  <a:lumOff val="13000"/>
                </a:srgbClr>
              </a:gs>
              <a:gs pos="26000">
                <a:schemeClr val="accent1">
                  <a:alpha val="76000"/>
                  <a:lumMod val="38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Isosceles Triangle 15">
            <a:extLst>
              <a:ext uri="{FF2B5EF4-FFF2-40B4-BE49-F238E27FC236}">
                <a16:creationId xmlns:a16="http://schemas.microsoft.com/office/drawing/2014/main" id="{5D183B9D-C9F5-488F-9AD6-745AB8E0BD93}"/>
              </a:ext>
            </a:extLst>
          </p:cNvPr>
          <p:cNvSpPr/>
          <p:nvPr/>
        </p:nvSpPr>
        <p:spPr>
          <a:xfrm rot="16200000">
            <a:off x="2538918" y="3031582"/>
            <a:ext cx="1562086" cy="794827"/>
          </a:xfrm>
          <a:prstGeom prst="triangle">
            <a:avLst/>
          </a:prstGeom>
          <a:gradFill flip="none" rotWithShape="1">
            <a:gsLst>
              <a:gs pos="49548">
                <a:schemeClr val="bg1">
                  <a:lumMod val="65000"/>
                </a:schemeClr>
              </a:gs>
              <a:gs pos="21000">
                <a:schemeClr val="bg1"/>
              </a:gs>
              <a:gs pos="82000">
                <a:schemeClr val="bg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B279599B-45A1-44B2-957B-92259C13DA8B}"/>
              </a:ext>
            </a:extLst>
          </p:cNvPr>
          <p:cNvSpPr/>
          <p:nvPr/>
        </p:nvSpPr>
        <p:spPr>
          <a:xfrm rot="5400000" flipH="1">
            <a:off x="8163659" y="3012816"/>
            <a:ext cx="1562087" cy="832359"/>
          </a:xfrm>
          <a:prstGeom prst="triangle">
            <a:avLst/>
          </a:prstGeom>
          <a:gradFill flip="none" rotWithShape="1">
            <a:gsLst>
              <a:gs pos="49548">
                <a:schemeClr val="bg1">
                  <a:lumMod val="65000"/>
                </a:schemeClr>
              </a:gs>
              <a:gs pos="21000">
                <a:schemeClr val="bg1"/>
              </a:gs>
              <a:gs pos="82000">
                <a:schemeClr val="bg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060B3FA-F3B8-4A15-B1DE-4F69D53504D1}"/>
              </a:ext>
            </a:extLst>
          </p:cNvPr>
          <p:cNvSpPr txBox="1"/>
          <p:nvPr/>
        </p:nvSpPr>
        <p:spPr>
          <a:xfrm>
            <a:off x="4202773" y="3010359"/>
            <a:ext cx="3786455" cy="707886"/>
          </a:xfrm>
          <a:prstGeom prst="rect">
            <a:avLst/>
          </a:prstGeom>
          <a:noFill/>
        </p:spPr>
        <p:txBody>
          <a:bodyPr wrap="square" rtlCol="0">
            <a:spAutoFit/>
          </a:bodyPr>
          <a:lstStyle/>
          <a:p>
            <a:pPr algn="ctr"/>
            <a:r>
              <a:rPr lang="en-US" sz="2000" b="1" spc="500" dirty="0">
                <a:solidFill>
                  <a:schemeClr val="bg1"/>
                </a:solidFill>
                <a:latin typeface="Bahnschrift Condensed" panose="020B0502040204020203" pitchFamily="34" charset="0"/>
                <a:cs typeface="Arial" panose="020B0604020202020204" pitchFamily="34" charset="0"/>
              </a:rPr>
              <a:t>MUL</a:t>
            </a:r>
            <a:r>
              <a:rPr lang="ro-RO" sz="2000" b="1" spc="500" dirty="0">
                <a:solidFill>
                  <a:schemeClr val="bg1"/>
                </a:solidFill>
                <a:latin typeface="Bahnschrift Condensed" panose="020B0502040204020203" pitchFamily="34" charset="0"/>
                <a:cs typeface="Arial" panose="020B0604020202020204" pitchFamily="34" charset="0"/>
              </a:rPr>
              <a:t>ȚUMESC PENTRU ATENȚIE</a:t>
            </a:r>
          </a:p>
        </p:txBody>
      </p:sp>
      <p:sp>
        <p:nvSpPr>
          <p:cNvPr id="19" name="Frame 18">
            <a:extLst>
              <a:ext uri="{FF2B5EF4-FFF2-40B4-BE49-F238E27FC236}">
                <a16:creationId xmlns:a16="http://schemas.microsoft.com/office/drawing/2014/main" id="{B2A90B4F-C7DD-4438-9E9A-C3DCD0A0B079}"/>
              </a:ext>
            </a:extLst>
          </p:cNvPr>
          <p:cNvSpPr/>
          <p:nvPr/>
        </p:nvSpPr>
        <p:spPr>
          <a:xfrm>
            <a:off x="0" y="0"/>
            <a:ext cx="12192000" cy="6858000"/>
          </a:xfrm>
          <a:prstGeom prst="frame">
            <a:avLst>
              <a:gd name="adj1" fmla="val 1067"/>
            </a:avLst>
          </a:prstGeom>
          <a:gradFill>
            <a:gsLst>
              <a:gs pos="49548">
                <a:schemeClr val="bg1">
                  <a:lumMod val="50000"/>
                </a:schemeClr>
              </a:gs>
              <a:gs pos="21000">
                <a:schemeClr val="bg1"/>
              </a:gs>
              <a:gs pos="82000">
                <a:schemeClr val="bg1"/>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65A73464-FD66-40F2-9B87-C661E8C96B58}"/>
              </a:ext>
            </a:extLst>
          </p:cNvPr>
          <p:cNvSpPr/>
          <p:nvPr/>
        </p:nvSpPr>
        <p:spPr>
          <a:xfrm>
            <a:off x="4247262" y="0"/>
            <a:ext cx="7944737" cy="6858000"/>
          </a:xfrm>
          <a:custGeom>
            <a:avLst/>
            <a:gdLst>
              <a:gd name="connsiteX0" fmla="*/ 0 w 7529577"/>
              <a:gd name="connsiteY0" fmla="*/ 0 h 6858000"/>
              <a:gd name="connsiteX1" fmla="*/ 7529577 w 7529577"/>
              <a:gd name="connsiteY1" fmla="*/ 0 h 6858000"/>
              <a:gd name="connsiteX2" fmla="*/ 7529577 w 7529577"/>
              <a:gd name="connsiteY2" fmla="*/ 6858000 h 6858000"/>
              <a:gd name="connsiteX3" fmla="*/ 4190451 w 752957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29577" h="6858000">
                <a:moveTo>
                  <a:pt x="0" y="0"/>
                </a:moveTo>
                <a:lnTo>
                  <a:pt x="7529577" y="0"/>
                </a:lnTo>
                <a:lnTo>
                  <a:pt x="7529577" y="6858000"/>
                </a:lnTo>
                <a:lnTo>
                  <a:pt x="4190451" y="6858000"/>
                </a:lnTo>
                <a:close/>
              </a:path>
            </a:pathLst>
          </a:custGeom>
          <a:gradFill>
            <a:gsLst>
              <a:gs pos="0">
                <a:schemeClr val="bg1">
                  <a:alpha val="38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4815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4" name="Straight Connector 83">
            <a:extLst>
              <a:ext uri="{FF2B5EF4-FFF2-40B4-BE49-F238E27FC236}">
                <a16:creationId xmlns:a16="http://schemas.microsoft.com/office/drawing/2014/main" id="{CA330C61-C118-430F-A61E-7AD54E36374F}"/>
              </a:ext>
            </a:extLst>
          </p:cNvPr>
          <p:cNvCxnSpPr>
            <a:cxnSpLocks/>
          </p:cNvCxnSpPr>
          <p:nvPr/>
        </p:nvCxnSpPr>
        <p:spPr>
          <a:xfrm>
            <a:off x="9570905" y="3787908"/>
            <a:ext cx="262109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2D96079-D201-4757-A080-252CF36B2DCC}"/>
              </a:ext>
            </a:extLst>
          </p:cNvPr>
          <p:cNvCxnSpPr>
            <a:cxnSpLocks/>
          </p:cNvCxnSpPr>
          <p:nvPr/>
        </p:nvCxnSpPr>
        <p:spPr>
          <a:xfrm>
            <a:off x="6920769" y="3787908"/>
            <a:ext cx="251791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3642C0E-E8E1-4F20-9E5F-DCB9D7AF3DB9}"/>
              </a:ext>
            </a:extLst>
          </p:cNvPr>
          <p:cNvCxnSpPr>
            <a:cxnSpLocks/>
          </p:cNvCxnSpPr>
          <p:nvPr/>
        </p:nvCxnSpPr>
        <p:spPr>
          <a:xfrm>
            <a:off x="4438618" y="3787908"/>
            <a:ext cx="251791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A103BEE-D7D2-4CC9-9849-43EB20A3F225}"/>
              </a:ext>
            </a:extLst>
          </p:cNvPr>
          <p:cNvCxnSpPr>
            <a:cxnSpLocks/>
          </p:cNvCxnSpPr>
          <p:nvPr/>
        </p:nvCxnSpPr>
        <p:spPr>
          <a:xfrm>
            <a:off x="1921566" y="3787908"/>
            <a:ext cx="251791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4872566D-0982-4C5D-981F-28C804545B5B}"/>
              </a:ext>
            </a:extLst>
          </p:cNvPr>
          <p:cNvSpPr/>
          <p:nvPr/>
        </p:nvSpPr>
        <p:spPr>
          <a:xfrm rot="21304121">
            <a:off x="1406695" y="3245148"/>
            <a:ext cx="1007168" cy="1007168"/>
          </a:xfrm>
          <a:prstGeom prst="arc">
            <a:avLst>
              <a:gd name="adj1" fmla="val 5723999"/>
              <a:gd name="adj2" fmla="val 10849933"/>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1E50852E-94BE-4E7E-8214-C8E0EB3B1FE3}"/>
              </a:ext>
            </a:extLst>
          </p:cNvPr>
          <p:cNvCxnSpPr>
            <a:cxnSpLocks/>
          </p:cNvCxnSpPr>
          <p:nvPr/>
        </p:nvCxnSpPr>
        <p:spPr>
          <a:xfrm>
            <a:off x="0" y="3787908"/>
            <a:ext cx="189043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4459785D-BF21-492D-8CFE-DABF6F53AE3F}"/>
              </a:ext>
            </a:extLst>
          </p:cNvPr>
          <p:cNvSpPr/>
          <p:nvPr/>
        </p:nvSpPr>
        <p:spPr>
          <a:xfrm>
            <a:off x="1780315" y="3668638"/>
            <a:ext cx="255996" cy="2385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le: Hollow 8">
            <a:extLst>
              <a:ext uri="{FF2B5EF4-FFF2-40B4-BE49-F238E27FC236}">
                <a16:creationId xmlns:a16="http://schemas.microsoft.com/office/drawing/2014/main" id="{017EE6D6-84B7-43FF-A9F9-D5FD25DE4475}"/>
              </a:ext>
            </a:extLst>
          </p:cNvPr>
          <p:cNvSpPr/>
          <p:nvPr/>
        </p:nvSpPr>
        <p:spPr>
          <a:xfrm>
            <a:off x="1641462" y="3548636"/>
            <a:ext cx="546958" cy="478542"/>
          </a:xfrm>
          <a:prstGeom prst="donut">
            <a:avLst>
              <a:gd name="adj" fmla="val 517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ircle: Hollow 10">
            <a:extLst>
              <a:ext uri="{FF2B5EF4-FFF2-40B4-BE49-F238E27FC236}">
                <a16:creationId xmlns:a16="http://schemas.microsoft.com/office/drawing/2014/main" id="{5F8FEDDB-AB2E-4170-8DC6-7C3FD4625075}"/>
              </a:ext>
            </a:extLst>
          </p:cNvPr>
          <p:cNvSpPr/>
          <p:nvPr/>
        </p:nvSpPr>
        <p:spPr>
          <a:xfrm>
            <a:off x="1512702" y="3442565"/>
            <a:ext cx="806428" cy="690684"/>
          </a:xfrm>
          <a:prstGeom prst="donut">
            <a:avLst>
              <a:gd name="adj" fmla="val 2371"/>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BB5658C3-05F5-463E-B800-6FA8B6865B26}"/>
              </a:ext>
            </a:extLst>
          </p:cNvPr>
          <p:cNvCxnSpPr>
            <a:cxnSpLocks/>
          </p:cNvCxnSpPr>
          <p:nvPr/>
        </p:nvCxnSpPr>
        <p:spPr>
          <a:xfrm flipH="1">
            <a:off x="1908312" y="4115284"/>
            <a:ext cx="7604" cy="75459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5420834-8BAF-4A15-9888-DD2273DA41F2}"/>
              </a:ext>
            </a:extLst>
          </p:cNvPr>
          <p:cNvSpPr/>
          <p:nvPr/>
        </p:nvSpPr>
        <p:spPr>
          <a:xfrm flipV="1">
            <a:off x="1843311" y="4864496"/>
            <a:ext cx="130004" cy="1211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0C88CC7-2FFE-4ACB-949A-B20DF3737575}"/>
              </a:ext>
            </a:extLst>
          </p:cNvPr>
          <p:cNvSpPr txBox="1"/>
          <p:nvPr/>
        </p:nvSpPr>
        <p:spPr>
          <a:xfrm>
            <a:off x="795064" y="2967335"/>
            <a:ext cx="2222055" cy="461665"/>
          </a:xfrm>
          <a:prstGeom prst="rect">
            <a:avLst/>
          </a:prstGeom>
          <a:noFill/>
        </p:spPr>
        <p:txBody>
          <a:bodyPr wrap="square" rtlCol="0">
            <a:spAutoFit/>
          </a:bodyPr>
          <a:lstStyle/>
          <a:p>
            <a:pPr algn="ctr"/>
            <a:r>
              <a:rPr lang="en-US" sz="2400" dirty="0">
                <a:solidFill>
                  <a:srgbClr val="C00000"/>
                </a:solidFill>
                <a:latin typeface="Century Gothic" panose="020B0502020202020204" pitchFamily="34" charset="0"/>
              </a:rPr>
              <a:t>Obiective</a:t>
            </a:r>
          </a:p>
        </p:txBody>
      </p:sp>
      <p:sp>
        <p:nvSpPr>
          <p:cNvPr id="23" name="TextBox 22">
            <a:extLst>
              <a:ext uri="{FF2B5EF4-FFF2-40B4-BE49-F238E27FC236}">
                <a16:creationId xmlns:a16="http://schemas.microsoft.com/office/drawing/2014/main" id="{2F61F3E7-6769-42D1-AC68-FCEF957C1BE4}"/>
              </a:ext>
            </a:extLst>
          </p:cNvPr>
          <p:cNvSpPr txBox="1"/>
          <p:nvPr/>
        </p:nvSpPr>
        <p:spPr>
          <a:xfrm>
            <a:off x="803913" y="4980025"/>
            <a:ext cx="2222055" cy="1615827"/>
          </a:xfrm>
          <a:prstGeom prst="rect">
            <a:avLst/>
          </a:prstGeom>
          <a:noFill/>
        </p:spPr>
        <p:txBody>
          <a:bodyPr wrap="square" rtlCol="0">
            <a:spAutoFit/>
          </a:bodyPr>
          <a:lstStyle/>
          <a:p>
            <a:pPr marL="342900" indent="-342900">
              <a:buFont typeface="Arial" panose="020B0604020202020204" pitchFamily="34" charset="0"/>
              <a:buChar char="•"/>
            </a:pPr>
            <a:r>
              <a:rPr lang="ro-RO" sz="1100" dirty="0">
                <a:solidFill>
                  <a:srgbClr val="C00000"/>
                </a:solidFill>
                <a:latin typeface="Century Gothic" panose="020B0502020202020204" pitchFamily="34" charset="0"/>
              </a:rPr>
              <a:t>Cum au evoluat piețele de capital?</a:t>
            </a:r>
          </a:p>
          <a:p>
            <a:pPr marL="342900" indent="-342900">
              <a:buFont typeface="Arial" panose="020B0604020202020204" pitchFamily="34" charset="0"/>
              <a:buChar char="•"/>
            </a:pPr>
            <a:r>
              <a:rPr lang="ro-RO" sz="1100" dirty="0">
                <a:solidFill>
                  <a:srgbClr val="C00000"/>
                </a:solidFill>
                <a:latin typeface="Century Gothic" panose="020B0502020202020204" pitchFamily="34" charset="0"/>
              </a:rPr>
              <a:t>Care este structura și nu în ultimul rând ierarhia din cadrul acestora?</a:t>
            </a:r>
          </a:p>
          <a:p>
            <a:pPr marL="342900" indent="-342900">
              <a:buFont typeface="Arial" panose="020B0604020202020204" pitchFamily="34" charset="0"/>
              <a:buChar char="•"/>
            </a:pPr>
            <a:r>
              <a:rPr lang="ro-RO" sz="1100" dirty="0">
                <a:solidFill>
                  <a:srgbClr val="C00000"/>
                </a:solidFill>
                <a:latin typeface="Century Gothic" panose="020B0502020202020204" pitchFamily="34" charset="0"/>
              </a:rPr>
              <a:t>Care este impactul pandemiei de Covid-19 asupra piețelor de capital?</a:t>
            </a:r>
            <a:endParaRPr lang="en-US" sz="1100" dirty="0">
              <a:solidFill>
                <a:srgbClr val="C00000"/>
              </a:solidFill>
              <a:latin typeface="Century Gothic" panose="020B0502020202020204" pitchFamily="34" charset="0"/>
            </a:endParaRPr>
          </a:p>
        </p:txBody>
      </p:sp>
      <p:cxnSp>
        <p:nvCxnSpPr>
          <p:cNvPr id="24" name="Straight Connector 23">
            <a:extLst>
              <a:ext uri="{FF2B5EF4-FFF2-40B4-BE49-F238E27FC236}">
                <a16:creationId xmlns:a16="http://schemas.microsoft.com/office/drawing/2014/main" id="{03C9A78D-1335-4820-86D5-DE2B4CD2FB53}"/>
              </a:ext>
            </a:extLst>
          </p:cNvPr>
          <p:cNvCxnSpPr>
            <a:cxnSpLocks/>
          </p:cNvCxnSpPr>
          <p:nvPr/>
        </p:nvCxnSpPr>
        <p:spPr>
          <a:xfrm flipH="1">
            <a:off x="1209996" y="6564394"/>
            <a:ext cx="136086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Arc 46">
            <a:extLst>
              <a:ext uri="{FF2B5EF4-FFF2-40B4-BE49-F238E27FC236}">
                <a16:creationId xmlns:a16="http://schemas.microsoft.com/office/drawing/2014/main" id="{B1448D5D-FD71-4E00-9365-B5707B672F94}"/>
              </a:ext>
            </a:extLst>
          </p:cNvPr>
          <p:cNvSpPr/>
          <p:nvPr/>
        </p:nvSpPr>
        <p:spPr>
          <a:xfrm rot="4915706">
            <a:off x="3935034" y="3245148"/>
            <a:ext cx="1007168" cy="1007168"/>
          </a:xfrm>
          <a:prstGeom prst="arc">
            <a:avLst>
              <a:gd name="adj1" fmla="val 5723999"/>
              <a:gd name="adj2" fmla="val 11303577"/>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Oval 47">
            <a:extLst>
              <a:ext uri="{FF2B5EF4-FFF2-40B4-BE49-F238E27FC236}">
                <a16:creationId xmlns:a16="http://schemas.microsoft.com/office/drawing/2014/main" id="{3A52CF6D-7380-4D3E-AB00-48844BA4D3F6}"/>
              </a:ext>
            </a:extLst>
          </p:cNvPr>
          <p:cNvSpPr/>
          <p:nvPr/>
        </p:nvSpPr>
        <p:spPr>
          <a:xfrm>
            <a:off x="4304852" y="3668638"/>
            <a:ext cx="255996" cy="2385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ircle: Hollow 48">
            <a:extLst>
              <a:ext uri="{FF2B5EF4-FFF2-40B4-BE49-F238E27FC236}">
                <a16:creationId xmlns:a16="http://schemas.microsoft.com/office/drawing/2014/main" id="{36D8DD2F-ED30-4092-915E-9E4F22AEBBB8}"/>
              </a:ext>
            </a:extLst>
          </p:cNvPr>
          <p:cNvSpPr/>
          <p:nvPr/>
        </p:nvSpPr>
        <p:spPr>
          <a:xfrm>
            <a:off x="4165999" y="3548636"/>
            <a:ext cx="546958" cy="478542"/>
          </a:xfrm>
          <a:prstGeom prst="donut">
            <a:avLst>
              <a:gd name="adj" fmla="val 5172"/>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ircle: Hollow 49">
            <a:extLst>
              <a:ext uri="{FF2B5EF4-FFF2-40B4-BE49-F238E27FC236}">
                <a16:creationId xmlns:a16="http://schemas.microsoft.com/office/drawing/2014/main" id="{A667125C-CF1A-4F01-8B31-4489F765EAA5}"/>
              </a:ext>
            </a:extLst>
          </p:cNvPr>
          <p:cNvSpPr/>
          <p:nvPr/>
        </p:nvSpPr>
        <p:spPr>
          <a:xfrm>
            <a:off x="4037239" y="3442565"/>
            <a:ext cx="806428" cy="690684"/>
          </a:xfrm>
          <a:prstGeom prst="donut">
            <a:avLst>
              <a:gd name="adj" fmla="val 2371"/>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1" name="Straight Connector 50">
            <a:extLst>
              <a:ext uri="{FF2B5EF4-FFF2-40B4-BE49-F238E27FC236}">
                <a16:creationId xmlns:a16="http://schemas.microsoft.com/office/drawing/2014/main" id="{604FF11D-E48F-4F11-81D0-1E3F266CF3B1}"/>
              </a:ext>
            </a:extLst>
          </p:cNvPr>
          <p:cNvCxnSpPr>
            <a:cxnSpLocks/>
          </p:cNvCxnSpPr>
          <p:nvPr/>
        </p:nvCxnSpPr>
        <p:spPr>
          <a:xfrm flipH="1">
            <a:off x="4431014" y="2696878"/>
            <a:ext cx="7604" cy="75459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B345794-C3EE-4453-A9B5-A98E55555534}"/>
              </a:ext>
            </a:extLst>
          </p:cNvPr>
          <p:cNvSpPr/>
          <p:nvPr/>
        </p:nvSpPr>
        <p:spPr>
          <a:xfrm flipV="1">
            <a:off x="4367848" y="2623956"/>
            <a:ext cx="130004" cy="1211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26887D6E-FFAA-4D4F-B8CD-11ADE52244AB}"/>
              </a:ext>
            </a:extLst>
          </p:cNvPr>
          <p:cNvSpPr txBox="1"/>
          <p:nvPr/>
        </p:nvSpPr>
        <p:spPr>
          <a:xfrm>
            <a:off x="3319601" y="4216585"/>
            <a:ext cx="2222055" cy="830997"/>
          </a:xfrm>
          <a:prstGeom prst="rect">
            <a:avLst/>
          </a:prstGeom>
          <a:noFill/>
        </p:spPr>
        <p:txBody>
          <a:bodyPr wrap="square" rtlCol="0">
            <a:spAutoFit/>
          </a:bodyPr>
          <a:lstStyle/>
          <a:p>
            <a:pPr algn="ctr"/>
            <a:r>
              <a:rPr lang="en-US" sz="2400" dirty="0">
                <a:solidFill>
                  <a:srgbClr val="00B050"/>
                </a:solidFill>
                <a:latin typeface="Century Gothic" panose="020B0502020202020204" pitchFamily="34" charset="0"/>
              </a:rPr>
              <a:t>Colectarea datelor</a:t>
            </a:r>
          </a:p>
        </p:txBody>
      </p:sp>
      <p:sp>
        <p:nvSpPr>
          <p:cNvPr id="54" name="TextBox 53">
            <a:extLst>
              <a:ext uri="{FF2B5EF4-FFF2-40B4-BE49-F238E27FC236}">
                <a16:creationId xmlns:a16="http://schemas.microsoft.com/office/drawing/2014/main" id="{FFF3E012-6D7B-4D3D-887C-A95EF34C58D8}"/>
              </a:ext>
            </a:extLst>
          </p:cNvPr>
          <p:cNvSpPr txBox="1"/>
          <p:nvPr/>
        </p:nvSpPr>
        <p:spPr>
          <a:xfrm>
            <a:off x="3328450" y="1708013"/>
            <a:ext cx="2222055" cy="938719"/>
          </a:xfrm>
          <a:prstGeom prst="rect">
            <a:avLst/>
          </a:prstGeom>
          <a:noFill/>
        </p:spPr>
        <p:txBody>
          <a:bodyPr wrap="square" rtlCol="0">
            <a:spAutoFit/>
          </a:bodyPr>
          <a:lstStyle/>
          <a:p>
            <a:pPr marL="171450" indent="-171450">
              <a:buFont typeface="Arial" panose="020B0604020202020204" pitchFamily="34" charset="0"/>
              <a:buChar char="•"/>
            </a:pPr>
            <a:r>
              <a:rPr lang="ro-RO" sz="1100" dirty="0">
                <a:solidFill>
                  <a:srgbClr val="00B050"/>
                </a:solidFill>
                <a:latin typeface="Century Gothic" panose="020B0502020202020204" pitchFamily="34" charset="0"/>
              </a:rPr>
              <a:t>Au fost analizate 86 de active, date cu frecvență zilnică din perioada 1 ianuarie 2007  - 29 aprilie 2020 </a:t>
            </a:r>
            <a:endParaRPr lang="en-US" sz="1100" dirty="0">
              <a:solidFill>
                <a:srgbClr val="00B050"/>
              </a:solidFill>
              <a:latin typeface="Century Gothic" panose="020B0502020202020204" pitchFamily="34" charset="0"/>
            </a:endParaRPr>
          </a:p>
        </p:txBody>
      </p:sp>
      <p:cxnSp>
        <p:nvCxnSpPr>
          <p:cNvPr id="55" name="Straight Connector 54">
            <a:extLst>
              <a:ext uri="{FF2B5EF4-FFF2-40B4-BE49-F238E27FC236}">
                <a16:creationId xmlns:a16="http://schemas.microsoft.com/office/drawing/2014/main" id="{F970F25E-3885-4CF7-9DC2-AFB98DAFC48B}"/>
              </a:ext>
            </a:extLst>
          </p:cNvPr>
          <p:cNvCxnSpPr>
            <a:cxnSpLocks/>
          </p:cNvCxnSpPr>
          <p:nvPr/>
        </p:nvCxnSpPr>
        <p:spPr>
          <a:xfrm flipH="1">
            <a:off x="3734533" y="1708013"/>
            <a:ext cx="1360869"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64" name="Arc 63">
            <a:extLst>
              <a:ext uri="{FF2B5EF4-FFF2-40B4-BE49-F238E27FC236}">
                <a16:creationId xmlns:a16="http://schemas.microsoft.com/office/drawing/2014/main" id="{9533301F-37CB-459D-9E7C-958139A2ACBB}"/>
              </a:ext>
            </a:extLst>
          </p:cNvPr>
          <p:cNvSpPr/>
          <p:nvPr/>
        </p:nvSpPr>
        <p:spPr>
          <a:xfrm rot="21304121">
            <a:off x="6455295" y="3245148"/>
            <a:ext cx="1007168" cy="1007168"/>
          </a:xfrm>
          <a:prstGeom prst="arc">
            <a:avLst>
              <a:gd name="adj1" fmla="val 5723999"/>
              <a:gd name="adj2" fmla="val 10849933"/>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Oval 64">
            <a:extLst>
              <a:ext uri="{FF2B5EF4-FFF2-40B4-BE49-F238E27FC236}">
                <a16:creationId xmlns:a16="http://schemas.microsoft.com/office/drawing/2014/main" id="{CBBBD451-2197-4B8E-BA06-8B968114E523}"/>
              </a:ext>
            </a:extLst>
          </p:cNvPr>
          <p:cNvSpPr/>
          <p:nvPr/>
        </p:nvSpPr>
        <p:spPr>
          <a:xfrm>
            <a:off x="6828915" y="3668638"/>
            <a:ext cx="255996" cy="23854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ircle: Hollow 65">
            <a:extLst>
              <a:ext uri="{FF2B5EF4-FFF2-40B4-BE49-F238E27FC236}">
                <a16:creationId xmlns:a16="http://schemas.microsoft.com/office/drawing/2014/main" id="{7CEFF831-D29F-4A7F-8EE9-DA020905657C}"/>
              </a:ext>
            </a:extLst>
          </p:cNvPr>
          <p:cNvSpPr/>
          <p:nvPr/>
        </p:nvSpPr>
        <p:spPr>
          <a:xfrm>
            <a:off x="6690062" y="3548636"/>
            <a:ext cx="546958" cy="478542"/>
          </a:xfrm>
          <a:prstGeom prst="donut">
            <a:avLst>
              <a:gd name="adj" fmla="val 5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Circle: Hollow 66">
            <a:extLst>
              <a:ext uri="{FF2B5EF4-FFF2-40B4-BE49-F238E27FC236}">
                <a16:creationId xmlns:a16="http://schemas.microsoft.com/office/drawing/2014/main" id="{54A00392-989A-4F63-8122-40827CA37490}"/>
              </a:ext>
            </a:extLst>
          </p:cNvPr>
          <p:cNvSpPr/>
          <p:nvPr/>
        </p:nvSpPr>
        <p:spPr>
          <a:xfrm>
            <a:off x="6561302" y="3442565"/>
            <a:ext cx="806428" cy="690684"/>
          </a:xfrm>
          <a:prstGeom prst="donut">
            <a:avLst>
              <a:gd name="adj" fmla="val 2371"/>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8" name="Straight Connector 67">
            <a:extLst>
              <a:ext uri="{FF2B5EF4-FFF2-40B4-BE49-F238E27FC236}">
                <a16:creationId xmlns:a16="http://schemas.microsoft.com/office/drawing/2014/main" id="{97F5E60C-1A0A-49C1-99FA-6CBEF2C55AA7}"/>
              </a:ext>
            </a:extLst>
          </p:cNvPr>
          <p:cNvCxnSpPr>
            <a:cxnSpLocks/>
          </p:cNvCxnSpPr>
          <p:nvPr/>
        </p:nvCxnSpPr>
        <p:spPr>
          <a:xfrm flipH="1">
            <a:off x="6956912" y="4115284"/>
            <a:ext cx="7604" cy="75459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563B37E5-ECF5-4D34-BEFD-CF2878C23303}"/>
              </a:ext>
            </a:extLst>
          </p:cNvPr>
          <p:cNvSpPr/>
          <p:nvPr/>
        </p:nvSpPr>
        <p:spPr>
          <a:xfrm flipV="1">
            <a:off x="6891911" y="4864496"/>
            <a:ext cx="130004" cy="12113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E408AFE6-1CB5-4618-B7C1-13E00924A600}"/>
              </a:ext>
            </a:extLst>
          </p:cNvPr>
          <p:cNvSpPr txBox="1"/>
          <p:nvPr/>
        </p:nvSpPr>
        <p:spPr>
          <a:xfrm>
            <a:off x="5843664" y="2967335"/>
            <a:ext cx="2222055" cy="461665"/>
          </a:xfrm>
          <a:prstGeom prst="rect">
            <a:avLst/>
          </a:prstGeom>
          <a:noFill/>
        </p:spPr>
        <p:txBody>
          <a:bodyPr wrap="square" rtlCol="0">
            <a:spAutoFit/>
          </a:bodyPr>
          <a:lstStyle/>
          <a:p>
            <a:pPr algn="ctr"/>
            <a:r>
              <a:rPr lang="en-US" sz="2400" dirty="0">
                <a:solidFill>
                  <a:srgbClr val="002060"/>
                </a:solidFill>
                <a:latin typeface="Century Gothic" panose="020B0502020202020204" pitchFamily="34" charset="0"/>
              </a:rPr>
              <a:t>Metodologie</a:t>
            </a:r>
          </a:p>
        </p:txBody>
      </p:sp>
      <p:sp>
        <p:nvSpPr>
          <p:cNvPr id="71" name="TextBox 70">
            <a:extLst>
              <a:ext uri="{FF2B5EF4-FFF2-40B4-BE49-F238E27FC236}">
                <a16:creationId xmlns:a16="http://schemas.microsoft.com/office/drawing/2014/main" id="{415EB32E-7089-4CC3-8E5F-E418AB4CCA79}"/>
              </a:ext>
            </a:extLst>
          </p:cNvPr>
          <p:cNvSpPr txBox="1"/>
          <p:nvPr/>
        </p:nvSpPr>
        <p:spPr>
          <a:xfrm>
            <a:off x="5852513" y="4980025"/>
            <a:ext cx="2222055" cy="1107996"/>
          </a:xfrm>
          <a:prstGeom prst="rect">
            <a:avLst/>
          </a:prstGeom>
          <a:noFill/>
        </p:spPr>
        <p:txBody>
          <a:bodyPr wrap="square" rtlCol="0">
            <a:spAutoFit/>
          </a:bodyPr>
          <a:lstStyle/>
          <a:p>
            <a:pPr marL="171450" indent="-171450">
              <a:buFont typeface="Arial" panose="020B0604020202020204" pitchFamily="34" charset="0"/>
              <a:buChar char="•"/>
            </a:pPr>
            <a:r>
              <a:rPr lang="ro-RO" sz="1100" dirty="0">
                <a:solidFill>
                  <a:srgbClr val="002060"/>
                </a:solidFill>
                <a:latin typeface="Century Gothic" panose="020B0502020202020204" pitchFamily="34" charset="0"/>
              </a:rPr>
              <a:t>Determinarea principalilor indicatori de măsurare a performanței investiționale</a:t>
            </a:r>
            <a:r>
              <a:rPr lang="en-US" sz="1100" dirty="0">
                <a:solidFill>
                  <a:srgbClr val="002060"/>
                </a:solidFill>
                <a:latin typeface="Century Gothic" panose="020B0502020202020204" pitchFamily="34" charset="0"/>
              </a:rPr>
              <a:t>: Sharpe Ratio, S</a:t>
            </a:r>
            <a:r>
              <a:rPr lang="ro-RO" sz="1100" dirty="0">
                <a:solidFill>
                  <a:srgbClr val="002060"/>
                </a:solidFill>
                <a:latin typeface="Century Gothic" panose="020B0502020202020204" pitchFamily="34" charset="0"/>
              </a:rPr>
              <a:t>o</a:t>
            </a:r>
            <a:r>
              <a:rPr lang="en-US" sz="1100" dirty="0">
                <a:solidFill>
                  <a:srgbClr val="002060"/>
                </a:solidFill>
                <a:latin typeface="Century Gothic" panose="020B0502020202020204" pitchFamily="34" charset="0"/>
              </a:rPr>
              <a:t>rtino Ratio </a:t>
            </a:r>
            <a:r>
              <a:rPr lang="ro-RO" sz="1100" dirty="0">
                <a:solidFill>
                  <a:srgbClr val="002060"/>
                </a:solidFill>
                <a:latin typeface="Century Gothic" panose="020B0502020202020204" pitchFamily="34" charset="0"/>
              </a:rPr>
              <a:t>și Treynor Ratio</a:t>
            </a:r>
          </a:p>
          <a:p>
            <a:pPr marL="171450" indent="-171450">
              <a:buFont typeface="Arial" panose="020B0604020202020204" pitchFamily="34" charset="0"/>
              <a:buChar char="•"/>
            </a:pPr>
            <a:r>
              <a:rPr lang="ro-RO" sz="1100" dirty="0">
                <a:solidFill>
                  <a:srgbClr val="002060"/>
                </a:solidFill>
                <a:latin typeface="Century Gothic" panose="020B0502020202020204" pitchFamily="34" charset="0"/>
              </a:rPr>
              <a:t>Realizarea unui event study</a:t>
            </a:r>
            <a:endParaRPr lang="en-US" sz="1100" dirty="0">
              <a:solidFill>
                <a:srgbClr val="002060"/>
              </a:solidFill>
              <a:latin typeface="Century Gothic" panose="020B0502020202020204" pitchFamily="34" charset="0"/>
            </a:endParaRPr>
          </a:p>
        </p:txBody>
      </p:sp>
      <p:cxnSp>
        <p:nvCxnSpPr>
          <p:cNvPr id="72" name="Straight Connector 71">
            <a:extLst>
              <a:ext uri="{FF2B5EF4-FFF2-40B4-BE49-F238E27FC236}">
                <a16:creationId xmlns:a16="http://schemas.microsoft.com/office/drawing/2014/main" id="{0BD25B3A-B81E-4B9E-89E4-5DB890CC3D3D}"/>
              </a:ext>
            </a:extLst>
          </p:cNvPr>
          <p:cNvCxnSpPr>
            <a:cxnSpLocks/>
          </p:cNvCxnSpPr>
          <p:nvPr/>
        </p:nvCxnSpPr>
        <p:spPr>
          <a:xfrm flipH="1">
            <a:off x="6258596" y="6088021"/>
            <a:ext cx="1360869"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3ADFAD2A-CB2B-492F-BC47-F1B1D4B6200F}"/>
              </a:ext>
            </a:extLst>
          </p:cNvPr>
          <p:cNvSpPr/>
          <p:nvPr/>
        </p:nvSpPr>
        <p:spPr>
          <a:xfrm rot="4915706">
            <a:off x="9008087" y="3245148"/>
            <a:ext cx="1007168" cy="1007168"/>
          </a:xfrm>
          <a:prstGeom prst="arc">
            <a:avLst>
              <a:gd name="adj1" fmla="val 5723999"/>
              <a:gd name="adj2" fmla="val 11303577"/>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Oval 75">
            <a:extLst>
              <a:ext uri="{FF2B5EF4-FFF2-40B4-BE49-F238E27FC236}">
                <a16:creationId xmlns:a16="http://schemas.microsoft.com/office/drawing/2014/main" id="{98B3E85C-2429-44F4-AE2D-ED3B0E92D77F}"/>
              </a:ext>
            </a:extLst>
          </p:cNvPr>
          <p:cNvSpPr/>
          <p:nvPr/>
        </p:nvSpPr>
        <p:spPr>
          <a:xfrm>
            <a:off x="9377905" y="3668638"/>
            <a:ext cx="255996" cy="23854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ircle: Hollow 76">
            <a:extLst>
              <a:ext uri="{FF2B5EF4-FFF2-40B4-BE49-F238E27FC236}">
                <a16:creationId xmlns:a16="http://schemas.microsoft.com/office/drawing/2014/main" id="{00DD2445-A86E-46B6-ADBE-1831F5436AB4}"/>
              </a:ext>
            </a:extLst>
          </p:cNvPr>
          <p:cNvSpPr/>
          <p:nvPr/>
        </p:nvSpPr>
        <p:spPr>
          <a:xfrm>
            <a:off x="9239052" y="3548636"/>
            <a:ext cx="546958" cy="478542"/>
          </a:xfrm>
          <a:prstGeom prst="donut">
            <a:avLst>
              <a:gd name="adj" fmla="val 517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Circle: Hollow 77">
            <a:extLst>
              <a:ext uri="{FF2B5EF4-FFF2-40B4-BE49-F238E27FC236}">
                <a16:creationId xmlns:a16="http://schemas.microsoft.com/office/drawing/2014/main" id="{648E864E-A08B-4E7F-9419-CE8B4668E6AF}"/>
              </a:ext>
            </a:extLst>
          </p:cNvPr>
          <p:cNvSpPr/>
          <p:nvPr/>
        </p:nvSpPr>
        <p:spPr>
          <a:xfrm>
            <a:off x="9110292" y="3442565"/>
            <a:ext cx="806428" cy="690684"/>
          </a:xfrm>
          <a:prstGeom prst="donut">
            <a:avLst>
              <a:gd name="adj" fmla="val 2371"/>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9" name="Straight Connector 78">
            <a:extLst>
              <a:ext uri="{FF2B5EF4-FFF2-40B4-BE49-F238E27FC236}">
                <a16:creationId xmlns:a16="http://schemas.microsoft.com/office/drawing/2014/main" id="{69678319-1302-40D3-BF09-1F1EFDD43D93}"/>
              </a:ext>
            </a:extLst>
          </p:cNvPr>
          <p:cNvCxnSpPr>
            <a:cxnSpLocks/>
          </p:cNvCxnSpPr>
          <p:nvPr/>
        </p:nvCxnSpPr>
        <p:spPr>
          <a:xfrm flipH="1">
            <a:off x="9504067" y="2696878"/>
            <a:ext cx="7604" cy="75459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178CAA12-4F43-47F5-84C5-43890B1F631C}"/>
              </a:ext>
            </a:extLst>
          </p:cNvPr>
          <p:cNvSpPr/>
          <p:nvPr/>
        </p:nvSpPr>
        <p:spPr>
          <a:xfrm flipV="1">
            <a:off x="9440901" y="2623956"/>
            <a:ext cx="130004" cy="12113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B14AA96-FCD2-4DF3-B86D-35A70ADDFF14}"/>
              </a:ext>
            </a:extLst>
          </p:cNvPr>
          <p:cNvSpPr txBox="1"/>
          <p:nvPr/>
        </p:nvSpPr>
        <p:spPr>
          <a:xfrm>
            <a:off x="8392654" y="4216585"/>
            <a:ext cx="2222055" cy="461665"/>
          </a:xfrm>
          <a:prstGeom prst="rect">
            <a:avLst/>
          </a:prstGeom>
          <a:noFill/>
          <a:ln>
            <a:noFill/>
          </a:ln>
        </p:spPr>
        <p:txBody>
          <a:bodyPr wrap="square" rtlCol="0">
            <a:spAutoFit/>
          </a:bodyPr>
          <a:lstStyle/>
          <a:p>
            <a:pPr algn="ctr"/>
            <a:r>
              <a:rPr lang="en-US" sz="2400" dirty="0">
                <a:solidFill>
                  <a:schemeClr val="accent2">
                    <a:lumMod val="50000"/>
                  </a:schemeClr>
                </a:solidFill>
                <a:latin typeface="Century Gothic" panose="020B0502020202020204" pitchFamily="34" charset="0"/>
              </a:rPr>
              <a:t>Rezultate</a:t>
            </a:r>
          </a:p>
        </p:txBody>
      </p:sp>
      <p:sp>
        <p:nvSpPr>
          <p:cNvPr id="82" name="TextBox 81">
            <a:extLst>
              <a:ext uri="{FF2B5EF4-FFF2-40B4-BE49-F238E27FC236}">
                <a16:creationId xmlns:a16="http://schemas.microsoft.com/office/drawing/2014/main" id="{25A6163B-9C16-4A65-8F8D-E9A9A050C8E9}"/>
              </a:ext>
            </a:extLst>
          </p:cNvPr>
          <p:cNvSpPr txBox="1"/>
          <p:nvPr/>
        </p:nvSpPr>
        <p:spPr>
          <a:xfrm>
            <a:off x="8401503" y="1350637"/>
            <a:ext cx="2222055" cy="1277273"/>
          </a:xfrm>
          <a:prstGeom prst="rect">
            <a:avLst/>
          </a:prstGeom>
          <a:noFill/>
        </p:spPr>
        <p:txBody>
          <a:bodyPr wrap="square" rtlCol="0">
            <a:spAutoFit/>
          </a:bodyPr>
          <a:lstStyle/>
          <a:p>
            <a:pPr marL="171450" indent="-171450">
              <a:buFont typeface="Arial" panose="020B0604020202020204" pitchFamily="34" charset="0"/>
              <a:buChar char="•"/>
            </a:pPr>
            <a:r>
              <a:rPr lang="ro-RO" sz="1100" dirty="0">
                <a:solidFill>
                  <a:schemeClr val="accent2">
                    <a:lumMod val="50000"/>
                  </a:schemeClr>
                </a:solidFill>
                <a:latin typeface="Century Gothic" panose="020B0502020202020204" pitchFamily="34" charset="0"/>
              </a:rPr>
              <a:t>Stabilirea unei paralele între evoluția piețelor de capital emergente și cea a piețelor dezvoltate</a:t>
            </a:r>
          </a:p>
          <a:p>
            <a:pPr marL="171450" indent="-171450">
              <a:buFont typeface="Arial" panose="020B0604020202020204" pitchFamily="34" charset="0"/>
              <a:buChar char="•"/>
            </a:pPr>
            <a:r>
              <a:rPr lang="ro-RO" sz="1100" dirty="0">
                <a:solidFill>
                  <a:schemeClr val="accent2">
                    <a:lumMod val="50000"/>
                  </a:schemeClr>
                </a:solidFill>
                <a:latin typeface="Century Gothic" panose="020B0502020202020204" pitchFamily="34" charset="0"/>
              </a:rPr>
              <a:t>Surprinderea impactului generat de pandemie asupra acestora</a:t>
            </a:r>
            <a:endParaRPr lang="en-US" sz="1100" dirty="0">
              <a:solidFill>
                <a:schemeClr val="accent2">
                  <a:lumMod val="50000"/>
                </a:schemeClr>
              </a:solidFill>
              <a:latin typeface="Century Gothic" panose="020B0502020202020204" pitchFamily="34" charset="0"/>
            </a:endParaRPr>
          </a:p>
        </p:txBody>
      </p:sp>
      <p:cxnSp>
        <p:nvCxnSpPr>
          <p:cNvPr id="83" name="Straight Connector 82">
            <a:extLst>
              <a:ext uri="{FF2B5EF4-FFF2-40B4-BE49-F238E27FC236}">
                <a16:creationId xmlns:a16="http://schemas.microsoft.com/office/drawing/2014/main" id="{C268C4BE-34A4-4EE6-9AF6-B51B9ACF76C6}"/>
              </a:ext>
            </a:extLst>
          </p:cNvPr>
          <p:cNvCxnSpPr>
            <a:cxnSpLocks/>
          </p:cNvCxnSpPr>
          <p:nvPr/>
        </p:nvCxnSpPr>
        <p:spPr>
          <a:xfrm flipH="1">
            <a:off x="8807586" y="1350637"/>
            <a:ext cx="136086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77D05EF4-FCF3-4A69-814B-AD03D64DEEB3}"/>
              </a:ext>
            </a:extLst>
          </p:cNvPr>
          <p:cNvSpPr txBox="1"/>
          <p:nvPr/>
        </p:nvSpPr>
        <p:spPr>
          <a:xfrm>
            <a:off x="1209996" y="359874"/>
            <a:ext cx="9511013" cy="461665"/>
          </a:xfrm>
          <a:prstGeom prst="rect">
            <a:avLst/>
          </a:prstGeom>
          <a:noFill/>
        </p:spPr>
        <p:txBody>
          <a:bodyPr wrap="square" rtlCol="0">
            <a:spAutoFit/>
          </a:bodyPr>
          <a:lstStyle/>
          <a:p>
            <a:pPr algn="ctr"/>
            <a:r>
              <a:rPr lang="en-US" sz="2400" spc="1500" dirty="0">
                <a:solidFill>
                  <a:schemeClr val="bg1">
                    <a:lumMod val="50000"/>
                  </a:schemeClr>
                </a:solidFill>
                <a:latin typeface="Century Gothic" panose="020B0502020202020204" pitchFamily="34" charset="0"/>
              </a:rPr>
              <a:t>TRASEUL LUCR</a:t>
            </a:r>
            <a:r>
              <a:rPr lang="ro-RO" sz="2400" spc="1500" dirty="0">
                <a:solidFill>
                  <a:schemeClr val="bg1">
                    <a:lumMod val="50000"/>
                  </a:schemeClr>
                </a:solidFill>
                <a:latin typeface="Century Gothic" panose="020B0502020202020204" pitchFamily="34" charset="0"/>
              </a:rPr>
              <a:t>ĂRII</a:t>
            </a:r>
            <a:endParaRPr lang="en-US" sz="2400" spc="1500" dirty="0">
              <a:solidFill>
                <a:schemeClr val="bg1">
                  <a:lumMod val="50000"/>
                </a:schemeClr>
              </a:solidFill>
              <a:latin typeface="Century Gothic" panose="020B0502020202020204" pitchFamily="34" charset="0"/>
            </a:endParaRPr>
          </a:p>
        </p:txBody>
      </p:sp>
      <p:grpSp>
        <p:nvGrpSpPr>
          <p:cNvPr id="2" name="Group 1">
            <a:extLst>
              <a:ext uri="{FF2B5EF4-FFF2-40B4-BE49-F238E27FC236}">
                <a16:creationId xmlns:a16="http://schemas.microsoft.com/office/drawing/2014/main" id="{33A2CCEC-7BC0-4FE3-9C7E-AA905E93AA8C}"/>
              </a:ext>
            </a:extLst>
          </p:cNvPr>
          <p:cNvGrpSpPr/>
          <p:nvPr/>
        </p:nvGrpSpPr>
        <p:grpSpPr>
          <a:xfrm>
            <a:off x="5505999" y="821539"/>
            <a:ext cx="1385912" cy="238540"/>
            <a:chOff x="5505999" y="821539"/>
            <a:chExt cx="1385912" cy="238540"/>
          </a:xfrm>
        </p:grpSpPr>
        <p:sp>
          <p:nvSpPr>
            <p:cNvPr id="126" name="Oval 125">
              <a:extLst>
                <a:ext uri="{FF2B5EF4-FFF2-40B4-BE49-F238E27FC236}">
                  <a16:creationId xmlns:a16="http://schemas.microsoft.com/office/drawing/2014/main" id="{D189CBB4-AA9D-4132-943C-EA2C9BDB96E9}"/>
                </a:ext>
              </a:extLst>
            </p:cNvPr>
            <p:cNvSpPr/>
            <p:nvPr/>
          </p:nvSpPr>
          <p:spPr>
            <a:xfrm>
              <a:off x="5505999" y="821539"/>
              <a:ext cx="255996" cy="2385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6813A19-7ACB-46C3-94D2-2A5C72A621D0}"/>
                </a:ext>
              </a:extLst>
            </p:cNvPr>
            <p:cNvSpPr/>
            <p:nvPr/>
          </p:nvSpPr>
          <p:spPr>
            <a:xfrm>
              <a:off x="5885265" y="821539"/>
              <a:ext cx="255996" cy="2385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C9235F4-3855-4F26-A82D-317055A825BD}"/>
                </a:ext>
              </a:extLst>
            </p:cNvPr>
            <p:cNvSpPr/>
            <p:nvPr/>
          </p:nvSpPr>
          <p:spPr>
            <a:xfrm>
              <a:off x="6258596" y="821539"/>
              <a:ext cx="255996" cy="23854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85F679DF-2674-46B8-8D76-DF024E1E234B}"/>
                </a:ext>
              </a:extLst>
            </p:cNvPr>
            <p:cNvSpPr/>
            <p:nvPr/>
          </p:nvSpPr>
          <p:spPr>
            <a:xfrm>
              <a:off x="6635915" y="821539"/>
              <a:ext cx="255996" cy="23854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115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47"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anim calcmode="lin" valueType="num">
                                      <p:cBhvr>
                                        <p:cTn id="45" dur="500" fill="hold"/>
                                        <p:tgtEl>
                                          <p:spTgt spid="22"/>
                                        </p:tgtEl>
                                        <p:attrNameLst>
                                          <p:attrName>ppt_x</p:attrName>
                                        </p:attrNameLst>
                                      </p:cBhvr>
                                      <p:tavLst>
                                        <p:tav tm="0">
                                          <p:val>
                                            <p:strVal val="#ppt_x"/>
                                          </p:val>
                                        </p:tav>
                                        <p:tav tm="100000">
                                          <p:val>
                                            <p:strVal val="#ppt_x"/>
                                          </p:val>
                                        </p:tav>
                                      </p:tavLst>
                                    </p:anim>
                                    <p:anim calcmode="lin" valueType="num">
                                      <p:cBhvr>
                                        <p:cTn id="46" dur="500" fill="hold"/>
                                        <p:tgtEl>
                                          <p:spTgt spid="22"/>
                                        </p:tgtEl>
                                        <p:attrNameLst>
                                          <p:attrName>ppt_y</p:attrName>
                                        </p:attrNameLst>
                                      </p:cBhvr>
                                      <p:tavLst>
                                        <p:tav tm="0">
                                          <p:val>
                                            <p:strVal val="#ppt_y-.1"/>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8" fill="hold"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par>
                          <p:cTn id="55" fill="hold">
                            <p:stCondLst>
                              <p:cond delay="4000"/>
                            </p:stCondLst>
                            <p:childTnLst>
                              <p:par>
                                <p:cTn id="56" presetID="22" presetClass="entr" presetSubtype="8"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childTnLst>
                          </p:cTn>
                        </p:par>
                        <p:par>
                          <p:cTn id="59" fill="hold">
                            <p:stCondLst>
                              <p:cond delay="4500"/>
                            </p:stCondLst>
                            <p:childTnLst>
                              <p:par>
                                <p:cTn id="60" presetID="53" presetClass="entr" presetSubtype="16"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500" fill="hold"/>
                                        <p:tgtEl>
                                          <p:spTgt spid="48"/>
                                        </p:tgtEl>
                                        <p:attrNameLst>
                                          <p:attrName>ppt_w</p:attrName>
                                        </p:attrNameLst>
                                      </p:cBhvr>
                                      <p:tavLst>
                                        <p:tav tm="0">
                                          <p:val>
                                            <p:fltVal val="0"/>
                                          </p:val>
                                        </p:tav>
                                        <p:tav tm="100000">
                                          <p:val>
                                            <p:strVal val="#ppt_w"/>
                                          </p:val>
                                        </p:tav>
                                      </p:tavLst>
                                    </p:anim>
                                    <p:anim calcmode="lin" valueType="num">
                                      <p:cBhvr>
                                        <p:cTn id="63" dur="500" fill="hold"/>
                                        <p:tgtEl>
                                          <p:spTgt spid="48"/>
                                        </p:tgtEl>
                                        <p:attrNameLst>
                                          <p:attrName>ppt_h</p:attrName>
                                        </p:attrNameLst>
                                      </p:cBhvr>
                                      <p:tavLst>
                                        <p:tav tm="0">
                                          <p:val>
                                            <p:fltVal val="0"/>
                                          </p:val>
                                        </p:tav>
                                        <p:tav tm="100000">
                                          <p:val>
                                            <p:strVal val="#ppt_h"/>
                                          </p:val>
                                        </p:tav>
                                      </p:tavLst>
                                    </p:anim>
                                    <p:animEffect transition="in" filter="fade">
                                      <p:cBhvr>
                                        <p:cTn id="64" dur="500"/>
                                        <p:tgtEl>
                                          <p:spTgt spid="48"/>
                                        </p:tgtEl>
                                      </p:cBhvr>
                                    </p:animEffect>
                                  </p:childTnLst>
                                </p:cTn>
                              </p:par>
                            </p:childTnLst>
                          </p:cTn>
                        </p:par>
                        <p:par>
                          <p:cTn id="65" fill="hold">
                            <p:stCondLst>
                              <p:cond delay="5000"/>
                            </p:stCondLst>
                            <p:childTnLst>
                              <p:par>
                                <p:cTn id="66" presetID="53" presetClass="entr" presetSubtype="16" fill="hold" grpId="0" nodeType="after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50"/>
                                        </p:tgtEl>
                                        <p:attrNameLst>
                                          <p:attrName>style.visibility</p:attrName>
                                        </p:attrNameLst>
                                      </p:cBhvr>
                                      <p:to>
                                        <p:strVal val="visible"/>
                                      </p:to>
                                    </p:set>
                                    <p:anim calcmode="lin" valueType="num">
                                      <p:cBhvr>
                                        <p:cTn id="74" dur="500" fill="hold"/>
                                        <p:tgtEl>
                                          <p:spTgt spid="50"/>
                                        </p:tgtEl>
                                        <p:attrNameLst>
                                          <p:attrName>ppt_w</p:attrName>
                                        </p:attrNameLst>
                                      </p:cBhvr>
                                      <p:tavLst>
                                        <p:tav tm="0">
                                          <p:val>
                                            <p:fltVal val="0"/>
                                          </p:val>
                                        </p:tav>
                                        <p:tav tm="100000">
                                          <p:val>
                                            <p:strVal val="#ppt_w"/>
                                          </p:val>
                                        </p:tav>
                                      </p:tavLst>
                                    </p:anim>
                                    <p:anim calcmode="lin" valueType="num">
                                      <p:cBhvr>
                                        <p:cTn id="75" dur="500" fill="hold"/>
                                        <p:tgtEl>
                                          <p:spTgt spid="50"/>
                                        </p:tgtEl>
                                        <p:attrNameLst>
                                          <p:attrName>ppt_h</p:attrName>
                                        </p:attrNameLst>
                                      </p:cBhvr>
                                      <p:tavLst>
                                        <p:tav tm="0">
                                          <p:val>
                                            <p:fltVal val="0"/>
                                          </p:val>
                                        </p:tav>
                                        <p:tav tm="100000">
                                          <p:val>
                                            <p:strVal val="#ppt_h"/>
                                          </p:val>
                                        </p:tav>
                                      </p:tavLst>
                                    </p:anim>
                                    <p:animEffect transition="in" filter="fade">
                                      <p:cBhvr>
                                        <p:cTn id="76" dur="500"/>
                                        <p:tgtEl>
                                          <p:spTgt spid="50"/>
                                        </p:tgtEl>
                                      </p:cBhvr>
                                    </p:animEffect>
                                  </p:childTnLst>
                                </p:cTn>
                              </p:par>
                            </p:childTnLst>
                          </p:cTn>
                        </p:par>
                        <p:par>
                          <p:cTn id="77" fill="hold">
                            <p:stCondLst>
                              <p:cond delay="6000"/>
                            </p:stCondLst>
                            <p:childTnLst>
                              <p:par>
                                <p:cTn id="78" presetID="22" presetClass="entr" presetSubtype="4"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down)">
                                      <p:cBhvr>
                                        <p:cTn id="80" dur="500"/>
                                        <p:tgtEl>
                                          <p:spTgt spid="51"/>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2"/>
                                        </p:tgtEl>
                                        <p:attrNameLst>
                                          <p:attrName>style.visibility</p:attrName>
                                        </p:attrNameLst>
                                      </p:cBhvr>
                                      <p:to>
                                        <p:strVal val="visible"/>
                                      </p:to>
                                    </p:set>
                                    <p:anim calcmode="lin" valueType="num">
                                      <p:cBhvr>
                                        <p:cTn id="84" dur="500" fill="hold"/>
                                        <p:tgtEl>
                                          <p:spTgt spid="52"/>
                                        </p:tgtEl>
                                        <p:attrNameLst>
                                          <p:attrName>ppt_w</p:attrName>
                                        </p:attrNameLst>
                                      </p:cBhvr>
                                      <p:tavLst>
                                        <p:tav tm="0">
                                          <p:val>
                                            <p:fltVal val="0"/>
                                          </p:val>
                                        </p:tav>
                                        <p:tav tm="100000">
                                          <p:val>
                                            <p:strVal val="#ppt_w"/>
                                          </p:val>
                                        </p:tav>
                                      </p:tavLst>
                                    </p:anim>
                                    <p:anim calcmode="lin" valueType="num">
                                      <p:cBhvr>
                                        <p:cTn id="85" dur="500" fill="hold"/>
                                        <p:tgtEl>
                                          <p:spTgt spid="52"/>
                                        </p:tgtEl>
                                        <p:attrNameLst>
                                          <p:attrName>ppt_h</p:attrName>
                                        </p:attrNameLst>
                                      </p:cBhvr>
                                      <p:tavLst>
                                        <p:tav tm="0">
                                          <p:val>
                                            <p:fltVal val="0"/>
                                          </p:val>
                                        </p:tav>
                                        <p:tav tm="100000">
                                          <p:val>
                                            <p:strVal val="#ppt_h"/>
                                          </p:val>
                                        </p:tav>
                                      </p:tavLst>
                                    </p:anim>
                                    <p:animEffect transition="in" filter="fade">
                                      <p:cBhvr>
                                        <p:cTn id="86" dur="500"/>
                                        <p:tgtEl>
                                          <p:spTgt spid="52"/>
                                        </p:tgtEl>
                                      </p:cBhvr>
                                    </p:animEffect>
                                  </p:childTnLst>
                                </p:cTn>
                              </p:par>
                            </p:childTnLst>
                          </p:cTn>
                        </p:par>
                        <p:par>
                          <p:cTn id="87" fill="hold">
                            <p:stCondLst>
                              <p:cond delay="7000"/>
                            </p:stCondLst>
                            <p:childTnLst>
                              <p:par>
                                <p:cTn id="88" presetID="53" presetClass="entr" presetSubtype="16" fill="hold" grpId="0" nodeType="afterEffect">
                                  <p:stCondLst>
                                    <p:cond delay="0"/>
                                  </p:stCondLst>
                                  <p:childTnLst>
                                    <p:set>
                                      <p:cBhvr>
                                        <p:cTn id="89" dur="1" fill="hold">
                                          <p:stCondLst>
                                            <p:cond delay="0"/>
                                          </p:stCondLst>
                                        </p:cTn>
                                        <p:tgtEl>
                                          <p:spTgt spid="47"/>
                                        </p:tgtEl>
                                        <p:attrNameLst>
                                          <p:attrName>style.visibility</p:attrName>
                                        </p:attrNameLst>
                                      </p:cBhvr>
                                      <p:to>
                                        <p:strVal val="visible"/>
                                      </p:to>
                                    </p:set>
                                    <p:anim calcmode="lin" valueType="num">
                                      <p:cBhvr>
                                        <p:cTn id="90" dur="500" fill="hold"/>
                                        <p:tgtEl>
                                          <p:spTgt spid="47"/>
                                        </p:tgtEl>
                                        <p:attrNameLst>
                                          <p:attrName>ppt_w</p:attrName>
                                        </p:attrNameLst>
                                      </p:cBhvr>
                                      <p:tavLst>
                                        <p:tav tm="0">
                                          <p:val>
                                            <p:fltVal val="0"/>
                                          </p:val>
                                        </p:tav>
                                        <p:tav tm="100000">
                                          <p:val>
                                            <p:strVal val="#ppt_w"/>
                                          </p:val>
                                        </p:tav>
                                      </p:tavLst>
                                    </p:anim>
                                    <p:anim calcmode="lin" valueType="num">
                                      <p:cBhvr>
                                        <p:cTn id="91" dur="500" fill="hold"/>
                                        <p:tgtEl>
                                          <p:spTgt spid="47"/>
                                        </p:tgtEl>
                                        <p:attrNameLst>
                                          <p:attrName>ppt_h</p:attrName>
                                        </p:attrNameLst>
                                      </p:cBhvr>
                                      <p:tavLst>
                                        <p:tav tm="0">
                                          <p:val>
                                            <p:fltVal val="0"/>
                                          </p:val>
                                        </p:tav>
                                        <p:tav tm="100000">
                                          <p:val>
                                            <p:strVal val="#ppt_h"/>
                                          </p:val>
                                        </p:tav>
                                      </p:tavLst>
                                    </p:anim>
                                    <p:animEffect transition="in" filter="fade">
                                      <p:cBhvr>
                                        <p:cTn id="92" dur="500"/>
                                        <p:tgtEl>
                                          <p:spTgt spid="47"/>
                                        </p:tgtEl>
                                      </p:cBhvr>
                                    </p:animEffect>
                                  </p:childTnLst>
                                </p:cTn>
                              </p:par>
                              <p:par>
                                <p:cTn id="93" presetID="42"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anim calcmode="lin" valueType="num">
                                      <p:cBhvr>
                                        <p:cTn id="96" dur="500" fill="hold"/>
                                        <p:tgtEl>
                                          <p:spTgt spid="53"/>
                                        </p:tgtEl>
                                        <p:attrNameLst>
                                          <p:attrName>ppt_x</p:attrName>
                                        </p:attrNameLst>
                                      </p:cBhvr>
                                      <p:tavLst>
                                        <p:tav tm="0">
                                          <p:val>
                                            <p:strVal val="#ppt_x"/>
                                          </p:val>
                                        </p:tav>
                                        <p:tav tm="100000">
                                          <p:val>
                                            <p:strVal val="#ppt_x"/>
                                          </p:val>
                                        </p:tav>
                                      </p:tavLst>
                                    </p:anim>
                                    <p:anim calcmode="lin" valueType="num">
                                      <p:cBhvr>
                                        <p:cTn id="97" dur="500" fill="hold"/>
                                        <p:tgtEl>
                                          <p:spTgt spid="53"/>
                                        </p:tgtEl>
                                        <p:attrNameLst>
                                          <p:attrName>ppt_y</p:attrName>
                                        </p:attrNameLst>
                                      </p:cBhvr>
                                      <p:tavLst>
                                        <p:tav tm="0">
                                          <p:val>
                                            <p:strVal val="#ppt_y+.1"/>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ppt_x"/>
                                          </p:val>
                                        </p:tav>
                                        <p:tav tm="100000">
                                          <p:val>
                                            <p:strVal val="#ppt_x"/>
                                          </p:val>
                                        </p:tav>
                                      </p:tavLst>
                                    </p:anim>
                                    <p:anim calcmode="lin" valueType="num">
                                      <p:cBhvr additive="base">
                                        <p:cTn id="101" dur="500" fill="hold"/>
                                        <p:tgtEl>
                                          <p:spTgt spid="54"/>
                                        </p:tgtEl>
                                        <p:attrNameLst>
                                          <p:attrName>ppt_y</p:attrName>
                                        </p:attrNameLst>
                                      </p:cBhvr>
                                      <p:tavLst>
                                        <p:tav tm="0">
                                          <p:val>
                                            <p:strVal val="1+#ppt_h/2"/>
                                          </p:val>
                                        </p:tav>
                                        <p:tav tm="100000">
                                          <p:val>
                                            <p:strVal val="#ppt_y"/>
                                          </p:val>
                                        </p:tav>
                                      </p:tavLst>
                                    </p:anim>
                                  </p:childTnLst>
                                </p:cTn>
                              </p:par>
                              <p:par>
                                <p:cTn id="102" presetID="47" presetClass="entr" presetSubtype="0" fill="hold" grpId="1"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anim calcmode="lin" valueType="num">
                                      <p:cBhvr>
                                        <p:cTn id="105" dur="500" fill="hold"/>
                                        <p:tgtEl>
                                          <p:spTgt spid="54"/>
                                        </p:tgtEl>
                                        <p:attrNameLst>
                                          <p:attrName>ppt_x</p:attrName>
                                        </p:attrNameLst>
                                      </p:cBhvr>
                                      <p:tavLst>
                                        <p:tav tm="0">
                                          <p:val>
                                            <p:strVal val="#ppt_x"/>
                                          </p:val>
                                        </p:tav>
                                        <p:tav tm="100000">
                                          <p:val>
                                            <p:strVal val="#ppt_x"/>
                                          </p:val>
                                        </p:tav>
                                      </p:tavLst>
                                    </p:anim>
                                    <p:anim calcmode="lin" valueType="num">
                                      <p:cBhvr>
                                        <p:cTn id="106" dur="500" fill="hold"/>
                                        <p:tgtEl>
                                          <p:spTgt spid="54"/>
                                        </p:tgtEl>
                                        <p:attrNameLst>
                                          <p:attrName>ppt_y</p:attrName>
                                        </p:attrNameLst>
                                      </p:cBhvr>
                                      <p:tavLst>
                                        <p:tav tm="0">
                                          <p:val>
                                            <p:strVal val="#ppt_y-.1"/>
                                          </p:val>
                                        </p:tav>
                                        <p:tav tm="100000">
                                          <p:val>
                                            <p:strVal val="#ppt_y"/>
                                          </p:val>
                                        </p:tav>
                                      </p:tavLst>
                                    </p:anim>
                                  </p:childTnLst>
                                </p:cTn>
                              </p:par>
                            </p:childTnLst>
                          </p:cTn>
                        </p:par>
                        <p:par>
                          <p:cTn id="107" fill="hold">
                            <p:stCondLst>
                              <p:cond delay="7500"/>
                            </p:stCondLst>
                            <p:childTnLst>
                              <p:par>
                                <p:cTn id="108" presetID="22" presetClass="entr" presetSubtype="8" fill="hold" nodeType="after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wipe(left)">
                                      <p:cBhvr>
                                        <p:cTn id="110" dur="500"/>
                                        <p:tgtEl>
                                          <p:spTgt spid="55"/>
                                        </p:tgtEl>
                                      </p:cBhvr>
                                    </p:animEffect>
                                  </p:childTnLst>
                                </p:cTn>
                              </p:par>
                            </p:childTnLst>
                          </p:cTn>
                        </p:par>
                        <p:par>
                          <p:cTn id="111" fill="hold">
                            <p:stCondLst>
                              <p:cond delay="8000"/>
                            </p:stCondLst>
                            <p:childTnLst>
                              <p:par>
                                <p:cTn id="112" presetID="22" presetClass="entr" presetSubtype="8" fill="hold" nodeType="after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wipe(left)">
                                      <p:cBhvr>
                                        <p:cTn id="114" dur="500"/>
                                        <p:tgtEl>
                                          <p:spTgt spid="56"/>
                                        </p:tgtEl>
                                      </p:cBhvr>
                                    </p:animEffect>
                                  </p:childTnLst>
                                </p:cTn>
                              </p:par>
                            </p:childTnLst>
                          </p:cTn>
                        </p:par>
                        <p:par>
                          <p:cTn id="115" fill="hold">
                            <p:stCondLst>
                              <p:cond delay="8500"/>
                            </p:stCondLst>
                            <p:childTnLst>
                              <p:par>
                                <p:cTn id="116" presetID="53" presetClass="entr" presetSubtype="16" fill="hold" grpId="0" nodeType="after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p:cTn id="118" dur="500" fill="hold"/>
                                        <p:tgtEl>
                                          <p:spTgt spid="65"/>
                                        </p:tgtEl>
                                        <p:attrNameLst>
                                          <p:attrName>ppt_w</p:attrName>
                                        </p:attrNameLst>
                                      </p:cBhvr>
                                      <p:tavLst>
                                        <p:tav tm="0">
                                          <p:val>
                                            <p:fltVal val="0"/>
                                          </p:val>
                                        </p:tav>
                                        <p:tav tm="100000">
                                          <p:val>
                                            <p:strVal val="#ppt_w"/>
                                          </p:val>
                                        </p:tav>
                                      </p:tavLst>
                                    </p:anim>
                                    <p:anim calcmode="lin" valueType="num">
                                      <p:cBhvr>
                                        <p:cTn id="119" dur="500" fill="hold"/>
                                        <p:tgtEl>
                                          <p:spTgt spid="65"/>
                                        </p:tgtEl>
                                        <p:attrNameLst>
                                          <p:attrName>ppt_h</p:attrName>
                                        </p:attrNameLst>
                                      </p:cBhvr>
                                      <p:tavLst>
                                        <p:tav tm="0">
                                          <p:val>
                                            <p:fltVal val="0"/>
                                          </p:val>
                                        </p:tav>
                                        <p:tav tm="100000">
                                          <p:val>
                                            <p:strVal val="#ppt_h"/>
                                          </p:val>
                                        </p:tav>
                                      </p:tavLst>
                                    </p:anim>
                                    <p:animEffect transition="in" filter="fade">
                                      <p:cBhvr>
                                        <p:cTn id="120" dur="500"/>
                                        <p:tgtEl>
                                          <p:spTgt spid="65"/>
                                        </p:tgtEl>
                                      </p:cBhvr>
                                    </p:animEffect>
                                  </p:childTnLst>
                                </p:cTn>
                              </p:par>
                            </p:childTnLst>
                          </p:cTn>
                        </p:par>
                        <p:par>
                          <p:cTn id="121" fill="hold">
                            <p:stCondLst>
                              <p:cond delay="9000"/>
                            </p:stCondLst>
                            <p:childTnLst>
                              <p:par>
                                <p:cTn id="122" presetID="53" presetClass="entr" presetSubtype="16" fill="hold" grpId="0" nodeType="afterEffect">
                                  <p:stCondLst>
                                    <p:cond delay="0"/>
                                  </p:stCondLst>
                                  <p:childTnLst>
                                    <p:set>
                                      <p:cBhvr>
                                        <p:cTn id="123" dur="1" fill="hold">
                                          <p:stCondLst>
                                            <p:cond delay="0"/>
                                          </p:stCondLst>
                                        </p:cTn>
                                        <p:tgtEl>
                                          <p:spTgt spid="66"/>
                                        </p:tgtEl>
                                        <p:attrNameLst>
                                          <p:attrName>style.visibility</p:attrName>
                                        </p:attrNameLst>
                                      </p:cBhvr>
                                      <p:to>
                                        <p:strVal val="visible"/>
                                      </p:to>
                                    </p:set>
                                    <p:anim calcmode="lin" valueType="num">
                                      <p:cBhvr>
                                        <p:cTn id="124" dur="500" fill="hold"/>
                                        <p:tgtEl>
                                          <p:spTgt spid="66"/>
                                        </p:tgtEl>
                                        <p:attrNameLst>
                                          <p:attrName>ppt_w</p:attrName>
                                        </p:attrNameLst>
                                      </p:cBhvr>
                                      <p:tavLst>
                                        <p:tav tm="0">
                                          <p:val>
                                            <p:fltVal val="0"/>
                                          </p:val>
                                        </p:tav>
                                        <p:tav tm="100000">
                                          <p:val>
                                            <p:strVal val="#ppt_w"/>
                                          </p:val>
                                        </p:tav>
                                      </p:tavLst>
                                    </p:anim>
                                    <p:anim calcmode="lin" valueType="num">
                                      <p:cBhvr>
                                        <p:cTn id="125" dur="500" fill="hold"/>
                                        <p:tgtEl>
                                          <p:spTgt spid="66"/>
                                        </p:tgtEl>
                                        <p:attrNameLst>
                                          <p:attrName>ppt_h</p:attrName>
                                        </p:attrNameLst>
                                      </p:cBhvr>
                                      <p:tavLst>
                                        <p:tav tm="0">
                                          <p:val>
                                            <p:fltVal val="0"/>
                                          </p:val>
                                        </p:tav>
                                        <p:tav tm="100000">
                                          <p:val>
                                            <p:strVal val="#ppt_h"/>
                                          </p:val>
                                        </p:tav>
                                      </p:tavLst>
                                    </p:anim>
                                    <p:animEffect transition="in" filter="fade">
                                      <p:cBhvr>
                                        <p:cTn id="126" dur="500"/>
                                        <p:tgtEl>
                                          <p:spTgt spid="66"/>
                                        </p:tgtEl>
                                      </p:cBhvr>
                                    </p:animEffect>
                                  </p:childTnLst>
                                </p:cTn>
                              </p:par>
                            </p:childTnLst>
                          </p:cTn>
                        </p:par>
                        <p:par>
                          <p:cTn id="127" fill="hold">
                            <p:stCondLst>
                              <p:cond delay="9500"/>
                            </p:stCondLst>
                            <p:childTnLst>
                              <p:par>
                                <p:cTn id="128" presetID="53" presetClass="entr" presetSubtype="16" fill="hold" grpId="0" nodeType="afterEffect">
                                  <p:stCondLst>
                                    <p:cond delay="0"/>
                                  </p:stCondLst>
                                  <p:childTnLst>
                                    <p:set>
                                      <p:cBhvr>
                                        <p:cTn id="129" dur="1" fill="hold">
                                          <p:stCondLst>
                                            <p:cond delay="0"/>
                                          </p:stCondLst>
                                        </p:cTn>
                                        <p:tgtEl>
                                          <p:spTgt spid="67"/>
                                        </p:tgtEl>
                                        <p:attrNameLst>
                                          <p:attrName>style.visibility</p:attrName>
                                        </p:attrNameLst>
                                      </p:cBhvr>
                                      <p:to>
                                        <p:strVal val="visible"/>
                                      </p:to>
                                    </p:set>
                                    <p:anim calcmode="lin" valueType="num">
                                      <p:cBhvr>
                                        <p:cTn id="130" dur="500" fill="hold"/>
                                        <p:tgtEl>
                                          <p:spTgt spid="67"/>
                                        </p:tgtEl>
                                        <p:attrNameLst>
                                          <p:attrName>ppt_w</p:attrName>
                                        </p:attrNameLst>
                                      </p:cBhvr>
                                      <p:tavLst>
                                        <p:tav tm="0">
                                          <p:val>
                                            <p:fltVal val="0"/>
                                          </p:val>
                                        </p:tav>
                                        <p:tav tm="100000">
                                          <p:val>
                                            <p:strVal val="#ppt_w"/>
                                          </p:val>
                                        </p:tav>
                                      </p:tavLst>
                                    </p:anim>
                                    <p:anim calcmode="lin" valueType="num">
                                      <p:cBhvr>
                                        <p:cTn id="131" dur="500" fill="hold"/>
                                        <p:tgtEl>
                                          <p:spTgt spid="67"/>
                                        </p:tgtEl>
                                        <p:attrNameLst>
                                          <p:attrName>ppt_h</p:attrName>
                                        </p:attrNameLst>
                                      </p:cBhvr>
                                      <p:tavLst>
                                        <p:tav tm="0">
                                          <p:val>
                                            <p:fltVal val="0"/>
                                          </p:val>
                                        </p:tav>
                                        <p:tav tm="100000">
                                          <p:val>
                                            <p:strVal val="#ppt_h"/>
                                          </p:val>
                                        </p:tav>
                                      </p:tavLst>
                                    </p:anim>
                                    <p:animEffect transition="in" filter="fade">
                                      <p:cBhvr>
                                        <p:cTn id="132" dur="500"/>
                                        <p:tgtEl>
                                          <p:spTgt spid="67"/>
                                        </p:tgtEl>
                                      </p:cBhvr>
                                    </p:animEffect>
                                  </p:childTnLst>
                                </p:cTn>
                              </p:par>
                            </p:childTnLst>
                          </p:cTn>
                        </p:par>
                        <p:par>
                          <p:cTn id="133" fill="hold">
                            <p:stCondLst>
                              <p:cond delay="10000"/>
                            </p:stCondLst>
                            <p:childTnLst>
                              <p:par>
                                <p:cTn id="134" presetID="22" presetClass="entr" presetSubtype="1" fill="hold" nodeType="afterEffect">
                                  <p:stCondLst>
                                    <p:cond delay="0"/>
                                  </p:stCondLst>
                                  <p:childTnLst>
                                    <p:set>
                                      <p:cBhvr>
                                        <p:cTn id="135" dur="1" fill="hold">
                                          <p:stCondLst>
                                            <p:cond delay="0"/>
                                          </p:stCondLst>
                                        </p:cTn>
                                        <p:tgtEl>
                                          <p:spTgt spid="68"/>
                                        </p:tgtEl>
                                        <p:attrNameLst>
                                          <p:attrName>style.visibility</p:attrName>
                                        </p:attrNameLst>
                                      </p:cBhvr>
                                      <p:to>
                                        <p:strVal val="visible"/>
                                      </p:to>
                                    </p:set>
                                    <p:animEffect transition="in" filter="wipe(up)">
                                      <p:cBhvr>
                                        <p:cTn id="136" dur="500"/>
                                        <p:tgtEl>
                                          <p:spTgt spid="68"/>
                                        </p:tgtEl>
                                      </p:cBhvr>
                                    </p:animEffect>
                                  </p:childTnLst>
                                </p:cTn>
                              </p:par>
                            </p:childTnLst>
                          </p:cTn>
                        </p:par>
                        <p:par>
                          <p:cTn id="137" fill="hold">
                            <p:stCondLst>
                              <p:cond delay="10500"/>
                            </p:stCondLst>
                            <p:childTnLst>
                              <p:par>
                                <p:cTn id="138" presetID="53" presetClass="entr" presetSubtype="16" fill="hold" grpId="0" nodeType="afterEffect">
                                  <p:stCondLst>
                                    <p:cond delay="0"/>
                                  </p:stCondLst>
                                  <p:childTnLst>
                                    <p:set>
                                      <p:cBhvr>
                                        <p:cTn id="139" dur="1" fill="hold">
                                          <p:stCondLst>
                                            <p:cond delay="0"/>
                                          </p:stCondLst>
                                        </p:cTn>
                                        <p:tgtEl>
                                          <p:spTgt spid="69"/>
                                        </p:tgtEl>
                                        <p:attrNameLst>
                                          <p:attrName>style.visibility</p:attrName>
                                        </p:attrNameLst>
                                      </p:cBhvr>
                                      <p:to>
                                        <p:strVal val="visible"/>
                                      </p:to>
                                    </p:set>
                                    <p:anim calcmode="lin" valueType="num">
                                      <p:cBhvr>
                                        <p:cTn id="140" dur="500" fill="hold"/>
                                        <p:tgtEl>
                                          <p:spTgt spid="69"/>
                                        </p:tgtEl>
                                        <p:attrNameLst>
                                          <p:attrName>ppt_w</p:attrName>
                                        </p:attrNameLst>
                                      </p:cBhvr>
                                      <p:tavLst>
                                        <p:tav tm="0">
                                          <p:val>
                                            <p:fltVal val="0"/>
                                          </p:val>
                                        </p:tav>
                                        <p:tav tm="100000">
                                          <p:val>
                                            <p:strVal val="#ppt_w"/>
                                          </p:val>
                                        </p:tav>
                                      </p:tavLst>
                                    </p:anim>
                                    <p:anim calcmode="lin" valueType="num">
                                      <p:cBhvr>
                                        <p:cTn id="141" dur="500" fill="hold"/>
                                        <p:tgtEl>
                                          <p:spTgt spid="69"/>
                                        </p:tgtEl>
                                        <p:attrNameLst>
                                          <p:attrName>ppt_h</p:attrName>
                                        </p:attrNameLst>
                                      </p:cBhvr>
                                      <p:tavLst>
                                        <p:tav tm="0">
                                          <p:val>
                                            <p:fltVal val="0"/>
                                          </p:val>
                                        </p:tav>
                                        <p:tav tm="100000">
                                          <p:val>
                                            <p:strVal val="#ppt_h"/>
                                          </p:val>
                                        </p:tav>
                                      </p:tavLst>
                                    </p:anim>
                                    <p:animEffect transition="in" filter="fade">
                                      <p:cBhvr>
                                        <p:cTn id="142" dur="500"/>
                                        <p:tgtEl>
                                          <p:spTgt spid="69"/>
                                        </p:tgtEl>
                                      </p:cBhvr>
                                    </p:animEffect>
                                  </p:childTnLst>
                                </p:cTn>
                              </p:par>
                            </p:childTnLst>
                          </p:cTn>
                        </p:par>
                        <p:par>
                          <p:cTn id="143" fill="hold">
                            <p:stCondLst>
                              <p:cond delay="11000"/>
                            </p:stCondLst>
                            <p:childTnLst>
                              <p:par>
                                <p:cTn id="144" presetID="53" presetClass="entr" presetSubtype="16" fill="hold" grpId="0" nodeType="afterEffect">
                                  <p:stCondLst>
                                    <p:cond delay="0"/>
                                  </p:stCondLst>
                                  <p:childTnLst>
                                    <p:set>
                                      <p:cBhvr>
                                        <p:cTn id="145" dur="1" fill="hold">
                                          <p:stCondLst>
                                            <p:cond delay="0"/>
                                          </p:stCondLst>
                                        </p:cTn>
                                        <p:tgtEl>
                                          <p:spTgt spid="64"/>
                                        </p:tgtEl>
                                        <p:attrNameLst>
                                          <p:attrName>style.visibility</p:attrName>
                                        </p:attrNameLst>
                                      </p:cBhvr>
                                      <p:to>
                                        <p:strVal val="visible"/>
                                      </p:to>
                                    </p:set>
                                    <p:anim calcmode="lin" valueType="num">
                                      <p:cBhvr>
                                        <p:cTn id="146" dur="500" fill="hold"/>
                                        <p:tgtEl>
                                          <p:spTgt spid="64"/>
                                        </p:tgtEl>
                                        <p:attrNameLst>
                                          <p:attrName>ppt_w</p:attrName>
                                        </p:attrNameLst>
                                      </p:cBhvr>
                                      <p:tavLst>
                                        <p:tav tm="0">
                                          <p:val>
                                            <p:fltVal val="0"/>
                                          </p:val>
                                        </p:tav>
                                        <p:tav tm="100000">
                                          <p:val>
                                            <p:strVal val="#ppt_w"/>
                                          </p:val>
                                        </p:tav>
                                      </p:tavLst>
                                    </p:anim>
                                    <p:anim calcmode="lin" valueType="num">
                                      <p:cBhvr>
                                        <p:cTn id="147" dur="500" fill="hold"/>
                                        <p:tgtEl>
                                          <p:spTgt spid="64"/>
                                        </p:tgtEl>
                                        <p:attrNameLst>
                                          <p:attrName>ppt_h</p:attrName>
                                        </p:attrNameLst>
                                      </p:cBhvr>
                                      <p:tavLst>
                                        <p:tav tm="0">
                                          <p:val>
                                            <p:fltVal val="0"/>
                                          </p:val>
                                        </p:tav>
                                        <p:tav tm="100000">
                                          <p:val>
                                            <p:strVal val="#ppt_h"/>
                                          </p:val>
                                        </p:tav>
                                      </p:tavLst>
                                    </p:anim>
                                    <p:animEffect transition="in" filter="fade">
                                      <p:cBhvr>
                                        <p:cTn id="148" dur="500"/>
                                        <p:tgtEl>
                                          <p:spTgt spid="64"/>
                                        </p:tgtEl>
                                      </p:cBhvr>
                                    </p:animEffect>
                                  </p:childTnLst>
                                </p:cTn>
                              </p:par>
                              <p:par>
                                <p:cTn id="149" presetID="47" presetClass="entr" presetSubtype="0" fill="hold" grpId="0" nodeType="with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fade">
                                      <p:cBhvr>
                                        <p:cTn id="151" dur="500"/>
                                        <p:tgtEl>
                                          <p:spTgt spid="70"/>
                                        </p:tgtEl>
                                      </p:cBhvr>
                                    </p:animEffect>
                                    <p:anim calcmode="lin" valueType="num">
                                      <p:cBhvr>
                                        <p:cTn id="152" dur="500" fill="hold"/>
                                        <p:tgtEl>
                                          <p:spTgt spid="70"/>
                                        </p:tgtEl>
                                        <p:attrNameLst>
                                          <p:attrName>ppt_x</p:attrName>
                                        </p:attrNameLst>
                                      </p:cBhvr>
                                      <p:tavLst>
                                        <p:tav tm="0">
                                          <p:val>
                                            <p:strVal val="#ppt_x"/>
                                          </p:val>
                                        </p:tav>
                                        <p:tav tm="100000">
                                          <p:val>
                                            <p:strVal val="#ppt_x"/>
                                          </p:val>
                                        </p:tav>
                                      </p:tavLst>
                                    </p:anim>
                                    <p:anim calcmode="lin" valueType="num">
                                      <p:cBhvr>
                                        <p:cTn id="153" dur="500" fill="hold"/>
                                        <p:tgtEl>
                                          <p:spTgt spid="7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71"/>
                                        </p:tgtEl>
                                        <p:attrNameLst>
                                          <p:attrName>style.visibility</p:attrName>
                                        </p:attrNameLst>
                                      </p:cBhvr>
                                      <p:to>
                                        <p:strVal val="visible"/>
                                      </p:to>
                                    </p:set>
                                    <p:animEffect transition="in" filter="fade">
                                      <p:cBhvr>
                                        <p:cTn id="156" dur="500"/>
                                        <p:tgtEl>
                                          <p:spTgt spid="71"/>
                                        </p:tgtEl>
                                      </p:cBhvr>
                                    </p:animEffect>
                                    <p:anim calcmode="lin" valueType="num">
                                      <p:cBhvr>
                                        <p:cTn id="157" dur="500" fill="hold"/>
                                        <p:tgtEl>
                                          <p:spTgt spid="71"/>
                                        </p:tgtEl>
                                        <p:attrNameLst>
                                          <p:attrName>ppt_x</p:attrName>
                                        </p:attrNameLst>
                                      </p:cBhvr>
                                      <p:tavLst>
                                        <p:tav tm="0">
                                          <p:val>
                                            <p:strVal val="#ppt_x"/>
                                          </p:val>
                                        </p:tav>
                                        <p:tav tm="100000">
                                          <p:val>
                                            <p:strVal val="#ppt_x"/>
                                          </p:val>
                                        </p:tav>
                                      </p:tavLst>
                                    </p:anim>
                                    <p:anim calcmode="lin" valueType="num">
                                      <p:cBhvr>
                                        <p:cTn id="158" dur="500" fill="hold"/>
                                        <p:tgtEl>
                                          <p:spTgt spid="71"/>
                                        </p:tgtEl>
                                        <p:attrNameLst>
                                          <p:attrName>ppt_y</p:attrName>
                                        </p:attrNameLst>
                                      </p:cBhvr>
                                      <p:tavLst>
                                        <p:tav tm="0">
                                          <p:val>
                                            <p:strVal val="#ppt_y+.1"/>
                                          </p:val>
                                        </p:tav>
                                        <p:tav tm="100000">
                                          <p:val>
                                            <p:strVal val="#ppt_y"/>
                                          </p:val>
                                        </p:tav>
                                      </p:tavLst>
                                    </p:anim>
                                  </p:childTnLst>
                                </p:cTn>
                              </p:par>
                            </p:childTnLst>
                          </p:cTn>
                        </p:par>
                        <p:par>
                          <p:cTn id="159" fill="hold">
                            <p:stCondLst>
                              <p:cond delay="11500"/>
                            </p:stCondLst>
                            <p:childTnLst>
                              <p:par>
                                <p:cTn id="160" presetID="22" presetClass="entr" presetSubtype="8" fill="hold" nodeType="afterEffect">
                                  <p:stCondLst>
                                    <p:cond delay="0"/>
                                  </p:stCondLst>
                                  <p:childTnLst>
                                    <p:set>
                                      <p:cBhvr>
                                        <p:cTn id="161" dur="1" fill="hold">
                                          <p:stCondLst>
                                            <p:cond delay="0"/>
                                          </p:stCondLst>
                                        </p:cTn>
                                        <p:tgtEl>
                                          <p:spTgt spid="72"/>
                                        </p:tgtEl>
                                        <p:attrNameLst>
                                          <p:attrName>style.visibility</p:attrName>
                                        </p:attrNameLst>
                                      </p:cBhvr>
                                      <p:to>
                                        <p:strVal val="visible"/>
                                      </p:to>
                                    </p:set>
                                    <p:animEffect transition="in" filter="wipe(left)">
                                      <p:cBhvr>
                                        <p:cTn id="162" dur="500"/>
                                        <p:tgtEl>
                                          <p:spTgt spid="72"/>
                                        </p:tgtEl>
                                      </p:cBhvr>
                                    </p:animEffect>
                                  </p:childTnLst>
                                </p:cTn>
                              </p:par>
                            </p:childTnLst>
                          </p:cTn>
                        </p:par>
                        <p:par>
                          <p:cTn id="163" fill="hold">
                            <p:stCondLst>
                              <p:cond delay="12000"/>
                            </p:stCondLst>
                            <p:childTnLst>
                              <p:par>
                                <p:cTn id="164" presetID="22" presetClass="entr" presetSubtype="8" fill="hold" nodeType="afterEffect">
                                  <p:stCondLst>
                                    <p:cond delay="0"/>
                                  </p:stCondLst>
                                  <p:childTnLst>
                                    <p:set>
                                      <p:cBhvr>
                                        <p:cTn id="165" dur="1" fill="hold">
                                          <p:stCondLst>
                                            <p:cond delay="0"/>
                                          </p:stCondLst>
                                        </p:cTn>
                                        <p:tgtEl>
                                          <p:spTgt spid="74"/>
                                        </p:tgtEl>
                                        <p:attrNameLst>
                                          <p:attrName>style.visibility</p:attrName>
                                        </p:attrNameLst>
                                      </p:cBhvr>
                                      <p:to>
                                        <p:strVal val="visible"/>
                                      </p:to>
                                    </p:set>
                                    <p:animEffect transition="in" filter="wipe(left)">
                                      <p:cBhvr>
                                        <p:cTn id="166" dur="500"/>
                                        <p:tgtEl>
                                          <p:spTgt spid="74"/>
                                        </p:tgtEl>
                                      </p:cBhvr>
                                    </p:animEffect>
                                  </p:childTnLst>
                                </p:cTn>
                              </p:par>
                            </p:childTnLst>
                          </p:cTn>
                        </p:par>
                        <p:par>
                          <p:cTn id="167" fill="hold">
                            <p:stCondLst>
                              <p:cond delay="12500"/>
                            </p:stCondLst>
                            <p:childTnLst>
                              <p:par>
                                <p:cTn id="168" presetID="53" presetClass="entr" presetSubtype="16" fill="hold" grpId="0" nodeType="afterEffect">
                                  <p:stCondLst>
                                    <p:cond delay="0"/>
                                  </p:stCondLst>
                                  <p:childTnLst>
                                    <p:set>
                                      <p:cBhvr>
                                        <p:cTn id="169" dur="1" fill="hold">
                                          <p:stCondLst>
                                            <p:cond delay="0"/>
                                          </p:stCondLst>
                                        </p:cTn>
                                        <p:tgtEl>
                                          <p:spTgt spid="76"/>
                                        </p:tgtEl>
                                        <p:attrNameLst>
                                          <p:attrName>style.visibility</p:attrName>
                                        </p:attrNameLst>
                                      </p:cBhvr>
                                      <p:to>
                                        <p:strVal val="visible"/>
                                      </p:to>
                                    </p:set>
                                    <p:anim calcmode="lin" valueType="num">
                                      <p:cBhvr>
                                        <p:cTn id="170" dur="500" fill="hold"/>
                                        <p:tgtEl>
                                          <p:spTgt spid="76"/>
                                        </p:tgtEl>
                                        <p:attrNameLst>
                                          <p:attrName>ppt_w</p:attrName>
                                        </p:attrNameLst>
                                      </p:cBhvr>
                                      <p:tavLst>
                                        <p:tav tm="0">
                                          <p:val>
                                            <p:fltVal val="0"/>
                                          </p:val>
                                        </p:tav>
                                        <p:tav tm="100000">
                                          <p:val>
                                            <p:strVal val="#ppt_w"/>
                                          </p:val>
                                        </p:tav>
                                      </p:tavLst>
                                    </p:anim>
                                    <p:anim calcmode="lin" valueType="num">
                                      <p:cBhvr>
                                        <p:cTn id="171" dur="500" fill="hold"/>
                                        <p:tgtEl>
                                          <p:spTgt spid="76"/>
                                        </p:tgtEl>
                                        <p:attrNameLst>
                                          <p:attrName>ppt_h</p:attrName>
                                        </p:attrNameLst>
                                      </p:cBhvr>
                                      <p:tavLst>
                                        <p:tav tm="0">
                                          <p:val>
                                            <p:fltVal val="0"/>
                                          </p:val>
                                        </p:tav>
                                        <p:tav tm="100000">
                                          <p:val>
                                            <p:strVal val="#ppt_h"/>
                                          </p:val>
                                        </p:tav>
                                      </p:tavLst>
                                    </p:anim>
                                    <p:animEffect transition="in" filter="fade">
                                      <p:cBhvr>
                                        <p:cTn id="172" dur="500"/>
                                        <p:tgtEl>
                                          <p:spTgt spid="76"/>
                                        </p:tgtEl>
                                      </p:cBhvr>
                                    </p:animEffect>
                                  </p:childTnLst>
                                </p:cTn>
                              </p:par>
                            </p:childTnLst>
                          </p:cTn>
                        </p:par>
                        <p:par>
                          <p:cTn id="173" fill="hold">
                            <p:stCondLst>
                              <p:cond delay="13000"/>
                            </p:stCondLst>
                            <p:childTnLst>
                              <p:par>
                                <p:cTn id="174" presetID="53" presetClass="entr" presetSubtype="16" fill="hold" grpId="0" nodeType="afterEffect">
                                  <p:stCondLst>
                                    <p:cond delay="0"/>
                                  </p:stCondLst>
                                  <p:childTnLst>
                                    <p:set>
                                      <p:cBhvr>
                                        <p:cTn id="175" dur="1" fill="hold">
                                          <p:stCondLst>
                                            <p:cond delay="0"/>
                                          </p:stCondLst>
                                        </p:cTn>
                                        <p:tgtEl>
                                          <p:spTgt spid="77"/>
                                        </p:tgtEl>
                                        <p:attrNameLst>
                                          <p:attrName>style.visibility</p:attrName>
                                        </p:attrNameLst>
                                      </p:cBhvr>
                                      <p:to>
                                        <p:strVal val="visible"/>
                                      </p:to>
                                    </p:set>
                                    <p:anim calcmode="lin" valueType="num">
                                      <p:cBhvr>
                                        <p:cTn id="176" dur="500" fill="hold"/>
                                        <p:tgtEl>
                                          <p:spTgt spid="77"/>
                                        </p:tgtEl>
                                        <p:attrNameLst>
                                          <p:attrName>ppt_w</p:attrName>
                                        </p:attrNameLst>
                                      </p:cBhvr>
                                      <p:tavLst>
                                        <p:tav tm="0">
                                          <p:val>
                                            <p:fltVal val="0"/>
                                          </p:val>
                                        </p:tav>
                                        <p:tav tm="100000">
                                          <p:val>
                                            <p:strVal val="#ppt_w"/>
                                          </p:val>
                                        </p:tav>
                                      </p:tavLst>
                                    </p:anim>
                                    <p:anim calcmode="lin" valueType="num">
                                      <p:cBhvr>
                                        <p:cTn id="177" dur="500" fill="hold"/>
                                        <p:tgtEl>
                                          <p:spTgt spid="77"/>
                                        </p:tgtEl>
                                        <p:attrNameLst>
                                          <p:attrName>ppt_h</p:attrName>
                                        </p:attrNameLst>
                                      </p:cBhvr>
                                      <p:tavLst>
                                        <p:tav tm="0">
                                          <p:val>
                                            <p:fltVal val="0"/>
                                          </p:val>
                                        </p:tav>
                                        <p:tav tm="100000">
                                          <p:val>
                                            <p:strVal val="#ppt_h"/>
                                          </p:val>
                                        </p:tav>
                                      </p:tavLst>
                                    </p:anim>
                                    <p:animEffect transition="in" filter="fade">
                                      <p:cBhvr>
                                        <p:cTn id="178" dur="500"/>
                                        <p:tgtEl>
                                          <p:spTgt spid="77"/>
                                        </p:tgtEl>
                                      </p:cBhvr>
                                    </p:animEffect>
                                  </p:childTnLst>
                                </p:cTn>
                              </p:par>
                            </p:childTnLst>
                          </p:cTn>
                        </p:par>
                        <p:par>
                          <p:cTn id="179" fill="hold">
                            <p:stCondLst>
                              <p:cond delay="13500"/>
                            </p:stCondLst>
                            <p:childTnLst>
                              <p:par>
                                <p:cTn id="180" presetID="53" presetClass="entr" presetSubtype="16" fill="hold" grpId="0" nodeType="afterEffect">
                                  <p:stCondLst>
                                    <p:cond delay="0"/>
                                  </p:stCondLst>
                                  <p:childTnLst>
                                    <p:set>
                                      <p:cBhvr>
                                        <p:cTn id="181" dur="1" fill="hold">
                                          <p:stCondLst>
                                            <p:cond delay="0"/>
                                          </p:stCondLst>
                                        </p:cTn>
                                        <p:tgtEl>
                                          <p:spTgt spid="78"/>
                                        </p:tgtEl>
                                        <p:attrNameLst>
                                          <p:attrName>style.visibility</p:attrName>
                                        </p:attrNameLst>
                                      </p:cBhvr>
                                      <p:to>
                                        <p:strVal val="visible"/>
                                      </p:to>
                                    </p:set>
                                    <p:anim calcmode="lin" valueType="num">
                                      <p:cBhvr>
                                        <p:cTn id="182" dur="500" fill="hold"/>
                                        <p:tgtEl>
                                          <p:spTgt spid="78"/>
                                        </p:tgtEl>
                                        <p:attrNameLst>
                                          <p:attrName>ppt_w</p:attrName>
                                        </p:attrNameLst>
                                      </p:cBhvr>
                                      <p:tavLst>
                                        <p:tav tm="0">
                                          <p:val>
                                            <p:fltVal val="0"/>
                                          </p:val>
                                        </p:tav>
                                        <p:tav tm="100000">
                                          <p:val>
                                            <p:strVal val="#ppt_w"/>
                                          </p:val>
                                        </p:tav>
                                      </p:tavLst>
                                    </p:anim>
                                    <p:anim calcmode="lin" valueType="num">
                                      <p:cBhvr>
                                        <p:cTn id="183" dur="500" fill="hold"/>
                                        <p:tgtEl>
                                          <p:spTgt spid="78"/>
                                        </p:tgtEl>
                                        <p:attrNameLst>
                                          <p:attrName>ppt_h</p:attrName>
                                        </p:attrNameLst>
                                      </p:cBhvr>
                                      <p:tavLst>
                                        <p:tav tm="0">
                                          <p:val>
                                            <p:fltVal val="0"/>
                                          </p:val>
                                        </p:tav>
                                        <p:tav tm="100000">
                                          <p:val>
                                            <p:strVal val="#ppt_h"/>
                                          </p:val>
                                        </p:tav>
                                      </p:tavLst>
                                    </p:anim>
                                    <p:animEffect transition="in" filter="fade">
                                      <p:cBhvr>
                                        <p:cTn id="184" dur="500"/>
                                        <p:tgtEl>
                                          <p:spTgt spid="78"/>
                                        </p:tgtEl>
                                      </p:cBhvr>
                                    </p:animEffect>
                                  </p:childTnLst>
                                </p:cTn>
                              </p:par>
                            </p:childTnLst>
                          </p:cTn>
                        </p:par>
                        <p:par>
                          <p:cTn id="185" fill="hold">
                            <p:stCondLst>
                              <p:cond delay="14000"/>
                            </p:stCondLst>
                            <p:childTnLst>
                              <p:par>
                                <p:cTn id="186" presetID="22" presetClass="entr" presetSubtype="4" fill="hold" nodeType="afterEffect">
                                  <p:stCondLst>
                                    <p:cond delay="0"/>
                                  </p:stCondLst>
                                  <p:childTnLst>
                                    <p:set>
                                      <p:cBhvr>
                                        <p:cTn id="187" dur="1" fill="hold">
                                          <p:stCondLst>
                                            <p:cond delay="0"/>
                                          </p:stCondLst>
                                        </p:cTn>
                                        <p:tgtEl>
                                          <p:spTgt spid="79"/>
                                        </p:tgtEl>
                                        <p:attrNameLst>
                                          <p:attrName>style.visibility</p:attrName>
                                        </p:attrNameLst>
                                      </p:cBhvr>
                                      <p:to>
                                        <p:strVal val="visible"/>
                                      </p:to>
                                    </p:set>
                                    <p:animEffect transition="in" filter="wipe(down)">
                                      <p:cBhvr>
                                        <p:cTn id="188" dur="500"/>
                                        <p:tgtEl>
                                          <p:spTgt spid="79"/>
                                        </p:tgtEl>
                                      </p:cBhvr>
                                    </p:animEffect>
                                  </p:childTnLst>
                                </p:cTn>
                              </p:par>
                            </p:childTnLst>
                          </p:cTn>
                        </p:par>
                        <p:par>
                          <p:cTn id="189" fill="hold">
                            <p:stCondLst>
                              <p:cond delay="14500"/>
                            </p:stCondLst>
                            <p:childTnLst>
                              <p:par>
                                <p:cTn id="190" presetID="53" presetClass="entr" presetSubtype="16" fill="hold" grpId="0" nodeType="afterEffect">
                                  <p:stCondLst>
                                    <p:cond delay="0"/>
                                  </p:stCondLst>
                                  <p:childTnLst>
                                    <p:set>
                                      <p:cBhvr>
                                        <p:cTn id="191" dur="1" fill="hold">
                                          <p:stCondLst>
                                            <p:cond delay="0"/>
                                          </p:stCondLst>
                                        </p:cTn>
                                        <p:tgtEl>
                                          <p:spTgt spid="80"/>
                                        </p:tgtEl>
                                        <p:attrNameLst>
                                          <p:attrName>style.visibility</p:attrName>
                                        </p:attrNameLst>
                                      </p:cBhvr>
                                      <p:to>
                                        <p:strVal val="visible"/>
                                      </p:to>
                                    </p:set>
                                    <p:anim calcmode="lin" valueType="num">
                                      <p:cBhvr>
                                        <p:cTn id="192" dur="500" fill="hold"/>
                                        <p:tgtEl>
                                          <p:spTgt spid="80"/>
                                        </p:tgtEl>
                                        <p:attrNameLst>
                                          <p:attrName>ppt_w</p:attrName>
                                        </p:attrNameLst>
                                      </p:cBhvr>
                                      <p:tavLst>
                                        <p:tav tm="0">
                                          <p:val>
                                            <p:fltVal val="0"/>
                                          </p:val>
                                        </p:tav>
                                        <p:tav tm="100000">
                                          <p:val>
                                            <p:strVal val="#ppt_w"/>
                                          </p:val>
                                        </p:tav>
                                      </p:tavLst>
                                    </p:anim>
                                    <p:anim calcmode="lin" valueType="num">
                                      <p:cBhvr>
                                        <p:cTn id="193" dur="500" fill="hold"/>
                                        <p:tgtEl>
                                          <p:spTgt spid="80"/>
                                        </p:tgtEl>
                                        <p:attrNameLst>
                                          <p:attrName>ppt_h</p:attrName>
                                        </p:attrNameLst>
                                      </p:cBhvr>
                                      <p:tavLst>
                                        <p:tav tm="0">
                                          <p:val>
                                            <p:fltVal val="0"/>
                                          </p:val>
                                        </p:tav>
                                        <p:tav tm="100000">
                                          <p:val>
                                            <p:strVal val="#ppt_h"/>
                                          </p:val>
                                        </p:tav>
                                      </p:tavLst>
                                    </p:anim>
                                    <p:animEffect transition="in" filter="fade">
                                      <p:cBhvr>
                                        <p:cTn id="194" dur="500"/>
                                        <p:tgtEl>
                                          <p:spTgt spid="80"/>
                                        </p:tgtEl>
                                      </p:cBhvr>
                                    </p:animEffect>
                                  </p:childTnLst>
                                </p:cTn>
                              </p:par>
                            </p:childTnLst>
                          </p:cTn>
                        </p:par>
                        <p:par>
                          <p:cTn id="195" fill="hold">
                            <p:stCondLst>
                              <p:cond delay="15000"/>
                            </p:stCondLst>
                            <p:childTnLst>
                              <p:par>
                                <p:cTn id="196" presetID="53" presetClass="entr" presetSubtype="16" fill="hold" grpId="0" nodeType="afterEffect">
                                  <p:stCondLst>
                                    <p:cond delay="0"/>
                                  </p:stCondLst>
                                  <p:childTnLst>
                                    <p:set>
                                      <p:cBhvr>
                                        <p:cTn id="197" dur="1" fill="hold">
                                          <p:stCondLst>
                                            <p:cond delay="0"/>
                                          </p:stCondLst>
                                        </p:cTn>
                                        <p:tgtEl>
                                          <p:spTgt spid="75"/>
                                        </p:tgtEl>
                                        <p:attrNameLst>
                                          <p:attrName>style.visibility</p:attrName>
                                        </p:attrNameLst>
                                      </p:cBhvr>
                                      <p:to>
                                        <p:strVal val="visible"/>
                                      </p:to>
                                    </p:set>
                                    <p:anim calcmode="lin" valueType="num">
                                      <p:cBhvr>
                                        <p:cTn id="198" dur="500" fill="hold"/>
                                        <p:tgtEl>
                                          <p:spTgt spid="75"/>
                                        </p:tgtEl>
                                        <p:attrNameLst>
                                          <p:attrName>ppt_w</p:attrName>
                                        </p:attrNameLst>
                                      </p:cBhvr>
                                      <p:tavLst>
                                        <p:tav tm="0">
                                          <p:val>
                                            <p:fltVal val="0"/>
                                          </p:val>
                                        </p:tav>
                                        <p:tav tm="100000">
                                          <p:val>
                                            <p:strVal val="#ppt_w"/>
                                          </p:val>
                                        </p:tav>
                                      </p:tavLst>
                                    </p:anim>
                                    <p:anim calcmode="lin" valueType="num">
                                      <p:cBhvr>
                                        <p:cTn id="199" dur="500" fill="hold"/>
                                        <p:tgtEl>
                                          <p:spTgt spid="75"/>
                                        </p:tgtEl>
                                        <p:attrNameLst>
                                          <p:attrName>ppt_h</p:attrName>
                                        </p:attrNameLst>
                                      </p:cBhvr>
                                      <p:tavLst>
                                        <p:tav tm="0">
                                          <p:val>
                                            <p:fltVal val="0"/>
                                          </p:val>
                                        </p:tav>
                                        <p:tav tm="100000">
                                          <p:val>
                                            <p:strVal val="#ppt_h"/>
                                          </p:val>
                                        </p:tav>
                                      </p:tavLst>
                                    </p:anim>
                                    <p:animEffect transition="in" filter="fade">
                                      <p:cBhvr>
                                        <p:cTn id="200" dur="500"/>
                                        <p:tgtEl>
                                          <p:spTgt spid="75"/>
                                        </p:tgtEl>
                                      </p:cBhvr>
                                    </p:animEffect>
                                  </p:childTnLst>
                                </p:cTn>
                              </p:par>
                              <p:par>
                                <p:cTn id="201" presetID="42" presetClass="entr" presetSubtype="0" fill="hold" grpId="0" nodeType="withEffect">
                                  <p:stCondLst>
                                    <p:cond delay="0"/>
                                  </p:stCondLst>
                                  <p:childTnLst>
                                    <p:set>
                                      <p:cBhvr>
                                        <p:cTn id="202" dur="1" fill="hold">
                                          <p:stCondLst>
                                            <p:cond delay="0"/>
                                          </p:stCondLst>
                                        </p:cTn>
                                        <p:tgtEl>
                                          <p:spTgt spid="81"/>
                                        </p:tgtEl>
                                        <p:attrNameLst>
                                          <p:attrName>style.visibility</p:attrName>
                                        </p:attrNameLst>
                                      </p:cBhvr>
                                      <p:to>
                                        <p:strVal val="visible"/>
                                      </p:to>
                                    </p:set>
                                    <p:animEffect transition="in" filter="fade">
                                      <p:cBhvr>
                                        <p:cTn id="203" dur="500"/>
                                        <p:tgtEl>
                                          <p:spTgt spid="81"/>
                                        </p:tgtEl>
                                      </p:cBhvr>
                                    </p:animEffect>
                                    <p:anim calcmode="lin" valueType="num">
                                      <p:cBhvr>
                                        <p:cTn id="204" dur="500" fill="hold"/>
                                        <p:tgtEl>
                                          <p:spTgt spid="81"/>
                                        </p:tgtEl>
                                        <p:attrNameLst>
                                          <p:attrName>ppt_x</p:attrName>
                                        </p:attrNameLst>
                                      </p:cBhvr>
                                      <p:tavLst>
                                        <p:tav tm="0">
                                          <p:val>
                                            <p:strVal val="#ppt_x"/>
                                          </p:val>
                                        </p:tav>
                                        <p:tav tm="100000">
                                          <p:val>
                                            <p:strVal val="#ppt_x"/>
                                          </p:val>
                                        </p:tav>
                                      </p:tavLst>
                                    </p:anim>
                                    <p:anim calcmode="lin" valueType="num">
                                      <p:cBhvr>
                                        <p:cTn id="205" dur="500" fill="hold"/>
                                        <p:tgtEl>
                                          <p:spTgt spid="81"/>
                                        </p:tgtEl>
                                        <p:attrNameLst>
                                          <p:attrName>ppt_y</p:attrName>
                                        </p:attrNameLst>
                                      </p:cBhvr>
                                      <p:tavLst>
                                        <p:tav tm="0">
                                          <p:val>
                                            <p:strVal val="#ppt_y+.1"/>
                                          </p:val>
                                        </p:tav>
                                        <p:tav tm="100000">
                                          <p:val>
                                            <p:strVal val="#ppt_y"/>
                                          </p:val>
                                        </p:tav>
                                      </p:tavLst>
                                    </p:anim>
                                  </p:childTnLst>
                                </p:cTn>
                              </p:par>
                              <p:par>
                                <p:cTn id="206" presetID="47" presetClass="entr" presetSubtype="0" fill="hold" grpId="0" nodeType="withEffect">
                                  <p:stCondLst>
                                    <p:cond delay="0"/>
                                  </p:stCondLst>
                                  <p:childTnLst>
                                    <p:set>
                                      <p:cBhvr>
                                        <p:cTn id="207" dur="1" fill="hold">
                                          <p:stCondLst>
                                            <p:cond delay="0"/>
                                          </p:stCondLst>
                                        </p:cTn>
                                        <p:tgtEl>
                                          <p:spTgt spid="82"/>
                                        </p:tgtEl>
                                        <p:attrNameLst>
                                          <p:attrName>style.visibility</p:attrName>
                                        </p:attrNameLst>
                                      </p:cBhvr>
                                      <p:to>
                                        <p:strVal val="visible"/>
                                      </p:to>
                                    </p:set>
                                    <p:animEffect transition="in" filter="fade">
                                      <p:cBhvr>
                                        <p:cTn id="208" dur="500"/>
                                        <p:tgtEl>
                                          <p:spTgt spid="82"/>
                                        </p:tgtEl>
                                      </p:cBhvr>
                                    </p:animEffect>
                                    <p:anim calcmode="lin" valueType="num">
                                      <p:cBhvr>
                                        <p:cTn id="209" dur="500" fill="hold"/>
                                        <p:tgtEl>
                                          <p:spTgt spid="82"/>
                                        </p:tgtEl>
                                        <p:attrNameLst>
                                          <p:attrName>ppt_x</p:attrName>
                                        </p:attrNameLst>
                                      </p:cBhvr>
                                      <p:tavLst>
                                        <p:tav tm="0">
                                          <p:val>
                                            <p:strVal val="#ppt_x"/>
                                          </p:val>
                                        </p:tav>
                                        <p:tav tm="100000">
                                          <p:val>
                                            <p:strVal val="#ppt_x"/>
                                          </p:val>
                                        </p:tav>
                                      </p:tavLst>
                                    </p:anim>
                                    <p:anim calcmode="lin" valueType="num">
                                      <p:cBhvr>
                                        <p:cTn id="210" dur="500" fill="hold"/>
                                        <p:tgtEl>
                                          <p:spTgt spid="82"/>
                                        </p:tgtEl>
                                        <p:attrNameLst>
                                          <p:attrName>ppt_y</p:attrName>
                                        </p:attrNameLst>
                                      </p:cBhvr>
                                      <p:tavLst>
                                        <p:tav tm="0">
                                          <p:val>
                                            <p:strVal val="#ppt_y-.1"/>
                                          </p:val>
                                        </p:tav>
                                        <p:tav tm="100000">
                                          <p:val>
                                            <p:strVal val="#ppt_y"/>
                                          </p:val>
                                        </p:tav>
                                      </p:tavLst>
                                    </p:anim>
                                  </p:childTnLst>
                                </p:cTn>
                              </p:par>
                            </p:childTnLst>
                          </p:cTn>
                        </p:par>
                        <p:par>
                          <p:cTn id="211" fill="hold">
                            <p:stCondLst>
                              <p:cond delay="15500"/>
                            </p:stCondLst>
                            <p:childTnLst>
                              <p:par>
                                <p:cTn id="212" presetID="22" presetClass="entr" presetSubtype="8" fill="hold" nodeType="afterEffect">
                                  <p:stCondLst>
                                    <p:cond delay="0"/>
                                  </p:stCondLst>
                                  <p:childTnLst>
                                    <p:set>
                                      <p:cBhvr>
                                        <p:cTn id="213" dur="1" fill="hold">
                                          <p:stCondLst>
                                            <p:cond delay="0"/>
                                          </p:stCondLst>
                                        </p:cTn>
                                        <p:tgtEl>
                                          <p:spTgt spid="83"/>
                                        </p:tgtEl>
                                        <p:attrNameLst>
                                          <p:attrName>style.visibility</p:attrName>
                                        </p:attrNameLst>
                                      </p:cBhvr>
                                      <p:to>
                                        <p:strVal val="visible"/>
                                      </p:to>
                                    </p:set>
                                    <p:animEffect transition="in" filter="wipe(left)">
                                      <p:cBhvr>
                                        <p:cTn id="214" dur="500"/>
                                        <p:tgtEl>
                                          <p:spTgt spid="83"/>
                                        </p:tgtEl>
                                      </p:cBhvr>
                                    </p:animEffect>
                                  </p:childTnLst>
                                </p:cTn>
                              </p:par>
                            </p:childTnLst>
                          </p:cTn>
                        </p:par>
                        <p:par>
                          <p:cTn id="215" fill="hold">
                            <p:stCondLst>
                              <p:cond delay="16000"/>
                            </p:stCondLst>
                            <p:childTnLst>
                              <p:par>
                                <p:cTn id="216" presetID="22" presetClass="entr" presetSubtype="8" fill="hold" nodeType="afterEffect">
                                  <p:stCondLst>
                                    <p:cond delay="0"/>
                                  </p:stCondLst>
                                  <p:childTnLst>
                                    <p:set>
                                      <p:cBhvr>
                                        <p:cTn id="217" dur="1" fill="hold">
                                          <p:stCondLst>
                                            <p:cond delay="0"/>
                                          </p:stCondLst>
                                        </p:cTn>
                                        <p:tgtEl>
                                          <p:spTgt spid="84"/>
                                        </p:tgtEl>
                                        <p:attrNameLst>
                                          <p:attrName>style.visibility</p:attrName>
                                        </p:attrNameLst>
                                      </p:cBhvr>
                                      <p:to>
                                        <p:strVal val="visible"/>
                                      </p:to>
                                    </p:set>
                                    <p:animEffect transition="in" filter="wipe(left)">
                                      <p:cBhvr>
                                        <p:cTn id="21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9" grpId="0" animBg="1"/>
      <p:bldP spid="11" grpId="0" animBg="1"/>
      <p:bldP spid="21" grpId="0" animBg="1"/>
      <p:bldP spid="22" grpId="0"/>
      <p:bldP spid="23" grpId="0"/>
      <p:bldP spid="47" grpId="0" animBg="1"/>
      <p:bldP spid="48" grpId="0" animBg="1"/>
      <p:bldP spid="49" grpId="0" animBg="1"/>
      <p:bldP spid="50" grpId="0" animBg="1"/>
      <p:bldP spid="52" grpId="0" animBg="1"/>
      <p:bldP spid="53" grpId="0"/>
      <p:bldP spid="54" grpId="0"/>
      <p:bldP spid="54" grpId="1"/>
      <p:bldP spid="64" grpId="0" animBg="1"/>
      <p:bldP spid="65" grpId="0" animBg="1"/>
      <p:bldP spid="66" grpId="0" animBg="1"/>
      <p:bldP spid="67" grpId="0" animBg="1"/>
      <p:bldP spid="69" grpId="0" animBg="1"/>
      <p:bldP spid="70" grpId="0"/>
      <p:bldP spid="71" grpId="0"/>
      <p:bldP spid="75" grpId="0" animBg="1"/>
      <p:bldP spid="76" grpId="0" animBg="1"/>
      <p:bldP spid="77" grpId="0" animBg="1"/>
      <p:bldP spid="78" grpId="0" animBg="1"/>
      <p:bldP spid="80" grpId="0" animBg="1"/>
      <p:bldP spid="81" grpId="0"/>
      <p:bldP spid="8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CC321E11-8577-4216-B2AD-786A18A6178C}"/>
              </a:ext>
            </a:extLst>
          </p:cNvPr>
          <p:cNvGrpSpPr/>
          <p:nvPr/>
        </p:nvGrpSpPr>
        <p:grpSpPr>
          <a:xfrm>
            <a:off x="815009" y="1921565"/>
            <a:ext cx="1895060" cy="1769165"/>
            <a:chOff x="815009" y="1921565"/>
            <a:chExt cx="1895060" cy="1769165"/>
          </a:xfrm>
        </p:grpSpPr>
        <p:sp>
          <p:nvSpPr>
            <p:cNvPr id="14" name="Rectangle: Top Corners Rounded 13">
              <a:extLst>
                <a:ext uri="{FF2B5EF4-FFF2-40B4-BE49-F238E27FC236}">
                  <a16:creationId xmlns:a16="http://schemas.microsoft.com/office/drawing/2014/main" id="{2321454B-B935-4B09-AFF6-1AD0CD1627C8}"/>
                </a:ext>
              </a:extLst>
            </p:cNvPr>
            <p:cNvSpPr/>
            <p:nvPr/>
          </p:nvSpPr>
          <p:spPr>
            <a:xfrm>
              <a:off x="815009" y="1921565"/>
              <a:ext cx="1895060" cy="1769165"/>
            </a:xfrm>
            <a:prstGeom prst="round2SameRect">
              <a:avLst/>
            </a:prstGeom>
            <a:solidFill>
              <a:srgbClr val="E56D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ED65975-850E-4FD4-BA76-038F32F9AA64}"/>
                </a:ext>
              </a:extLst>
            </p:cNvPr>
            <p:cNvSpPr txBox="1"/>
            <p:nvPr/>
          </p:nvSpPr>
          <p:spPr>
            <a:xfrm>
              <a:off x="1378226" y="2279374"/>
              <a:ext cx="768626" cy="1015663"/>
            </a:xfrm>
            <a:prstGeom prst="rect">
              <a:avLst/>
            </a:prstGeom>
            <a:noFill/>
          </p:spPr>
          <p:txBody>
            <a:bodyPr wrap="square" rtlCol="0">
              <a:spAutoFit/>
            </a:bodyPr>
            <a:lstStyle/>
            <a:p>
              <a:pPr algn="ctr"/>
              <a:r>
                <a:rPr lang="ro-RO" sz="6000" b="1" dirty="0">
                  <a:solidFill>
                    <a:schemeClr val="bg1"/>
                  </a:solidFill>
                  <a:latin typeface="Tw Cen MT" panose="020B0602020104020603" pitchFamily="34" charset="0"/>
                </a:rPr>
                <a:t>1</a:t>
              </a:r>
              <a:endParaRPr lang="en-US" sz="6000" b="1" dirty="0">
                <a:solidFill>
                  <a:schemeClr val="bg1"/>
                </a:solidFill>
                <a:latin typeface="Tw Cen MT" panose="020B0602020104020603" pitchFamily="34" charset="0"/>
              </a:endParaRPr>
            </a:p>
          </p:txBody>
        </p:sp>
      </p:grpSp>
      <p:sp>
        <p:nvSpPr>
          <p:cNvPr id="2" name="TextBox 1">
            <a:extLst>
              <a:ext uri="{FF2B5EF4-FFF2-40B4-BE49-F238E27FC236}">
                <a16:creationId xmlns:a16="http://schemas.microsoft.com/office/drawing/2014/main" id="{20CC57A3-C8BF-41E3-863A-94E38D239422}"/>
              </a:ext>
            </a:extLst>
          </p:cNvPr>
          <p:cNvSpPr txBox="1"/>
          <p:nvPr/>
        </p:nvSpPr>
        <p:spPr>
          <a:xfrm>
            <a:off x="1762539" y="133386"/>
            <a:ext cx="8666922" cy="830997"/>
          </a:xfrm>
          <a:prstGeom prst="rect">
            <a:avLst/>
          </a:prstGeom>
          <a:noFill/>
        </p:spPr>
        <p:txBody>
          <a:bodyPr wrap="square" rtlCol="0" anchor="ctr">
            <a:spAutoFit/>
          </a:bodyPr>
          <a:lstStyle/>
          <a:p>
            <a:pPr algn="ctr"/>
            <a:r>
              <a:rPr lang="en-US" sz="2400" spc="1500" dirty="0">
                <a:solidFill>
                  <a:schemeClr val="bg1">
                    <a:lumMod val="50000"/>
                  </a:schemeClr>
                </a:solidFill>
                <a:latin typeface="Century Gothic" panose="020B0502020202020204" pitchFamily="34" charset="0"/>
              </a:rPr>
              <a:t>RECENZIA LITERATURII </a:t>
            </a:r>
            <a:r>
              <a:rPr lang="ro-RO" sz="2400" spc="1500" dirty="0">
                <a:solidFill>
                  <a:schemeClr val="bg1">
                    <a:lumMod val="50000"/>
                  </a:schemeClr>
                </a:solidFill>
                <a:latin typeface="Century Gothic" panose="020B0502020202020204" pitchFamily="34" charset="0"/>
              </a:rPr>
              <a:t>ȘTIINȚIFICE</a:t>
            </a:r>
            <a:endParaRPr lang="en-US" sz="2400" spc="1500" dirty="0">
              <a:solidFill>
                <a:schemeClr val="bg1">
                  <a:lumMod val="50000"/>
                </a:schemeClr>
              </a:solidFill>
              <a:latin typeface="Century Gothic" panose="020B0502020202020204" pitchFamily="34" charset="0"/>
            </a:endParaRPr>
          </a:p>
        </p:txBody>
      </p:sp>
      <p:sp>
        <p:nvSpPr>
          <p:cNvPr id="13" name="Freeform: Shape 12">
            <a:extLst>
              <a:ext uri="{FF2B5EF4-FFF2-40B4-BE49-F238E27FC236}">
                <a16:creationId xmlns:a16="http://schemas.microsoft.com/office/drawing/2014/main" id="{59545BD2-FD29-4647-8BF5-B371BF035F22}"/>
              </a:ext>
            </a:extLst>
          </p:cNvPr>
          <p:cNvSpPr/>
          <p:nvPr/>
        </p:nvSpPr>
        <p:spPr>
          <a:xfrm flipV="1">
            <a:off x="815009" y="2650435"/>
            <a:ext cx="1895060" cy="3723861"/>
          </a:xfrm>
          <a:custGeom>
            <a:avLst/>
            <a:gdLst>
              <a:gd name="connsiteX0" fmla="*/ 0 w 1895060"/>
              <a:gd name="connsiteY0" fmla="*/ 3723861 h 3723861"/>
              <a:gd name="connsiteX1" fmla="*/ 351182 w 1895060"/>
              <a:gd name="connsiteY1" fmla="*/ 3723861 h 3723861"/>
              <a:gd name="connsiteX2" fmla="*/ 947530 w 1895060"/>
              <a:gd name="connsiteY2" fmla="*/ 3127513 h 3723861"/>
              <a:gd name="connsiteX3" fmla="*/ 1543878 w 1895060"/>
              <a:gd name="connsiteY3" fmla="*/ 3723861 h 3723861"/>
              <a:gd name="connsiteX4" fmla="*/ 1895060 w 1895060"/>
              <a:gd name="connsiteY4" fmla="*/ 3723861 h 3723861"/>
              <a:gd name="connsiteX5" fmla="*/ 1895060 w 1895060"/>
              <a:gd name="connsiteY5" fmla="*/ 315850 h 3723861"/>
              <a:gd name="connsiteX6" fmla="*/ 1579210 w 1895060"/>
              <a:gd name="connsiteY6" fmla="*/ 0 h 3723861"/>
              <a:gd name="connsiteX7" fmla="*/ 315850 w 1895060"/>
              <a:gd name="connsiteY7" fmla="*/ 0 h 3723861"/>
              <a:gd name="connsiteX8" fmla="*/ 0 w 1895060"/>
              <a:gd name="connsiteY8" fmla="*/ 315850 h 372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5060" h="3723861">
                <a:moveTo>
                  <a:pt x="0" y="3723861"/>
                </a:moveTo>
                <a:lnTo>
                  <a:pt x="351182" y="3723861"/>
                </a:lnTo>
                <a:cubicBezTo>
                  <a:pt x="351182" y="3394507"/>
                  <a:pt x="618176" y="3127513"/>
                  <a:pt x="947530" y="3127513"/>
                </a:cubicBezTo>
                <a:cubicBezTo>
                  <a:pt x="1276884" y="3127513"/>
                  <a:pt x="1543878" y="3394507"/>
                  <a:pt x="1543878" y="3723861"/>
                </a:cubicBezTo>
                <a:lnTo>
                  <a:pt x="1895060" y="3723861"/>
                </a:lnTo>
                <a:lnTo>
                  <a:pt x="1895060" y="315850"/>
                </a:lnTo>
                <a:cubicBezTo>
                  <a:pt x="1895060" y="141411"/>
                  <a:pt x="1753649" y="0"/>
                  <a:pt x="1579210" y="0"/>
                </a:cubicBezTo>
                <a:lnTo>
                  <a:pt x="315850" y="0"/>
                </a:lnTo>
                <a:cubicBezTo>
                  <a:pt x="141411" y="0"/>
                  <a:pt x="0" y="141411"/>
                  <a:pt x="0" y="315850"/>
                </a:cubicBez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10C9326A-D717-4692-A87A-7E138E2634C2}"/>
              </a:ext>
            </a:extLst>
          </p:cNvPr>
          <p:cNvSpPr txBox="1"/>
          <p:nvPr/>
        </p:nvSpPr>
        <p:spPr>
          <a:xfrm>
            <a:off x="927652" y="3429000"/>
            <a:ext cx="1656522" cy="923330"/>
          </a:xfrm>
          <a:prstGeom prst="rect">
            <a:avLst/>
          </a:prstGeom>
          <a:noFill/>
        </p:spPr>
        <p:txBody>
          <a:bodyPr wrap="square" rtlCol="0">
            <a:spAutoFit/>
          </a:bodyPr>
          <a:lstStyle/>
          <a:p>
            <a:pPr algn="ctr"/>
            <a:r>
              <a:rPr lang="ro-RO" b="1" dirty="0">
                <a:solidFill>
                  <a:srgbClr val="E56D95"/>
                </a:solidFill>
                <a:latin typeface="Tw Cen MT" panose="020B0602020104020603" pitchFamily="34" charset="0"/>
              </a:rPr>
              <a:t>Diversificarea portofoliului de investiții</a:t>
            </a:r>
            <a:endParaRPr lang="en-US" b="1" dirty="0">
              <a:solidFill>
                <a:srgbClr val="E56D95"/>
              </a:solidFill>
              <a:latin typeface="Tw Cen MT" panose="020B0602020104020603" pitchFamily="34" charset="0"/>
            </a:endParaRPr>
          </a:p>
        </p:txBody>
      </p:sp>
      <p:grpSp>
        <p:nvGrpSpPr>
          <p:cNvPr id="19" name="Group 18">
            <a:extLst>
              <a:ext uri="{FF2B5EF4-FFF2-40B4-BE49-F238E27FC236}">
                <a16:creationId xmlns:a16="http://schemas.microsoft.com/office/drawing/2014/main" id="{63037133-343B-4A57-AF81-575308972D66}"/>
              </a:ext>
            </a:extLst>
          </p:cNvPr>
          <p:cNvGrpSpPr/>
          <p:nvPr/>
        </p:nvGrpSpPr>
        <p:grpSpPr>
          <a:xfrm>
            <a:off x="3770243" y="1921565"/>
            <a:ext cx="1895060" cy="1769165"/>
            <a:chOff x="815009" y="1921565"/>
            <a:chExt cx="1895060" cy="1769165"/>
          </a:xfrm>
        </p:grpSpPr>
        <p:sp>
          <p:nvSpPr>
            <p:cNvPr id="20" name="Rectangle: Top Corners Rounded 19">
              <a:extLst>
                <a:ext uri="{FF2B5EF4-FFF2-40B4-BE49-F238E27FC236}">
                  <a16:creationId xmlns:a16="http://schemas.microsoft.com/office/drawing/2014/main" id="{9D06CBB7-A650-4CCD-8DF8-7F9F64BF7893}"/>
                </a:ext>
              </a:extLst>
            </p:cNvPr>
            <p:cNvSpPr/>
            <p:nvPr/>
          </p:nvSpPr>
          <p:spPr>
            <a:xfrm>
              <a:off x="815009" y="1921565"/>
              <a:ext cx="1895060" cy="1769165"/>
            </a:xfrm>
            <a:prstGeom prst="round2Same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94F8F9E-AEF5-41B4-A357-7A1FB2080A71}"/>
                </a:ext>
              </a:extLst>
            </p:cNvPr>
            <p:cNvSpPr txBox="1"/>
            <p:nvPr/>
          </p:nvSpPr>
          <p:spPr>
            <a:xfrm>
              <a:off x="1378226" y="2279374"/>
              <a:ext cx="768626" cy="1015663"/>
            </a:xfrm>
            <a:prstGeom prst="rect">
              <a:avLst/>
            </a:prstGeom>
            <a:noFill/>
          </p:spPr>
          <p:txBody>
            <a:bodyPr wrap="square" rtlCol="0">
              <a:spAutoFit/>
            </a:bodyPr>
            <a:lstStyle/>
            <a:p>
              <a:pPr algn="ctr"/>
              <a:r>
                <a:rPr lang="ro-RO" sz="6000" b="1" dirty="0">
                  <a:solidFill>
                    <a:schemeClr val="bg1"/>
                  </a:solidFill>
                  <a:latin typeface="Tw Cen MT" panose="020B0602020104020603" pitchFamily="34" charset="0"/>
                </a:rPr>
                <a:t>2</a:t>
              </a:r>
              <a:endParaRPr lang="en-US" sz="6000" b="1" dirty="0">
                <a:solidFill>
                  <a:schemeClr val="bg1"/>
                </a:solidFill>
                <a:latin typeface="Tw Cen MT" panose="020B0602020104020603" pitchFamily="34" charset="0"/>
              </a:endParaRPr>
            </a:p>
          </p:txBody>
        </p:sp>
      </p:grpSp>
      <p:sp>
        <p:nvSpPr>
          <p:cNvPr id="22" name="Freeform: Shape 21">
            <a:extLst>
              <a:ext uri="{FF2B5EF4-FFF2-40B4-BE49-F238E27FC236}">
                <a16:creationId xmlns:a16="http://schemas.microsoft.com/office/drawing/2014/main" id="{B781785F-A0A3-45FC-AFA1-94FEB301EF12}"/>
              </a:ext>
            </a:extLst>
          </p:cNvPr>
          <p:cNvSpPr/>
          <p:nvPr/>
        </p:nvSpPr>
        <p:spPr>
          <a:xfrm flipV="1">
            <a:off x="3770243" y="2650435"/>
            <a:ext cx="1895060" cy="3723861"/>
          </a:xfrm>
          <a:custGeom>
            <a:avLst/>
            <a:gdLst>
              <a:gd name="connsiteX0" fmla="*/ 0 w 1895060"/>
              <a:gd name="connsiteY0" fmla="*/ 3723861 h 3723861"/>
              <a:gd name="connsiteX1" fmla="*/ 351182 w 1895060"/>
              <a:gd name="connsiteY1" fmla="*/ 3723861 h 3723861"/>
              <a:gd name="connsiteX2" fmla="*/ 947530 w 1895060"/>
              <a:gd name="connsiteY2" fmla="*/ 3127513 h 3723861"/>
              <a:gd name="connsiteX3" fmla="*/ 1543878 w 1895060"/>
              <a:gd name="connsiteY3" fmla="*/ 3723861 h 3723861"/>
              <a:gd name="connsiteX4" fmla="*/ 1895060 w 1895060"/>
              <a:gd name="connsiteY4" fmla="*/ 3723861 h 3723861"/>
              <a:gd name="connsiteX5" fmla="*/ 1895060 w 1895060"/>
              <a:gd name="connsiteY5" fmla="*/ 315850 h 3723861"/>
              <a:gd name="connsiteX6" fmla="*/ 1579210 w 1895060"/>
              <a:gd name="connsiteY6" fmla="*/ 0 h 3723861"/>
              <a:gd name="connsiteX7" fmla="*/ 315850 w 1895060"/>
              <a:gd name="connsiteY7" fmla="*/ 0 h 3723861"/>
              <a:gd name="connsiteX8" fmla="*/ 0 w 1895060"/>
              <a:gd name="connsiteY8" fmla="*/ 315850 h 372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5060" h="3723861">
                <a:moveTo>
                  <a:pt x="0" y="3723861"/>
                </a:moveTo>
                <a:lnTo>
                  <a:pt x="351182" y="3723861"/>
                </a:lnTo>
                <a:cubicBezTo>
                  <a:pt x="351182" y="3394507"/>
                  <a:pt x="618176" y="3127513"/>
                  <a:pt x="947530" y="3127513"/>
                </a:cubicBezTo>
                <a:cubicBezTo>
                  <a:pt x="1276884" y="3127513"/>
                  <a:pt x="1543878" y="3394507"/>
                  <a:pt x="1543878" y="3723861"/>
                </a:cubicBezTo>
                <a:lnTo>
                  <a:pt x="1895060" y="3723861"/>
                </a:lnTo>
                <a:lnTo>
                  <a:pt x="1895060" y="315850"/>
                </a:lnTo>
                <a:cubicBezTo>
                  <a:pt x="1895060" y="141411"/>
                  <a:pt x="1753649" y="0"/>
                  <a:pt x="1579210" y="0"/>
                </a:cubicBezTo>
                <a:lnTo>
                  <a:pt x="315850" y="0"/>
                </a:lnTo>
                <a:cubicBezTo>
                  <a:pt x="141411" y="0"/>
                  <a:pt x="0" y="141411"/>
                  <a:pt x="0" y="315850"/>
                </a:cubicBez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a:extLst>
              <a:ext uri="{FF2B5EF4-FFF2-40B4-BE49-F238E27FC236}">
                <a16:creationId xmlns:a16="http://schemas.microsoft.com/office/drawing/2014/main" id="{BB15E281-F8F3-46B1-94D5-A1618F19FD7D}"/>
              </a:ext>
            </a:extLst>
          </p:cNvPr>
          <p:cNvSpPr txBox="1"/>
          <p:nvPr/>
        </p:nvSpPr>
        <p:spPr>
          <a:xfrm>
            <a:off x="3882886" y="3429000"/>
            <a:ext cx="1656522" cy="2031325"/>
          </a:xfrm>
          <a:prstGeom prst="rect">
            <a:avLst/>
          </a:prstGeom>
          <a:noFill/>
        </p:spPr>
        <p:txBody>
          <a:bodyPr wrap="square" rtlCol="0">
            <a:spAutoFit/>
          </a:bodyPr>
          <a:lstStyle/>
          <a:p>
            <a:pPr algn="ctr"/>
            <a:r>
              <a:rPr lang="ro-RO" b="1" dirty="0">
                <a:solidFill>
                  <a:schemeClr val="accent5">
                    <a:lumMod val="60000"/>
                    <a:lumOff val="40000"/>
                  </a:schemeClr>
                </a:solidFill>
                <a:latin typeface="Tw Cen MT" panose="020B0602020104020603" pitchFamily="34" charset="0"/>
              </a:rPr>
              <a:t>Integrarea piețelor bursiere</a:t>
            </a:r>
            <a:r>
              <a:rPr lang="en-US" b="1" dirty="0">
                <a:solidFill>
                  <a:schemeClr val="accent5">
                    <a:lumMod val="60000"/>
                    <a:lumOff val="40000"/>
                  </a:schemeClr>
                </a:solidFill>
                <a:latin typeface="Tw Cen MT" panose="020B0602020104020603" pitchFamily="34" charset="0"/>
              </a:rPr>
              <a:t>; </a:t>
            </a:r>
            <a:r>
              <a:rPr lang="ro-RO" b="1" dirty="0">
                <a:solidFill>
                  <a:schemeClr val="accent5">
                    <a:lumMod val="60000"/>
                    <a:lumOff val="40000"/>
                  </a:schemeClr>
                </a:solidFill>
                <a:latin typeface="Tw Cen MT" panose="020B0602020104020603" pitchFamily="34" charset="0"/>
              </a:rPr>
              <a:t>efect al globalizării și liberalizării fluxurilor de capital</a:t>
            </a:r>
            <a:endParaRPr lang="en-US" b="1" dirty="0">
              <a:solidFill>
                <a:schemeClr val="accent5">
                  <a:lumMod val="60000"/>
                  <a:lumOff val="40000"/>
                </a:schemeClr>
              </a:solidFill>
              <a:latin typeface="Tw Cen MT" panose="020B0602020104020603" pitchFamily="34" charset="0"/>
            </a:endParaRPr>
          </a:p>
        </p:txBody>
      </p:sp>
      <p:grpSp>
        <p:nvGrpSpPr>
          <p:cNvPr id="24" name="Group 23">
            <a:extLst>
              <a:ext uri="{FF2B5EF4-FFF2-40B4-BE49-F238E27FC236}">
                <a16:creationId xmlns:a16="http://schemas.microsoft.com/office/drawing/2014/main" id="{6FE4793D-958F-48E6-81D5-A8B46B128198}"/>
              </a:ext>
            </a:extLst>
          </p:cNvPr>
          <p:cNvGrpSpPr/>
          <p:nvPr/>
        </p:nvGrpSpPr>
        <p:grpSpPr>
          <a:xfrm>
            <a:off x="6725477" y="1921565"/>
            <a:ext cx="1895060" cy="1769165"/>
            <a:chOff x="815009" y="1921565"/>
            <a:chExt cx="1895060" cy="1769165"/>
          </a:xfrm>
          <a:solidFill>
            <a:schemeClr val="accent6">
              <a:lumMod val="75000"/>
            </a:schemeClr>
          </a:solidFill>
        </p:grpSpPr>
        <p:sp>
          <p:nvSpPr>
            <p:cNvPr id="25" name="Rectangle: Top Corners Rounded 24">
              <a:extLst>
                <a:ext uri="{FF2B5EF4-FFF2-40B4-BE49-F238E27FC236}">
                  <a16:creationId xmlns:a16="http://schemas.microsoft.com/office/drawing/2014/main" id="{F3A3F2B2-07E0-4C87-BF65-7AA6864B6BFE}"/>
                </a:ext>
              </a:extLst>
            </p:cNvPr>
            <p:cNvSpPr/>
            <p:nvPr/>
          </p:nvSpPr>
          <p:spPr>
            <a:xfrm>
              <a:off x="815009" y="1921565"/>
              <a:ext cx="1895060" cy="1769165"/>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DA71C70-4C10-4CA1-ABB7-FEEB5F5DAB1C}"/>
                </a:ext>
              </a:extLst>
            </p:cNvPr>
            <p:cNvSpPr txBox="1"/>
            <p:nvPr/>
          </p:nvSpPr>
          <p:spPr>
            <a:xfrm>
              <a:off x="1378226" y="2279374"/>
              <a:ext cx="768626" cy="1015663"/>
            </a:xfrm>
            <a:prstGeom prst="rect">
              <a:avLst/>
            </a:prstGeom>
            <a:grpFill/>
          </p:spPr>
          <p:txBody>
            <a:bodyPr wrap="square" rtlCol="0">
              <a:spAutoFit/>
            </a:bodyPr>
            <a:lstStyle/>
            <a:p>
              <a:pPr algn="ctr"/>
              <a:r>
                <a:rPr lang="ro-RO" sz="6000" b="1" dirty="0">
                  <a:solidFill>
                    <a:schemeClr val="bg1"/>
                  </a:solidFill>
                  <a:latin typeface="Tw Cen MT" panose="020B0602020104020603" pitchFamily="34" charset="0"/>
                </a:rPr>
                <a:t>3</a:t>
              </a:r>
              <a:endParaRPr lang="en-US" sz="6000" b="1" dirty="0">
                <a:solidFill>
                  <a:schemeClr val="bg1"/>
                </a:solidFill>
                <a:latin typeface="Tw Cen MT" panose="020B0602020104020603" pitchFamily="34" charset="0"/>
              </a:endParaRPr>
            </a:p>
          </p:txBody>
        </p:sp>
      </p:grpSp>
      <p:sp>
        <p:nvSpPr>
          <p:cNvPr id="27" name="Freeform: Shape 26">
            <a:extLst>
              <a:ext uri="{FF2B5EF4-FFF2-40B4-BE49-F238E27FC236}">
                <a16:creationId xmlns:a16="http://schemas.microsoft.com/office/drawing/2014/main" id="{E21C69FA-8A26-432F-9850-580637644F7C}"/>
              </a:ext>
            </a:extLst>
          </p:cNvPr>
          <p:cNvSpPr/>
          <p:nvPr/>
        </p:nvSpPr>
        <p:spPr>
          <a:xfrm flipV="1">
            <a:off x="6725477" y="2650435"/>
            <a:ext cx="1895060" cy="3723861"/>
          </a:xfrm>
          <a:custGeom>
            <a:avLst/>
            <a:gdLst>
              <a:gd name="connsiteX0" fmla="*/ 0 w 1895060"/>
              <a:gd name="connsiteY0" fmla="*/ 3723861 h 3723861"/>
              <a:gd name="connsiteX1" fmla="*/ 351182 w 1895060"/>
              <a:gd name="connsiteY1" fmla="*/ 3723861 h 3723861"/>
              <a:gd name="connsiteX2" fmla="*/ 947530 w 1895060"/>
              <a:gd name="connsiteY2" fmla="*/ 3127513 h 3723861"/>
              <a:gd name="connsiteX3" fmla="*/ 1543878 w 1895060"/>
              <a:gd name="connsiteY3" fmla="*/ 3723861 h 3723861"/>
              <a:gd name="connsiteX4" fmla="*/ 1895060 w 1895060"/>
              <a:gd name="connsiteY4" fmla="*/ 3723861 h 3723861"/>
              <a:gd name="connsiteX5" fmla="*/ 1895060 w 1895060"/>
              <a:gd name="connsiteY5" fmla="*/ 315850 h 3723861"/>
              <a:gd name="connsiteX6" fmla="*/ 1579210 w 1895060"/>
              <a:gd name="connsiteY6" fmla="*/ 0 h 3723861"/>
              <a:gd name="connsiteX7" fmla="*/ 315850 w 1895060"/>
              <a:gd name="connsiteY7" fmla="*/ 0 h 3723861"/>
              <a:gd name="connsiteX8" fmla="*/ 0 w 1895060"/>
              <a:gd name="connsiteY8" fmla="*/ 315850 h 372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5060" h="3723861">
                <a:moveTo>
                  <a:pt x="0" y="3723861"/>
                </a:moveTo>
                <a:lnTo>
                  <a:pt x="351182" y="3723861"/>
                </a:lnTo>
                <a:cubicBezTo>
                  <a:pt x="351182" y="3394507"/>
                  <a:pt x="618176" y="3127513"/>
                  <a:pt x="947530" y="3127513"/>
                </a:cubicBezTo>
                <a:cubicBezTo>
                  <a:pt x="1276884" y="3127513"/>
                  <a:pt x="1543878" y="3394507"/>
                  <a:pt x="1543878" y="3723861"/>
                </a:cubicBezTo>
                <a:lnTo>
                  <a:pt x="1895060" y="3723861"/>
                </a:lnTo>
                <a:lnTo>
                  <a:pt x="1895060" y="315850"/>
                </a:lnTo>
                <a:cubicBezTo>
                  <a:pt x="1895060" y="141411"/>
                  <a:pt x="1753649" y="0"/>
                  <a:pt x="1579210" y="0"/>
                </a:cubicBezTo>
                <a:lnTo>
                  <a:pt x="315850" y="0"/>
                </a:lnTo>
                <a:cubicBezTo>
                  <a:pt x="141411" y="0"/>
                  <a:pt x="0" y="141411"/>
                  <a:pt x="0" y="315850"/>
                </a:cubicBez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TextBox 27">
            <a:extLst>
              <a:ext uri="{FF2B5EF4-FFF2-40B4-BE49-F238E27FC236}">
                <a16:creationId xmlns:a16="http://schemas.microsoft.com/office/drawing/2014/main" id="{8153605E-2117-4DF8-80D8-314C403A8677}"/>
              </a:ext>
            </a:extLst>
          </p:cNvPr>
          <p:cNvSpPr txBox="1"/>
          <p:nvPr/>
        </p:nvSpPr>
        <p:spPr>
          <a:xfrm>
            <a:off x="6838120" y="3429000"/>
            <a:ext cx="1656522" cy="923330"/>
          </a:xfrm>
          <a:prstGeom prst="rect">
            <a:avLst/>
          </a:prstGeom>
          <a:noFill/>
        </p:spPr>
        <p:txBody>
          <a:bodyPr wrap="square" rtlCol="0">
            <a:spAutoFit/>
          </a:bodyPr>
          <a:lstStyle/>
          <a:p>
            <a:pPr algn="ctr"/>
            <a:r>
              <a:rPr lang="ro-RO" b="1" dirty="0">
                <a:solidFill>
                  <a:schemeClr val="accent6">
                    <a:lumMod val="75000"/>
                  </a:schemeClr>
                </a:solidFill>
                <a:latin typeface="Tw Cen MT" panose="020B0602020104020603" pitchFamily="34" charset="0"/>
              </a:rPr>
              <a:t>Corelarea piețelor bursiere</a:t>
            </a:r>
            <a:endParaRPr lang="en-US" b="1" dirty="0">
              <a:solidFill>
                <a:schemeClr val="accent6">
                  <a:lumMod val="75000"/>
                </a:schemeClr>
              </a:solidFill>
              <a:latin typeface="Tw Cen MT" panose="020B0602020104020603" pitchFamily="34" charset="0"/>
            </a:endParaRPr>
          </a:p>
        </p:txBody>
      </p:sp>
      <p:grpSp>
        <p:nvGrpSpPr>
          <p:cNvPr id="29" name="Group 28">
            <a:extLst>
              <a:ext uri="{FF2B5EF4-FFF2-40B4-BE49-F238E27FC236}">
                <a16:creationId xmlns:a16="http://schemas.microsoft.com/office/drawing/2014/main" id="{7CDA2929-855C-4BEA-B61B-3751FB9D8BE9}"/>
              </a:ext>
            </a:extLst>
          </p:cNvPr>
          <p:cNvGrpSpPr/>
          <p:nvPr/>
        </p:nvGrpSpPr>
        <p:grpSpPr>
          <a:xfrm>
            <a:off x="9481931" y="1921565"/>
            <a:ext cx="1895060" cy="1769165"/>
            <a:chOff x="815009" y="1921565"/>
            <a:chExt cx="1895060" cy="1769165"/>
          </a:xfrm>
          <a:solidFill>
            <a:srgbClr val="FF0000"/>
          </a:solidFill>
        </p:grpSpPr>
        <p:sp>
          <p:nvSpPr>
            <p:cNvPr id="30" name="Rectangle: Top Corners Rounded 29">
              <a:extLst>
                <a:ext uri="{FF2B5EF4-FFF2-40B4-BE49-F238E27FC236}">
                  <a16:creationId xmlns:a16="http://schemas.microsoft.com/office/drawing/2014/main" id="{2F8B1FBC-ECE2-45A8-89B8-D71210CA0536}"/>
                </a:ext>
              </a:extLst>
            </p:cNvPr>
            <p:cNvSpPr/>
            <p:nvPr/>
          </p:nvSpPr>
          <p:spPr>
            <a:xfrm>
              <a:off x="815009" y="1921565"/>
              <a:ext cx="1895060" cy="1769165"/>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DB54AD6-D3CC-4AFA-8A4F-DE4BA2D9F6AF}"/>
                </a:ext>
              </a:extLst>
            </p:cNvPr>
            <p:cNvSpPr txBox="1"/>
            <p:nvPr/>
          </p:nvSpPr>
          <p:spPr>
            <a:xfrm>
              <a:off x="1378226" y="2279374"/>
              <a:ext cx="768626" cy="1015663"/>
            </a:xfrm>
            <a:prstGeom prst="rect">
              <a:avLst/>
            </a:prstGeom>
            <a:grpFill/>
          </p:spPr>
          <p:txBody>
            <a:bodyPr wrap="square" rtlCol="0">
              <a:spAutoFit/>
            </a:bodyPr>
            <a:lstStyle/>
            <a:p>
              <a:pPr algn="ctr"/>
              <a:r>
                <a:rPr lang="ro-RO" sz="6000" b="1" dirty="0">
                  <a:solidFill>
                    <a:schemeClr val="bg1"/>
                  </a:solidFill>
                  <a:latin typeface="Tw Cen MT" panose="020B0602020104020603" pitchFamily="34" charset="0"/>
                </a:rPr>
                <a:t>4</a:t>
              </a:r>
              <a:endParaRPr lang="en-US" sz="6000" b="1" dirty="0">
                <a:solidFill>
                  <a:schemeClr val="bg1"/>
                </a:solidFill>
                <a:latin typeface="Tw Cen MT" panose="020B0602020104020603" pitchFamily="34" charset="0"/>
              </a:endParaRPr>
            </a:p>
          </p:txBody>
        </p:sp>
      </p:grpSp>
      <p:sp>
        <p:nvSpPr>
          <p:cNvPr id="32" name="Freeform: Shape 31">
            <a:extLst>
              <a:ext uri="{FF2B5EF4-FFF2-40B4-BE49-F238E27FC236}">
                <a16:creationId xmlns:a16="http://schemas.microsoft.com/office/drawing/2014/main" id="{D8EB0CA2-67BA-48F6-A309-B6DEC9777867}"/>
              </a:ext>
            </a:extLst>
          </p:cNvPr>
          <p:cNvSpPr/>
          <p:nvPr/>
        </p:nvSpPr>
        <p:spPr>
          <a:xfrm flipV="1">
            <a:off x="9481931" y="2650435"/>
            <a:ext cx="1895060" cy="3723861"/>
          </a:xfrm>
          <a:custGeom>
            <a:avLst/>
            <a:gdLst>
              <a:gd name="connsiteX0" fmla="*/ 0 w 1895060"/>
              <a:gd name="connsiteY0" fmla="*/ 3723861 h 3723861"/>
              <a:gd name="connsiteX1" fmla="*/ 351182 w 1895060"/>
              <a:gd name="connsiteY1" fmla="*/ 3723861 h 3723861"/>
              <a:gd name="connsiteX2" fmla="*/ 947530 w 1895060"/>
              <a:gd name="connsiteY2" fmla="*/ 3127513 h 3723861"/>
              <a:gd name="connsiteX3" fmla="*/ 1543878 w 1895060"/>
              <a:gd name="connsiteY3" fmla="*/ 3723861 h 3723861"/>
              <a:gd name="connsiteX4" fmla="*/ 1895060 w 1895060"/>
              <a:gd name="connsiteY4" fmla="*/ 3723861 h 3723861"/>
              <a:gd name="connsiteX5" fmla="*/ 1895060 w 1895060"/>
              <a:gd name="connsiteY5" fmla="*/ 315850 h 3723861"/>
              <a:gd name="connsiteX6" fmla="*/ 1579210 w 1895060"/>
              <a:gd name="connsiteY6" fmla="*/ 0 h 3723861"/>
              <a:gd name="connsiteX7" fmla="*/ 315850 w 1895060"/>
              <a:gd name="connsiteY7" fmla="*/ 0 h 3723861"/>
              <a:gd name="connsiteX8" fmla="*/ 0 w 1895060"/>
              <a:gd name="connsiteY8" fmla="*/ 315850 h 372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5060" h="3723861">
                <a:moveTo>
                  <a:pt x="0" y="3723861"/>
                </a:moveTo>
                <a:lnTo>
                  <a:pt x="351182" y="3723861"/>
                </a:lnTo>
                <a:cubicBezTo>
                  <a:pt x="351182" y="3394507"/>
                  <a:pt x="618176" y="3127513"/>
                  <a:pt x="947530" y="3127513"/>
                </a:cubicBezTo>
                <a:cubicBezTo>
                  <a:pt x="1276884" y="3127513"/>
                  <a:pt x="1543878" y="3394507"/>
                  <a:pt x="1543878" y="3723861"/>
                </a:cubicBezTo>
                <a:lnTo>
                  <a:pt x="1895060" y="3723861"/>
                </a:lnTo>
                <a:lnTo>
                  <a:pt x="1895060" y="315850"/>
                </a:lnTo>
                <a:cubicBezTo>
                  <a:pt x="1895060" y="141411"/>
                  <a:pt x="1753649" y="0"/>
                  <a:pt x="1579210" y="0"/>
                </a:cubicBezTo>
                <a:lnTo>
                  <a:pt x="315850" y="0"/>
                </a:lnTo>
                <a:cubicBezTo>
                  <a:pt x="141411" y="0"/>
                  <a:pt x="0" y="141411"/>
                  <a:pt x="0" y="315850"/>
                </a:cubicBez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TextBox 32">
            <a:extLst>
              <a:ext uri="{FF2B5EF4-FFF2-40B4-BE49-F238E27FC236}">
                <a16:creationId xmlns:a16="http://schemas.microsoft.com/office/drawing/2014/main" id="{191A2C3F-6155-4F1D-91C3-59FC2B7C53AE}"/>
              </a:ext>
            </a:extLst>
          </p:cNvPr>
          <p:cNvSpPr txBox="1"/>
          <p:nvPr/>
        </p:nvSpPr>
        <p:spPr>
          <a:xfrm>
            <a:off x="9594574" y="3429000"/>
            <a:ext cx="1656522" cy="1200329"/>
          </a:xfrm>
          <a:prstGeom prst="rect">
            <a:avLst/>
          </a:prstGeom>
          <a:noFill/>
        </p:spPr>
        <p:txBody>
          <a:bodyPr wrap="square" rtlCol="0">
            <a:spAutoFit/>
          </a:bodyPr>
          <a:lstStyle/>
          <a:p>
            <a:pPr algn="ctr"/>
            <a:r>
              <a:rPr lang="ro-RO" b="1" dirty="0">
                <a:solidFill>
                  <a:srgbClr val="FF0000"/>
                </a:solidFill>
                <a:latin typeface="Tw Cen MT" panose="020B0602020104020603" pitchFamily="34" charset="0"/>
              </a:rPr>
              <a:t>Riscul investirii pe piețele de capital emergente</a:t>
            </a:r>
            <a:endParaRPr lang="en-US" b="1" dirty="0">
              <a:solidFill>
                <a:srgbClr val="FF0000"/>
              </a:solidFill>
              <a:latin typeface="Tw Cen MT" panose="020B0602020104020603" pitchFamily="34" charset="0"/>
            </a:endParaRPr>
          </a:p>
        </p:txBody>
      </p:sp>
      <p:pic>
        <p:nvPicPr>
          <p:cNvPr id="37" name="Picture 36">
            <a:extLst>
              <a:ext uri="{FF2B5EF4-FFF2-40B4-BE49-F238E27FC236}">
                <a16:creationId xmlns:a16="http://schemas.microsoft.com/office/drawing/2014/main" id="{B54F7BC7-3540-42FE-B49B-1FF4E8877839}"/>
              </a:ext>
            </a:extLst>
          </p:cNvPr>
          <p:cNvPicPr>
            <a:picLocks noChangeAspect="1"/>
          </p:cNvPicPr>
          <p:nvPr/>
        </p:nvPicPr>
        <p:blipFill>
          <a:blip r:embed="rId2">
            <a:clrChange>
              <a:clrFrom>
                <a:srgbClr val="FFFFFF"/>
              </a:clrFrom>
              <a:clrTo>
                <a:srgbClr val="FFFFFF">
                  <a:alpha val="0"/>
                </a:srgbClr>
              </a:clrTo>
            </a:clrChange>
            <a:duotone>
              <a:prstClr val="black"/>
              <a:srgbClr val="E56D95">
                <a:tint val="45000"/>
                <a:satMod val="400000"/>
              </a:srgbClr>
            </a:duotone>
            <a:extLst>
              <a:ext uri="{28A0092B-C50C-407E-A947-70E740481C1C}">
                <a14:useLocalDpi xmlns:a14="http://schemas.microsoft.com/office/drawing/2010/main" val="0"/>
              </a:ext>
            </a:extLst>
          </a:blip>
          <a:stretch>
            <a:fillRect/>
          </a:stretch>
        </p:blipFill>
        <p:spPr>
          <a:xfrm>
            <a:off x="1131042" y="5111302"/>
            <a:ext cx="1262994" cy="1262994"/>
          </a:xfrm>
          <a:prstGeom prst="rect">
            <a:avLst/>
          </a:prstGeom>
        </p:spPr>
      </p:pic>
      <p:pic>
        <p:nvPicPr>
          <p:cNvPr id="38" name="Picture 37">
            <a:extLst>
              <a:ext uri="{FF2B5EF4-FFF2-40B4-BE49-F238E27FC236}">
                <a16:creationId xmlns:a16="http://schemas.microsoft.com/office/drawing/2014/main" id="{1D5953F5-2443-424E-90D1-94AF36976600}"/>
              </a:ext>
            </a:extLst>
          </p:cNvPr>
          <p:cNvPicPr>
            <a:picLocks noChangeAspect="1"/>
          </p:cNvPicPr>
          <p:nvPr/>
        </p:nvPicPr>
        <p:blipFill>
          <a:blip r:embed="rId2">
            <a:clrChange>
              <a:clrFrom>
                <a:srgbClr val="FFFFFF"/>
              </a:clrFrom>
              <a:clrTo>
                <a:srgbClr val="FFFFFF">
                  <a:alpha val="0"/>
                </a:srgbClr>
              </a:clrTo>
            </a:clrChange>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9797964" y="5111302"/>
            <a:ext cx="1262994" cy="1262994"/>
          </a:xfrm>
          <a:prstGeom prst="rect">
            <a:avLst/>
          </a:prstGeom>
        </p:spPr>
      </p:pic>
      <p:pic>
        <p:nvPicPr>
          <p:cNvPr id="39" name="Picture 38">
            <a:extLst>
              <a:ext uri="{FF2B5EF4-FFF2-40B4-BE49-F238E27FC236}">
                <a16:creationId xmlns:a16="http://schemas.microsoft.com/office/drawing/2014/main" id="{0E32B1B4-C5D1-4B3B-89F1-2D0A177BB851}"/>
              </a:ext>
            </a:extLst>
          </p:cNvPr>
          <p:cNvPicPr>
            <a:picLocks noChangeAspect="1"/>
          </p:cNvPicPr>
          <p:nvPr/>
        </p:nvPicPr>
        <p:blipFill>
          <a:blip r:embed="rId2">
            <a:clrChange>
              <a:clrFrom>
                <a:srgbClr val="FFFFFF"/>
              </a:clrFrom>
              <a:clrTo>
                <a:srgbClr val="FFFFFF">
                  <a:alpha val="0"/>
                </a:srgbClr>
              </a:clrTo>
            </a:clrChange>
            <a:duotone>
              <a:prstClr val="black"/>
              <a:schemeClr val="accent6">
                <a:lumMod val="75000"/>
                <a:tint val="45000"/>
                <a:satMod val="400000"/>
              </a:schemeClr>
            </a:duotone>
            <a:extLst>
              <a:ext uri="{28A0092B-C50C-407E-A947-70E740481C1C}">
                <a14:useLocalDpi xmlns:a14="http://schemas.microsoft.com/office/drawing/2010/main" val="0"/>
              </a:ext>
            </a:extLst>
          </a:blip>
          <a:stretch>
            <a:fillRect/>
          </a:stretch>
        </p:blipFill>
        <p:spPr>
          <a:xfrm>
            <a:off x="7041510" y="5111302"/>
            <a:ext cx="1262994" cy="1262994"/>
          </a:xfrm>
          <a:prstGeom prst="rect">
            <a:avLst/>
          </a:prstGeom>
        </p:spPr>
      </p:pic>
      <p:pic>
        <p:nvPicPr>
          <p:cNvPr id="40" name="Picture 39">
            <a:extLst>
              <a:ext uri="{FF2B5EF4-FFF2-40B4-BE49-F238E27FC236}">
                <a16:creationId xmlns:a16="http://schemas.microsoft.com/office/drawing/2014/main" id="{78964CC7-8D42-4B90-AFF6-C93DF531F85F}"/>
              </a:ext>
            </a:extLst>
          </p:cNvPr>
          <p:cNvPicPr>
            <a:picLocks noChangeAspect="1"/>
          </p:cNvPicPr>
          <p:nvPr/>
        </p:nvPicPr>
        <p:blipFill>
          <a:blip r:embed="rId2">
            <a:clrChange>
              <a:clrFrom>
                <a:srgbClr val="FFFFFF"/>
              </a:clrFrom>
              <a:clrTo>
                <a:srgbClr val="FFFFFF">
                  <a:alpha val="0"/>
                </a:srgbClr>
              </a:clrTo>
            </a:clrChange>
            <a:duotone>
              <a:prstClr val="black"/>
              <a:schemeClr val="accent5">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075614" y="5111302"/>
            <a:ext cx="1262994" cy="1262994"/>
          </a:xfrm>
          <a:prstGeom prst="rect">
            <a:avLst/>
          </a:prstGeom>
        </p:spPr>
      </p:pic>
      <p:grpSp>
        <p:nvGrpSpPr>
          <p:cNvPr id="45" name="Group 44">
            <a:extLst>
              <a:ext uri="{FF2B5EF4-FFF2-40B4-BE49-F238E27FC236}">
                <a16:creationId xmlns:a16="http://schemas.microsoft.com/office/drawing/2014/main" id="{55D8D109-5013-47CB-93E0-35C9DB7EA4A9}"/>
              </a:ext>
            </a:extLst>
          </p:cNvPr>
          <p:cNvGrpSpPr/>
          <p:nvPr/>
        </p:nvGrpSpPr>
        <p:grpSpPr>
          <a:xfrm>
            <a:off x="5416826" y="1027473"/>
            <a:ext cx="1358348" cy="245164"/>
            <a:chOff x="4737652" y="1027473"/>
            <a:chExt cx="1358348" cy="245164"/>
          </a:xfrm>
        </p:grpSpPr>
        <p:sp>
          <p:nvSpPr>
            <p:cNvPr id="41" name="Oval 40">
              <a:extLst>
                <a:ext uri="{FF2B5EF4-FFF2-40B4-BE49-F238E27FC236}">
                  <a16:creationId xmlns:a16="http://schemas.microsoft.com/office/drawing/2014/main" id="{482E62B9-AD8A-44D4-9534-146676286931}"/>
                </a:ext>
              </a:extLst>
            </p:cNvPr>
            <p:cNvSpPr/>
            <p:nvPr/>
          </p:nvSpPr>
          <p:spPr>
            <a:xfrm>
              <a:off x="4737652" y="1027473"/>
              <a:ext cx="238538" cy="238538"/>
            </a:xfrm>
            <a:prstGeom prst="ellipse">
              <a:avLst/>
            </a:prstGeom>
            <a:solidFill>
              <a:srgbClr val="E56D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56D95"/>
                </a:solidFill>
              </a:endParaRPr>
            </a:p>
          </p:txBody>
        </p:sp>
        <p:sp>
          <p:nvSpPr>
            <p:cNvPr id="42" name="Oval 41">
              <a:extLst>
                <a:ext uri="{FF2B5EF4-FFF2-40B4-BE49-F238E27FC236}">
                  <a16:creationId xmlns:a16="http://schemas.microsoft.com/office/drawing/2014/main" id="{8D005C7E-C836-4FE7-8F24-A75C0822A44B}"/>
                </a:ext>
              </a:extLst>
            </p:cNvPr>
            <p:cNvSpPr/>
            <p:nvPr/>
          </p:nvSpPr>
          <p:spPr>
            <a:xfrm>
              <a:off x="5115339" y="1027473"/>
              <a:ext cx="238538" cy="23853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65AEA7A-9A9E-421F-B970-6F45AF8282A1}"/>
                </a:ext>
              </a:extLst>
            </p:cNvPr>
            <p:cNvSpPr/>
            <p:nvPr/>
          </p:nvSpPr>
          <p:spPr>
            <a:xfrm>
              <a:off x="5493026" y="1034099"/>
              <a:ext cx="238538" cy="2385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7846152-0A2D-4B65-BD73-FF2EF251E49D}"/>
                </a:ext>
              </a:extLst>
            </p:cNvPr>
            <p:cNvSpPr/>
            <p:nvPr/>
          </p:nvSpPr>
          <p:spPr>
            <a:xfrm>
              <a:off x="5857462" y="1027473"/>
              <a:ext cx="238538" cy="2385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216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anim calcmode="lin" valueType="num">
                                      <p:cBhvr>
                                        <p:cTn id="14" dur="500" fill="hold"/>
                                        <p:tgtEl>
                                          <p:spTgt spid="16"/>
                                        </p:tgtEl>
                                        <p:attrNameLst>
                                          <p:attrName>ppt_x</p:attrName>
                                        </p:attrNameLst>
                                      </p:cBhvr>
                                      <p:tavLst>
                                        <p:tav tm="0">
                                          <p:val>
                                            <p:strVal val="#ppt_x"/>
                                          </p:val>
                                        </p:tav>
                                        <p:tav tm="100000">
                                          <p:val>
                                            <p:strVal val="#ppt_x"/>
                                          </p:val>
                                        </p:tav>
                                      </p:tavLst>
                                    </p:anim>
                                    <p:anim calcmode="lin" valueType="num">
                                      <p:cBhvr>
                                        <p:cTn id="15" dur="5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par>
                                <p:cTn id="22" presetID="53" presetClass="entr" presetSubtype="16"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p:cTn id="24" dur="500" fill="hold"/>
                                        <p:tgtEl>
                                          <p:spTgt spid="37"/>
                                        </p:tgtEl>
                                        <p:attrNameLst>
                                          <p:attrName>ppt_w</p:attrName>
                                        </p:attrNameLst>
                                      </p:cBhvr>
                                      <p:tavLst>
                                        <p:tav tm="0">
                                          <p:val>
                                            <p:fltVal val="0"/>
                                          </p:val>
                                        </p:tav>
                                        <p:tav tm="100000">
                                          <p:val>
                                            <p:strVal val="#ppt_w"/>
                                          </p:val>
                                        </p:tav>
                                      </p:tavLst>
                                    </p:anim>
                                    <p:anim calcmode="lin" valueType="num">
                                      <p:cBhvr>
                                        <p:cTn id="25" dur="500" fill="hold"/>
                                        <p:tgtEl>
                                          <p:spTgt spid="37"/>
                                        </p:tgtEl>
                                        <p:attrNameLst>
                                          <p:attrName>ppt_h</p:attrName>
                                        </p:attrNameLst>
                                      </p:cBhvr>
                                      <p:tavLst>
                                        <p:tav tm="0">
                                          <p:val>
                                            <p:fltVal val="0"/>
                                          </p:val>
                                        </p:tav>
                                        <p:tav tm="100000">
                                          <p:val>
                                            <p:strVal val="#ppt_h"/>
                                          </p:val>
                                        </p:tav>
                                      </p:tavLst>
                                    </p:anim>
                                    <p:animEffect transition="in" filter="fade">
                                      <p:cBhvr>
                                        <p:cTn id="26" dur="500"/>
                                        <p:tgtEl>
                                          <p:spTgt spid="37"/>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anim calcmode="lin" valueType="num">
                                      <p:cBhvr>
                                        <p:cTn id="31" dur="500" fill="hold"/>
                                        <p:tgtEl>
                                          <p:spTgt spid="22"/>
                                        </p:tgtEl>
                                        <p:attrNameLst>
                                          <p:attrName>ppt_x</p:attrName>
                                        </p:attrNameLst>
                                      </p:cBhvr>
                                      <p:tavLst>
                                        <p:tav tm="0">
                                          <p:val>
                                            <p:strVal val="#ppt_x"/>
                                          </p:val>
                                        </p:tav>
                                        <p:tav tm="100000">
                                          <p:val>
                                            <p:strVal val="#ppt_x"/>
                                          </p:val>
                                        </p:tav>
                                      </p:tavLst>
                                    </p:anim>
                                    <p:anim calcmode="lin" valueType="num">
                                      <p:cBhvr>
                                        <p:cTn id="32" dur="500" fill="hold"/>
                                        <p:tgtEl>
                                          <p:spTgt spid="22"/>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anim calcmode="lin" valueType="num">
                                      <p:cBhvr>
                                        <p:cTn id="37" dur="500" fill="hold"/>
                                        <p:tgtEl>
                                          <p:spTgt spid="19"/>
                                        </p:tgtEl>
                                        <p:attrNameLst>
                                          <p:attrName>ppt_x</p:attrName>
                                        </p:attrNameLst>
                                      </p:cBhvr>
                                      <p:tavLst>
                                        <p:tav tm="0">
                                          <p:val>
                                            <p:strVal val="#ppt_x"/>
                                          </p:val>
                                        </p:tav>
                                        <p:tav tm="100000">
                                          <p:val>
                                            <p:strVal val="#ppt_x"/>
                                          </p:val>
                                        </p:tav>
                                      </p:tavLst>
                                    </p:anim>
                                    <p:anim calcmode="lin" valueType="num">
                                      <p:cBhvr>
                                        <p:cTn id="38" dur="500" fill="hold"/>
                                        <p:tgtEl>
                                          <p:spTgt spid="19"/>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53" presetClass="entr" presetSubtype="16"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anim calcmode="lin" valueType="num">
                                      <p:cBhvr>
                                        <p:cTn id="54" dur="500" fill="hold"/>
                                        <p:tgtEl>
                                          <p:spTgt spid="27"/>
                                        </p:tgtEl>
                                        <p:attrNameLst>
                                          <p:attrName>ppt_x</p:attrName>
                                        </p:attrNameLst>
                                      </p:cBhvr>
                                      <p:tavLst>
                                        <p:tav tm="0">
                                          <p:val>
                                            <p:strVal val="#ppt_x"/>
                                          </p:val>
                                        </p:tav>
                                        <p:tav tm="100000">
                                          <p:val>
                                            <p:strVal val="#ppt_x"/>
                                          </p:val>
                                        </p:tav>
                                      </p:tavLst>
                                    </p:anim>
                                    <p:anim calcmode="lin" valueType="num">
                                      <p:cBhvr>
                                        <p:cTn id="55" dur="500" fill="hold"/>
                                        <p:tgtEl>
                                          <p:spTgt spid="27"/>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anim calcmode="lin" valueType="num">
                                      <p:cBhvr>
                                        <p:cTn id="60" dur="500" fill="hold"/>
                                        <p:tgtEl>
                                          <p:spTgt spid="24"/>
                                        </p:tgtEl>
                                        <p:attrNameLst>
                                          <p:attrName>ppt_x</p:attrName>
                                        </p:attrNameLst>
                                      </p:cBhvr>
                                      <p:tavLst>
                                        <p:tav tm="0">
                                          <p:val>
                                            <p:strVal val="#ppt_x"/>
                                          </p:val>
                                        </p:tav>
                                        <p:tav tm="100000">
                                          <p:val>
                                            <p:strVal val="#ppt_x"/>
                                          </p:val>
                                        </p:tav>
                                      </p:tavLst>
                                    </p:anim>
                                    <p:anim calcmode="lin" valueType="num">
                                      <p:cBhvr>
                                        <p:cTn id="61" dur="500" fill="hold"/>
                                        <p:tgtEl>
                                          <p:spTgt spid="24"/>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p:cTn id="65" dur="500" fill="hold"/>
                                        <p:tgtEl>
                                          <p:spTgt spid="28"/>
                                        </p:tgtEl>
                                        <p:attrNameLst>
                                          <p:attrName>ppt_w</p:attrName>
                                        </p:attrNameLst>
                                      </p:cBhvr>
                                      <p:tavLst>
                                        <p:tav tm="0">
                                          <p:val>
                                            <p:fltVal val="0"/>
                                          </p:val>
                                        </p:tav>
                                        <p:tav tm="100000">
                                          <p:val>
                                            <p:strVal val="#ppt_w"/>
                                          </p:val>
                                        </p:tav>
                                      </p:tavLst>
                                    </p:anim>
                                    <p:anim calcmode="lin" valueType="num">
                                      <p:cBhvr>
                                        <p:cTn id="66" dur="500" fill="hold"/>
                                        <p:tgtEl>
                                          <p:spTgt spid="28"/>
                                        </p:tgtEl>
                                        <p:attrNameLst>
                                          <p:attrName>ppt_h</p:attrName>
                                        </p:attrNameLst>
                                      </p:cBhvr>
                                      <p:tavLst>
                                        <p:tav tm="0">
                                          <p:val>
                                            <p:fltVal val="0"/>
                                          </p:val>
                                        </p:tav>
                                        <p:tav tm="100000">
                                          <p:val>
                                            <p:strVal val="#ppt_h"/>
                                          </p:val>
                                        </p:tav>
                                      </p:tavLst>
                                    </p:anim>
                                    <p:animEffect transition="in" filter="fade">
                                      <p:cBhvr>
                                        <p:cTn id="67" dur="500"/>
                                        <p:tgtEl>
                                          <p:spTgt spid="28"/>
                                        </p:tgtEl>
                                      </p:cBhvr>
                                    </p:animEffect>
                                  </p:childTnLst>
                                </p:cTn>
                              </p:par>
                              <p:par>
                                <p:cTn id="68" presetID="53" presetClass="entr" presetSubtype="16" fill="hold" nodeType="with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p:cTn id="70" dur="500" fill="hold"/>
                                        <p:tgtEl>
                                          <p:spTgt spid="39"/>
                                        </p:tgtEl>
                                        <p:attrNameLst>
                                          <p:attrName>ppt_w</p:attrName>
                                        </p:attrNameLst>
                                      </p:cBhvr>
                                      <p:tavLst>
                                        <p:tav tm="0">
                                          <p:val>
                                            <p:fltVal val="0"/>
                                          </p:val>
                                        </p:tav>
                                        <p:tav tm="100000">
                                          <p:val>
                                            <p:strVal val="#ppt_w"/>
                                          </p:val>
                                        </p:tav>
                                      </p:tavLst>
                                    </p:anim>
                                    <p:anim calcmode="lin" valueType="num">
                                      <p:cBhvr>
                                        <p:cTn id="71" dur="500" fill="hold"/>
                                        <p:tgtEl>
                                          <p:spTgt spid="39"/>
                                        </p:tgtEl>
                                        <p:attrNameLst>
                                          <p:attrName>ppt_h</p:attrName>
                                        </p:attrNameLst>
                                      </p:cBhvr>
                                      <p:tavLst>
                                        <p:tav tm="0">
                                          <p:val>
                                            <p:fltVal val="0"/>
                                          </p:val>
                                        </p:tav>
                                        <p:tav tm="100000">
                                          <p:val>
                                            <p:strVal val="#ppt_h"/>
                                          </p:val>
                                        </p:tav>
                                      </p:tavLst>
                                    </p:anim>
                                    <p:animEffect transition="in" filter="fade">
                                      <p:cBhvr>
                                        <p:cTn id="72" dur="500"/>
                                        <p:tgtEl>
                                          <p:spTgt spid="39"/>
                                        </p:tgtEl>
                                      </p:cBhvr>
                                    </p:animEffect>
                                  </p:childTnLst>
                                </p:cTn>
                              </p:par>
                            </p:childTnLst>
                          </p:cTn>
                        </p:par>
                        <p:par>
                          <p:cTn id="73" fill="hold">
                            <p:stCondLst>
                              <p:cond delay="5750"/>
                            </p:stCondLst>
                            <p:childTnLst>
                              <p:par>
                                <p:cTn id="74" presetID="42" presetClass="entr" presetSubtype="0" fill="hold" grpId="0" nodeType="afterEffect">
                                  <p:stCondLst>
                                    <p:cond delay="25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anim calcmode="lin" valueType="num">
                                      <p:cBhvr>
                                        <p:cTn id="77" dur="500" fill="hold"/>
                                        <p:tgtEl>
                                          <p:spTgt spid="32"/>
                                        </p:tgtEl>
                                        <p:attrNameLst>
                                          <p:attrName>ppt_x</p:attrName>
                                        </p:attrNameLst>
                                      </p:cBhvr>
                                      <p:tavLst>
                                        <p:tav tm="0">
                                          <p:val>
                                            <p:strVal val="#ppt_x"/>
                                          </p:val>
                                        </p:tav>
                                        <p:tav tm="100000">
                                          <p:val>
                                            <p:strVal val="#ppt_x"/>
                                          </p:val>
                                        </p:tav>
                                      </p:tavLst>
                                    </p:anim>
                                    <p:anim calcmode="lin" valueType="num">
                                      <p:cBhvr>
                                        <p:cTn id="78" dur="500" fill="hold"/>
                                        <p:tgtEl>
                                          <p:spTgt spid="32"/>
                                        </p:tgtEl>
                                        <p:attrNameLst>
                                          <p:attrName>ppt_y</p:attrName>
                                        </p:attrNameLst>
                                      </p:cBhvr>
                                      <p:tavLst>
                                        <p:tav tm="0">
                                          <p:val>
                                            <p:strVal val="#ppt_y+.1"/>
                                          </p:val>
                                        </p:tav>
                                        <p:tav tm="100000">
                                          <p:val>
                                            <p:strVal val="#ppt_y"/>
                                          </p:val>
                                        </p:tav>
                                      </p:tavLst>
                                    </p:anim>
                                  </p:childTnLst>
                                </p:cTn>
                              </p:par>
                            </p:childTnLst>
                          </p:cTn>
                        </p:par>
                        <p:par>
                          <p:cTn id="79" fill="hold">
                            <p:stCondLst>
                              <p:cond delay="6500"/>
                            </p:stCondLst>
                            <p:childTnLst>
                              <p:par>
                                <p:cTn id="80" presetID="42" presetClass="entr" presetSubtype="0" fill="hold" nodeType="afterEffect">
                                  <p:stCondLst>
                                    <p:cond delay="25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anim calcmode="lin" valueType="num">
                                      <p:cBhvr>
                                        <p:cTn id="83" dur="500" fill="hold"/>
                                        <p:tgtEl>
                                          <p:spTgt spid="29"/>
                                        </p:tgtEl>
                                        <p:attrNameLst>
                                          <p:attrName>ppt_x</p:attrName>
                                        </p:attrNameLst>
                                      </p:cBhvr>
                                      <p:tavLst>
                                        <p:tav tm="0">
                                          <p:val>
                                            <p:strVal val="#ppt_x"/>
                                          </p:val>
                                        </p:tav>
                                        <p:tav tm="100000">
                                          <p:val>
                                            <p:strVal val="#ppt_x"/>
                                          </p:val>
                                        </p:tav>
                                      </p:tavLst>
                                    </p:anim>
                                    <p:anim calcmode="lin" valueType="num">
                                      <p:cBhvr>
                                        <p:cTn id="84" dur="500" fill="hold"/>
                                        <p:tgtEl>
                                          <p:spTgt spid="29"/>
                                        </p:tgtEl>
                                        <p:attrNameLst>
                                          <p:attrName>ppt_y</p:attrName>
                                        </p:attrNameLst>
                                      </p:cBhvr>
                                      <p:tavLst>
                                        <p:tav tm="0">
                                          <p:val>
                                            <p:strVal val="#ppt_y+.1"/>
                                          </p:val>
                                        </p:tav>
                                        <p:tav tm="100000">
                                          <p:val>
                                            <p:strVal val="#ppt_y"/>
                                          </p:val>
                                        </p:tav>
                                      </p:tavLst>
                                    </p:anim>
                                  </p:childTnLst>
                                </p:cTn>
                              </p:par>
                            </p:childTnLst>
                          </p:cTn>
                        </p:par>
                        <p:par>
                          <p:cTn id="85" fill="hold">
                            <p:stCondLst>
                              <p:cond delay="7250"/>
                            </p:stCondLst>
                            <p:childTnLst>
                              <p:par>
                                <p:cTn id="86" presetID="53" presetClass="entr" presetSubtype="16" fill="hold" grpId="0" nodeType="afterEffect">
                                  <p:stCondLst>
                                    <p:cond delay="0"/>
                                  </p:stCondLst>
                                  <p:childTnLst>
                                    <p:set>
                                      <p:cBhvr>
                                        <p:cTn id="87" dur="1" fill="hold">
                                          <p:stCondLst>
                                            <p:cond delay="0"/>
                                          </p:stCondLst>
                                        </p:cTn>
                                        <p:tgtEl>
                                          <p:spTgt spid="33"/>
                                        </p:tgtEl>
                                        <p:attrNameLst>
                                          <p:attrName>style.visibility</p:attrName>
                                        </p:attrNameLst>
                                      </p:cBhvr>
                                      <p:to>
                                        <p:strVal val="visible"/>
                                      </p:to>
                                    </p:set>
                                    <p:anim calcmode="lin" valueType="num">
                                      <p:cBhvr>
                                        <p:cTn id="88" dur="500" fill="hold"/>
                                        <p:tgtEl>
                                          <p:spTgt spid="33"/>
                                        </p:tgtEl>
                                        <p:attrNameLst>
                                          <p:attrName>ppt_w</p:attrName>
                                        </p:attrNameLst>
                                      </p:cBhvr>
                                      <p:tavLst>
                                        <p:tav tm="0">
                                          <p:val>
                                            <p:fltVal val="0"/>
                                          </p:val>
                                        </p:tav>
                                        <p:tav tm="100000">
                                          <p:val>
                                            <p:strVal val="#ppt_w"/>
                                          </p:val>
                                        </p:tav>
                                      </p:tavLst>
                                    </p:anim>
                                    <p:anim calcmode="lin" valueType="num">
                                      <p:cBhvr>
                                        <p:cTn id="89" dur="500" fill="hold"/>
                                        <p:tgtEl>
                                          <p:spTgt spid="33"/>
                                        </p:tgtEl>
                                        <p:attrNameLst>
                                          <p:attrName>ppt_h</p:attrName>
                                        </p:attrNameLst>
                                      </p:cBhvr>
                                      <p:tavLst>
                                        <p:tav tm="0">
                                          <p:val>
                                            <p:fltVal val="0"/>
                                          </p:val>
                                        </p:tav>
                                        <p:tav tm="100000">
                                          <p:val>
                                            <p:strVal val="#ppt_h"/>
                                          </p:val>
                                        </p:tav>
                                      </p:tavLst>
                                    </p:anim>
                                    <p:animEffect transition="in" filter="fade">
                                      <p:cBhvr>
                                        <p:cTn id="90" dur="500"/>
                                        <p:tgtEl>
                                          <p:spTgt spid="33"/>
                                        </p:tgtEl>
                                      </p:cBhvr>
                                    </p:animEffect>
                                  </p:childTnLst>
                                </p:cTn>
                              </p:par>
                              <p:par>
                                <p:cTn id="91" presetID="53" presetClass="entr" presetSubtype="16"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p:cTn id="93" dur="500" fill="hold"/>
                                        <p:tgtEl>
                                          <p:spTgt spid="38"/>
                                        </p:tgtEl>
                                        <p:attrNameLst>
                                          <p:attrName>ppt_w</p:attrName>
                                        </p:attrNameLst>
                                      </p:cBhvr>
                                      <p:tavLst>
                                        <p:tav tm="0">
                                          <p:val>
                                            <p:fltVal val="0"/>
                                          </p:val>
                                        </p:tav>
                                        <p:tav tm="100000">
                                          <p:val>
                                            <p:strVal val="#ppt_w"/>
                                          </p:val>
                                        </p:tav>
                                      </p:tavLst>
                                    </p:anim>
                                    <p:anim calcmode="lin" valueType="num">
                                      <p:cBhvr>
                                        <p:cTn id="94" dur="500" fill="hold"/>
                                        <p:tgtEl>
                                          <p:spTgt spid="38"/>
                                        </p:tgtEl>
                                        <p:attrNameLst>
                                          <p:attrName>ppt_h</p:attrName>
                                        </p:attrNameLst>
                                      </p:cBhvr>
                                      <p:tavLst>
                                        <p:tav tm="0">
                                          <p:val>
                                            <p:fltVal val="0"/>
                                          </p:val>
                                        </p:tav>
                                        <p:tav tm="100000">
                                          <p:val>
                                            <p:strVal val="#ppt_h"/>
                                          </p:val>
                                        </p:tav>
                                      </p:tavLst>
                                    </p:anim>
                                    <p:animEffect transition="in" filter="fade">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22" grpId="0" animBg="1"/>
      <p:bldP spid="23" grpId="0"/>
      <p:bldP spid="27" grpId="0" animBg="1"/>
      <p:bldP spid="28" grpId="0"/>
      <p:bldP spid="32" grpId="0" animBg="1"/>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F0C9C048-5AEB-41F5-B988-7A2A35468A29}"/>
              </a:ext>
            </a:extLst>
          </p:cNvPr>
          <p:cNvCxnSpPr>
            <a:cxnSpLocks/>
          </p:cNvCxnSpPr>
          <p:nvPr/>
        </p:nvCxnSpPr>
        <p:spPr>
          <a:xfrm>
            <a:off x="761974" y="4863545"/>
            <a:ext cx="0" cy="199445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1B7D25B-802B-40BF-B913-4D1B76F95061}"/>
              </a:ext>
            </a:extLst>
          </p:cNvPr>
          <p:cNvCxnSpPr>
            <a:cxnSpLocks/>
          </p:cNvCxnSpPr>
          <p:nvPr/>
        </p:nvCxnSpPr>
        <p:spPr>
          <a:xfrm>
            <a:off x="761974" y="3469751"/>
            <a:ext cx="0" cy="132190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2CD4CD96-F4AE-4EF2-A7A8-865478D7DBC9}"/>
              </a:ext>
            </a:extLst>
          </p:cNvPr>
          <p:cNvSpPr/>
          <p:nvPr/>
        </p:nvSpPr>
        <p:spPr>
          <a:xfrm>
            <a:off x="265044" y="1510749"/>
            <a:ext cx="954144" cy="954156"/>
          </a:xfrm>
          <a:prstGeom prst="arc">
            <a:avLst>
              <a:gd name="adj1" fmla="val 16200000"/>
              <a:gd name="adj2" fmla="val 2159999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C282704A-4CAB-4575-890C-D0CC91F8252F}"/>
              </a:ext>
            </a:extLst>
          </p:cNvPr>
          <p:cNvSpPr txBox="1"/>
          <p:nvPr/>
        </p:nvSpPr>
        <p:spPr>
          <a:xfrm>
            <a:off x="1007165" y="291548"/>
            <a:ext cx="10111409" cy="830997"/>
          </a:xfrm>
          <a:prstGeom prst="rect">
            <a:avLst/>
          </a:prstGeom>
          <a:noFill/>
        </p:spPr>
        <p:txBody>
          <a:bodyPr wrap="square" rtlCol="0">
            <a:spAutoFit/>
          </a:bodyPr>
          <a:lstStyle/>
          <a:p>
            <a:pPr algn="ctr"/>
            <a:r>
              <a:rPr lang="ro-RO" sz="1600" spc="1000" dirty="0">
                <a:solidFill>
                  <a:schemeClr val="bg1">
                    <a:lumMod val="50000"/>
                  </a:schemeClr>
                </a:solidFill>
                <a:latin typeface="Century Gothic" panose="020B0502020202020204" pitchFamily="34" charset="0"/>
              </a:rPr>
              <a:t>IMPACTUL PANDEMIEI DE COVID-19 ASUPRA PIEȚELOR FINANCIARE</a:t>
            </a:r>
          </a:p>
          <a:p>
            <a:pPr algn="ctr"/>
            <a:r>
              <a:rPr lang="ro-RO" sz="1600" spc="1000" dirty="0">
                <a:solidFill>
                  <a:schemeClr val="bg1">
                    <a:lumMod val="50000"/>
                  </a:schemeClr>
                </a:solidFill>
                <a:latin typeface="Century Gothic" panose="020B0502020202020204" pitchFamily="34" charset="0"/>
              </a:rPr>
              <a:t>CONTEXTUL EVENIMENTELOR</a:t>
            </a:r>
            <a:endParaRPr lang="en-US" sz="1600" spc="1000" dirty="0">
              <a:solidFill>
                <a:schemeClr val="bg1">
                  <a:lumMod val="50000"/>
                </a:schemeClr>
              </a:solidFill>
              <a:latin typeface="Century Gothic" panose="020B0502020202020204" pitchFamily="34" charset="0"/>
            </a:endParaRPr>
          </a:p>
        </p:txBody>
      </p:sp>
      <p:sp>
        <p:nvSpPr>
          <p:cNvPr id="3" name="Rectangle 2">
            <a:extLst>
              <a:ext uri="{FF2B5EF4-FFF2-40B4-BE49-F238E27FC236}">
                <a16:creationId xmlns:a16="http://schemas.microsoft.com/office/drawing/2014/main" id="{FBDDD7E2-541E-491D-BD83-40CAF1970CC5}"/>
              </a:ext>
            </a:extLst>
          </p:cNvPr>
          <p:cNvSpPr/>
          <p:nvPr/>
        </p:nvSpPr>
        <p:spPr>
          <a:xfrm>
            <a:off x="3882682" y="1237957"/>
            <a:ext cx="8309318" cy="56200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ame 7">
            <a:extLst>
              <a:ext uri="{FF2B5EF4-FFF2-40B4-BE49-F238E27FC236}">
                <a16:creationId xmlns:a16="http://schemas.microsoft.com/office/drawing/2014/main" id="{A8918E5A-869A-42FD-80BB-4FEC66F91AF3}"/>
              </a:ext>
            </a:extLst>
          </p:cNvPr>
          <p:cNvSpPr/>
          <p:nvPr/>
        </p:nvSpPr>
        <p:spPr>
          <a:xfrm>
            <a:off x="3882682" y="1237957"/>
            <a:ext cx="8309318" cy="5620043"/>
          </a:xfrm>
          <a:prstGeom prst="frame">
            <a:avLst>
              <a:gd name="adj1" fmla="val 735"/>
            </a:avLst>
          </a:prstGeom>
          <a:gradFill flip="none" rotWithShape="1">
            <a:gsLst>
              <a:gs pos="0">
                <a:schemeClr val="bg1"/>
              </a:gs>
              <a:gs pos="49000">
                <a:schemeClr val="bg1">
                  <a:lumMod val="50000"/>
                </a:schemeClr>
              </a:gs>
              <a:gs pos="100000">
                <a:schemeClr val="bg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830C9DF3-DDE4-4856-8959-EF5877F29749}"/>
              </a:ext>
            </a:extLst>
          </p:cNvPr>
          <p:cNvCxnSpPr>
            <a:cxnSpLocks/>
            <a:endCxn id="13" idx="0"/>
          </p:cNvCxnSpPr>
          <p:nvPr/>
        </p:nvCxnSpPr>
        <p:spPr>
          <a:xfrm>
            <a:off x="742116" y="0"/>
            <a:ext cx="6" cy="189506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8273C3E-2D5C-465A-B2A7-31595F4771C4}"/>
              </a:ext>
            </a:extLst>
          </p:cNvPr>
          <p:cNvSpPr/>
          <p:nvPr/>
        </p:nvSpPr>
        <p:spPr>
          <a:xfrm>
            <a:off x="636106" y="1895062"/>
            <a:ext cx="212032" cy="212032"/>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le: Hollow 13">
            <a:extLst>
              <a:ext uri="{FF2B5EF4-FFF2-40B4-BE49-F238E27FC236}">
                <a16:creationId xmlns:a16="http://schemas.microsoft.com/office/drawing/2014/main" id="{2020D519-4378-409C-AEF9-2193C88E6DAF}"/>
              </a:ext>
            </a:extLst>
          </p:cNvPr>
          <p:cNvSpPr/>
          <p:nvPr/>
        </p:nvSpPr>
        <p:spPr>
          <a:xfrm>
            <a:off x="503581" y="1762539"/>
            <a:ext cx="477078" cy="477078"/>
          </a:xfrm>
          <a:prstGeom prst="donut">
            <a:avLst>
              <a:gd name="adj" fmla="val 535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ircle: Hollow 14">
            <a:extLst>
              <a:ext uri="{FF2B5EF4-FFF2-40B4-BE49-F238E27FC236}">
                <a16:creationId xmlns:a16="http://schemas.microsoft.com/office/drawing/2014/main" id="{F39F9071-54CF-4458-9E5A-BDAC482231D4}"/>
              </a:ext>
            </a:extLst>
          </p:cNvPr>
          <p:cNvSpPr/>
          <p:nvPr/>
        </p:nvSpPr>
        <p:spPr>
          <a:xfrm>
            <a:off x="371049" y="1616760"/>
            <a:ext cx="742134" cy="742134"/>
          </a:xfrm>
          <a:prstGeom prst="donut">
            <a:avLst>
              <a:gd name="adj" fmla="val 124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28794D77-4A8C-40E0-BB52-A116FBFDB669}"/>
              </a:ext>
            </a:extLst>
          </p:cNvPr>
          <p:cNvCxnSpPr>
            <a:cxnSpLocks/>
          </p:cNvCxnSpPr>
          <p:nvPr/>
        </p:nvCxnSpPr>
        <p:spPr>
          <a:xfrm>
            <a:off x="761987" y="2107094"/>
            <a:ext cx="0" cy="132190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6A5ED6-3F50-41C4-AEFC-23577927BE3F}"/>
              </a:ext>
            </a:extLst>
          </p:cNvPr>
          <p:cNvCxnSpPr>
            <a:cxnSpLocks/>
          </p:cNvCxnSpPr>
          <p:nvPr/>
        </p:nvCxnSpPr>
        <p:spPr>
          <a:xfrm flipH="1">
            <a:off x="1113183" y="2001078"/>
            <a:ext cx="34455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3A6376F-B8FC-4DF3-BAC7-AED028C690F0}"/>
              </a:ext>
            </a:extLst>
          </p:cNvPr>
          <p:cNvSpPr/>
          <p:nvPr/>
        </p:nvSpPr>
        <p:spPr>
          <a:xfrm>
            <a:off x="1411360" y="1954699"/>
            <a:ext cx="92758" cy="92758"/>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C18AB6C-2D3D-4E29-9D36-2B13C9E002CE}"/>
              </a:ext>
            </a:extLst>
          </p:cNvPr>
          <p:cNvSpPr txBox="1"/>
          <p:nvPr/>
        </p:nvSpPr>
        <p:spPr>
          <a:xfrm>
            <a:off x="1504118" y="1616760"/>
            <a:ext cx="2140035" cy="1231106"/>
          </a:xfrm>
          <a:prstGeom prst="rect">
            <a:avLst/>
          </a:prstGeom>
          <a:noFill/>
        </p:spPr>
        <p:txBody>
          <a:bodyPr wrap="square" rtlCol="0">
            <a:spAutoFit/>
          </a:bodyPr>
          <a:lstStyle/>
          <a:p>
            <a:r>
              <a:rPr lang="ro-RO" sz="1400" b="1" dirty="0">
                <a:solidFill>
                  <a:srgbClr val="CC0066"/>
                </a:solidFill>
                <a:latin typeface="Century Gothic" panose="020B0502020202020204" pitchFamily="34" charset="0"/>
              </a:rPr>
              <a:t>31 decembrie 2019 </a:t>
            </a:r>
            <a:r>
              <a:rPr lang="ro-RO" sz="1400" dirty="0">
                <a:solidFill>
                  <a:srgbClr val="CC0066"/>
                </a:solidFill>
                <a:latin typeface="Century Gothic" panose="020B0502020202020204" pitchFamily="34" charset="0"/>
              </a:rPr>
              <a:t>– </a:t>
            </a:r>
            <a:r>
              <a:rPr lang="ro-RO" sz="1200" dirty="0">
                <a:solidFill>
                  <a:srgbClr val="CC0066"/>
                </a:solidFill>
                <a:latin typeface="Century Gothic" panose="020B0502020202020204" pitchFamily="34" charset="0"/>
              </a:rPr>
              <a:t>China anunță pentru prima dată OMS despre un grup de cazuri neobișnuite de pneumonie în Wuhan</a:t>
            </a:r>
            <a:endParaRPr lang="en-US" sz="1400" dirty="0">
              <a:solidFill>
                <a:srgbClr val="CC0066"/>
              </a:solidFill>
              <a:latin typeface="Century Gothic" panose="020B0502020202020204" pitchFamily="34" charset="0"/>
            </a:endParaRPr>
          </a:p>
        </p:txBody>
      </p:sp>
      <p:sp>
        <p:nvSpPr>
          <p:cNvPr id="28" name="Oval 27">
            <a:extLst>
              <a:ext uri="{FF2B5EF4-FFF2-40B4-BE49-F238E27FC236}">
                <a16:creationId xmlns:a16="http://schemas.microsoft.com/office/drawing/2014/main" id="{7A13FDBE-D188-4C31-B2FC-C2DA71607C2E}"/>
              </a:ext>
            </a:extLst>
          </p:cNvPr>
          <p:cNvSpPr/>
          <p:nvPr/>
        </p:nvSpPr>
        <p:spPr>
          <a:xfrm>
            <a:off x="655971" y="3322984"/>
            <a:ext cx="212032" cy="212032"/>
          </a:xfrm>
          <a:prstGeom prst="ellipse">
            <a:avLst/>
          </a:prstGeom>
          <a:solidFill>
            <a:srgbClr val="720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rcle: Hollow 29">
            <a:extLst>
              <a:ext uri="{FF2B5EF4-FFF2-40B4-BE49-F238E27FC236}">
                <a16:creationId xmlns:a16="http://schemas.microsoft.com/office/drawing/2014/main" id="{ECD48B3A-FB56-4F34-82F8-AF2704423B96}"/>
              </a:ext>
            </a:extLst>
          </p:cNvPr>
          <p:cNvSpPr/>
          <p:nvPr/>
        </p:nvSpPr>
        <p:spPr>
          <a:xfrm>
            <a:off x="523448" y="3190461"/>
            <a:ext cx="477078" cy="477078"/>
          </a:xfrm>
          <a:prstGeom prst="donut">
            <a:avLst>
              <a:gd name="adj" fmla="val 5357"/>
            </a:avLst>
          </a:prstGeom>
          <a:solidFill>
            <a:srgbClr val="720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ircle: Hollow 30">
            <a:extLst>
              <a:ext uri="{FF2B5EF4-FFF2-40B4-BE49-F238E27FC236}">
                <a16:creationId xmlns:a16="http://schemas.microsoft.com/office/drawing/2014/main" id="{DFA62044-D0B7-417C-9CF8-06ADF7E20CCA}"/>
              </a:ext>
            </a:extLst>
          </p:cNvPr>
          <p:cNvSpPr/>
          <p:nvPr/>
        </p:nvSpPr>
        <p:spPr>
          <a:xfrm>
            <a:off x="390920" y="3057933"/>
            <a:ext cx="742134" cy="742134"/>
          </a:xfrm>
          <a:prstGeom prst="donut">
            <a:avLst>
              <a:gd name="adj" fmla="val 124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2034B3B7-54A6-4B99-9DA1-1C89F6946CC7}"/>
              </a:ext>
            </a:extLst>
          </p:cNvPr>
          <p:cNvCxnSpPr>
            <a:cxnSpLocks/>
          </p:cNvCxnSpPr>
          <p:nvPr/>
        </p:nvCxnSpPr>
        <p:spPr>
          <a:xfrm flipH="1">
            <a:off x="1113183" y="3429000"/>
            <a:ext cx="34455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929E7757-C6FD-4404-919A-2C56B0CA0C66}"/>
              </a:ext>
            </a:extLst>
          </p:cNvPr>
          <p:cNvSpPr/>
          <p:nvPr/>
        </p:nvSpPr>
        <p:spPr>
          <a:xfrm flipH="1" flipV="1">
            <a:off x="1418009" y="3388249"/>
            <a:ext cx="79460" cy="81502"/>
          </a:xfrm>
          <a:prstGeom prst="ellipse">
            <a:avLst/>
          </a:prstGeom>
          <a:solidFill>
            <a:srgbClr val="720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279B48AB-8046-4375-ADD6-EFA96FC3351D}"/>
              </a:ext>
            </a:extLst>
          </p:cNvPr>
          <p:cNvSpPr/>
          <p:nvPr/>
        </p:nvSpPr>
        <p:spPr>
          <a:xfrm>
            <a:off x="284915" y="2955234"/>
            <a:ext cx="954144" cy="954156"/>
          </a:xfrm>
          <a:prstGeom prst="arc">
            <a:avLst>
              <a:gd name="adj1" fmla="val 16200000"/>
              <a:gd name="adj2" fmla="val 2159999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73A00D24-64CE-4884-95CC-F06C8FFC54FE}"/>
              </a:ext>
            </a:extLst>
          </p:cNvPr>
          <p:cNvSpPr txBox="1"/>
          <p:nvPr/>
        </p:nvSpPr>
        <p:spPr>
          <a:xfrm>
            <a:off x="1504118" y="2955234"/>
            <a:ext cx="2027379" cy="892552"/>
          </a:xfrm>
          <a:prstGeom prst="rect">
            <a:avLst/>
          </a:prstGeom>
          <a:noFill/>
        </p:spPr>
        <p:txBody>
          <a:bodyPr wrap="square" rtlCol="0">
            <a:spAutoFit/>
          </a:bodyPr>
          <a:lstStyle/>
          <a:p>
            <a:r>
              <a:rPr lang="ro-RO" sz="1400" b="1" dirty="0">
                <a:solidFill>
                  <a:srgbClr val="720C30"/>
                </a:solidFill>
                <a:latin typeface="Century Gothic" panose="020B0502020202020204" pitchFamily="34" charset="0"/>
              </a:rPr>
              <a:t>Ultimele zile ale lunii februarie 2020 </a:t>
            </a:r>
            <a:r>
              <a:rPr lang="ro-RO" sz="1400" dirty="0">
                <a:solidFill>
                  <a:srgbClr val="720C30"/>
                </a:solidFill>
              </a:rPr>
              <a:t>– </a:t>
            </a:r>
          </a:p>
          <a:p>
            <a:r>
              <a:rPr lang="ro-RO" sz="1200" dirty="0">
                <a:solidFill>
                  <a:srgbClr val="720C30"/>
                </a:solidFill>
                <a:latin typeface="Century Gothic" panose="020B0502020202020204" pitchFamily="34" charset="0"/>
              </a:rPr>
              <a:t>Primul impact resimțit de piețele financiare</a:t>
            </a:r>
            <a:endParaRPr lang="en-US" sz="1200" dirty="0">
              <a:solidFill>
                <a:srgbClr val="720C30"/>
              </a:solidFill>
              <a:latin typeface="Century Gothic" panose="020B0502020202020204" pitchFamily="34" charset="0"/>
            </a:endParaRPr>
          </a:p>
        </p:txBody>
      </p:sp>
      <p:sp>
        <p:nvSpPr>
          <p:cNvPr id="38" name="Oval 37">
            <a:extLst>
              <a:ext uri="{FF2B5EF4-FFF2-40B4-BE49-F238E27FC236}">
                <a16:creationId xmlns:a16="http://schemas.microsoft.com/office/drawing/2014/main" id="{9F74591A-65E0-47A1-8BD0-F4DB3B412923}"/>
              </a:ext>
            </a:extLst>
          </p:cNvPr>
          <p:cNvSpPr/>
          <p:nvPr/>
        </p:nvSpPr>
        <p:spPr>
          <a:xfrm>
            <a:off x="655958" y="4685641"/>
            <a:ext cx="212032" cy="212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ircle: Hollow 38">
            <a:extLst>
              <a:ext uri="{FF2B5EF4-FFF2-40B4-BE49-F238E27FC236}">
                <a16:creationId xmlns:a16="http://schemas.microsoft.com/office/drawing/2014/main" id="{D439B907-718A-4CEC-938C-7F5CD793D4F0}"/>
              </a:ext>
            </a:extLst>
          </p:cNvPr>
          <p:cNvSpPr/>
          <p:nvPr/>
        </p:nvSpPr>
        <p:spPr>
          <a:xfrm>
            <a:off x="523435" y="4553118"/>
            <a:ext cx="477078" cy="477078"/>
          </a:xfrm>
          <a:prstGeom prst="donut">
            <a:avLst>
              <a:gd name="adj" fmla="val 535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Circle: Hollow 39">
            <a:extLst>
              <a:ext uri="{FF2B5EF4-FFF2-40B4-BE49-F238E27FC236}">
                <a16:creationId xmlns:a16="http://schemas.microsoft.com/office/drawing/2014/main" id="{FCE73A05-B76F-4E41-9A66-417B016AEB7D}"/>
              </a:ext>
            </a:extLst>
          </p:cNvPr>
          <p:cNvSpPr/>
          <p:nvPr/>
        </p:nvSpPr>
        <p:spPr>
          <a:xfrm>
            <a:off x="390907" y="4420590"/>
            <a:ext cx="742134" cy="742134"/>
          </a:xfrm>
          <a:prstGeom prst="donut">
            <a:avLst>
              <a:gd name="adj" fmla="val 124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4" name="Straight Connector 43">
            <a:extLst>
              <a:ext uri="{FF2B5EF4-FFF2-40B4-BE49-F238E27FC236}">
                <a16:creationId xmlns:a16="http://schemas.microsoft.com/office/drawing/2014/main" id="{7FDDF872-EA99-406D-8995-3C6E5AEFCF40}"/>
              </a:ext>
            </a:extLst>
          </p:cNvPr>
          <p:cNvCxnSpPr>
            <a:cxnSpLocks/>
          </p:cNvCxnSpPr>
          <p:nvPr/>
        </p:nvCxnSpPr>
        <p:spPr>
          <a:xfrm flipH="1">
            <a:off x="1113183" y="4827102"/>
            <a:ext cx="34455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47E34868-6267-4CF1-AF4A-69FAF2099DB5}"/>
              </a:ext>
            </a:extLst>
          </p:cNvPr>
          <p:cNvSpPr/>
          <p:nvPr/>
        </p:nvSpPr>
        <p:spPr>
          <a:xfrm flipH="1" flipV="1">
            <a:off x="1417990" y="4769785"/>
            <a:ext cx="79468" cy="815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0C9A3951-2775-4096-B465-2958C10765A4}"/>
              </a:ext>
            </a:extLst>
          </p:cNvPr>
          <p:cNvSpPr/>
          <p:nvPr/>
        </p:nvSpPr>
        <p:spPr>
          <a:xfrm>
            <a:off x="284915" y="4330149"/>
            <a:ext cx="954144" cy="954156"/>
          </a:xfrm>
          <a:prstGeom prst="arc">
            <a:avLst>
              <a:gd name="adj1" fmla="val 16200000"/>
              <a:gd name="adj2" fmla="val 2159999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F00EA64C-CCA1-4D3F-8F4C-8AFCF5DDC7AE}"/>
              </a:ext>
            </a:extLst>
          </p:cNvPr>
          <p:cNvSpPr txBox="1"/>
          <p:nvPr/>
        </p:nvSpPr>
        <p:spPr>
          <a:xfrm>
            <a:off x="1570410" y="4330149"/>
            <a:ext cx="1855060" cy="677108"/>
          </a:xfrm>
          <a:prstGeom prst="rect">
            <a:avLst/>
          </a:prstGeom>
          <a:noFill/>
        </p:spPr>
        <p:txBody>
          <a:bodyPr wrap="square" rtlCol="0">
            <a:spAutoFit/>
          </a:bodyPr>
          <a:lstStyle/>
          <a:p>
            <a:r>
              <a:rPr lang="ro-RO" sz="1400" b="1" dirty="0">
                <a:latin typeface="Century Gothic" panose="020B0502020202020204" pitchFamily="34" charset="0"/>
              </a:rPr>
              <a:t>11 martie 2020 – </a:t>
            </a:r>
          </a:p>
          <a:p>
            <a:r>
              <a:rPr lang="ro-RO" sz="1200" dirty="0">
                <a:latin typeface="Century Gothic" panose="020B0502020202020204" pitchFamily="34" charset="0"/>
              </a:rPr>
              <a:t>OMS declară pandemie</a:t>
            </a:r>
            <a:endParaRPr lang="en-US" sz="1200" dirty="0">
              <a:latin typeface="Century Gothic" panose="020B0502020202020204" pitchFamily="34" charset="0"/>
            </a:endParaRPr>
          </a:p>
        </p:txBody>
      </p:sp>
    </p:spTree>
    <p:extLst>
      <p:ext uri="{BB962C8B-B14F-4D97-AF65-F5344CB8AC3E}">
        <p14:creationId xmlns:p14="http://schemas.microsoft.com/office/powerpoint/2010/main" val="345297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2500"/>
                            </p:stCondLst>
                            <p:childTnLst>
                              <p:par>
                                <p:cTn id="38" presetID="53" presetClass="entr" presetSubtype="16"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childTnLst>
                          </p:cTn>
                        </p:par>
                        <p:par>
                          <p:cTn id="43" fill="hold">
                            <p:stCondLst>
                              <p:cond delay="3000"/>
                            </p:stCondLst>
                            <p:childTnLst>
                              <p:par>
                                <p:cTn id="44" presetID="53" presetClass="entr" presetSubtype="16"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p:cTn id="46" dur="500" fill="hold"/>
                                        <p:tgtEl>
                                          <p:spTgt spid="25"/>
                                        </p:tgtEl>
                                        <p:attrNameLst>
                                          <p:attrName>ppt_w</p:attrName>
                                        </p:attrNameLst>
                                      </p:cBhvr>
                                      <p:tavLst>
                                        <p:tav tm="0">
                                          <p:val>
                                            <p:fltVal val="0"/>
                                          </p:val>
                                        </p:tav>
                                        <p:tav tm="100000">
                                          <p:val>
                                            <p:strVal val="#ppt_w"/>
                                          </p:val>
                                        </p:tav>
                                      </p:tavLst>
                                    </p:anim>
                                    <p:anim calcmode="lin" valueType="num">
                                      <p:cBhvr>
                                        <p:cTn id="47" dur="500" fill="hold"/>
                                        <p:tgtEl>
                                          <p:spTgt spid="25"/>
                                        </p:tgtEl>
                                        <p:attrNameLst>
                                          <p:attrName>ppt_h</p:attrName>
                                        </p:attrNameLst>
                                      </p:cBhvr>
                                      <p:tavLst>
                                        <p:tav tm="0">
                                          <p:val>
                                            <p:fltVal val="0"/>
                                          </p:val>
                                        </p:tav>
                                        <p:tav tm="100000">
                                          <p:val>
                                            <p:strVal val="#ppt_h"/>
                                          </p:val>
                                        </p:tav>
                                      </p:tavLst>
                                    </p:anim>
                                    <p:animEffect transition="in" filter="fade">
                                      <p:cBhvr>
                                        <p:cTn id="48" dur="500"/>
                                        <p:tgtEl>
                                          <p:spTgt spid="25"/>
                                        </p:tgtEl>
                                      </p:cBhvr>
                                    </p:animEffect>
                                  </p:childTnLst>
                                </p:cTn>
                              </p:par>
                              <p:par>
                                <p:cTn id="49" presetID="42"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anim calcmode="lin" valueType="num">
                                      <p:cBhvr>
                                        <p:cTn id="52" dur="500" fill="hold"/>
                                        <p:tgtEl>
                                          <p:spTgt spid="26"/>
                                        </p:tgtEl>
                                        <p:attrNameLst>
                                          <p:attrName>ppt_x</p:attrName>
                                        </p:attrNameLst>
                                      </p:cBhvr>
                                      <p:tavLst>
                                        <p:tav tm="0">
                                          <p:val>
                                            <p:strVal val="#ppt_x"/>
                                          </p:val>
                                        </p:tav>
                                        <p:tav tm="100000">
                                          <p:val>
                                            <p:strVal val="#ppt_x"/>
                                          </p:val>
                                        </p:tav>
                                      </p:tavLst>
                                    </p:anim>
                                    <p:anim calcmode="lin" valueType="num">
                                      <p:cBhvr>
                                        <p:cTn id="53" dur="500" fill="hold"/>
                                        <p:tgtEl>
                                          <p:spTgt spid="26"/>
                                        </p:tgtEl>
                                        <p:attrNameLst>
                                          <p:attrName>ppt_y</p:attrName>
                                        </p:attrNameLst>
                                      </p:cBhvr>
                                      <p:tavLst>
                                        <p:tav tm="0">
                                          <p:val>
                                            <p:strVal val="#ppt_y+.1"/>
                                          </p:val>
                                        </p:tav>
                                        <p:tav tm="100000">
                                          <p:val>
                                            <p:strVal val="#ppt_y"/>
                                          </p:val>
                                        </p:tav>
                                      </p:tavLst>
                                    </p:anim>
                                  </p:childTnLst>
                                </p:cTn>
                              </p:par>
                            </p:childTnLst>
                          </p:cTn>
                        </p:par>
                        <p:par>
                          <p:cTn id="54" fill="hold">
                            <p:stCondLst>
                              <p:cond delay="3500"/>
                            </p:stCondLst>
                            <p:childTnLst>
                              <p:par>
                                <p:cTn id="55" presetID="22" presetClass="entr" presetSubtype="1" fill="hold"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p:stCondLst>
                              <p:cond delay="4000"/>
                            </p:stCondLst>
                            <p:childTnLst>
                              <p:par>
                                <p:cTn id="59" presetID="53" presetClass="entr" presetSubtype="16"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p:cTn id="61" dur="500" fill="hold"/>
                                        <p:tgtEl>
                                          <p:spTgt spid="28"/>
                                        </p:tgtEl>
                                        <p:attrNameLst>
                                          <p:attrName>ppt_w</p:attrName>
                                        </p:attrNameLst>
                                      </p:cBhvr>
                                      <p:tavLst>
                                        <p:tav tm="0">
                                          <p:val>
                                            <p:fltVal val="0"/>
                                          </p:val>
                                        </p:tav>
                                        <p:tav tm="100000">
                                          <p:val>
                                            <p:strVal val="#ppt_w"/>
                                          </p:val>
                                        </p:tav>
                                      </p:tavLst>
                                    </p:anim>
                                    <p:anim calcmode="lin" valueType="num">
                                      <p:cBhvr>
                                        <p:cTn id="62" dur="500" fill="hold"/>
                                        <p:tgtEl>
                                          <p:spTgt spid="28"/>
                                        </p:tgtEl>
                                        <p:attrNameLst>
                                          <p:attrName>ppt_h</p:attrName>
                                        </p:attrNameLst>
                                      </p:cBhvr>
                                      <p:tavLst>
                                        <p:tav tm="0">
                                          <p:val>
                                            <p:fltVal val="0"/>
                                          </p:val>
                                        </p:tav>
                                        <p:tav tm="100000">
                                          <p:val>
                                            <p:strVal val="#ppt_h"/>
                                          </p:val>
                                        </p:tav>
                                      </p:tavLst>
                                    </p:anim>
                                    <p:animEffect transition="in" filter="fade">
                                      <p:cBhvr>
                                        <p:cTn id="63" dur="500"/>
                                        <p:tgtEl>
                                          <p:spTgt spid="28"/>
                                        </p:tgtEl>
                                      </p:cBhvr>
                                    </p:animEffect>
                                  </p:childTnLst>
                                </p:cTn>
                              </p:par>
                            </p:childTnLst>
                          </p:cTn>
                        </p:par>
                        <p:par>
                          <p:cTn id="64" fill="hold">
                            <p:stCondLst>
                              <p:cond delay="4500"/>
                            </p:stCondLst>
                            <p:childTnLst>
                              <p:par>
                                <p:cTn id="65" presetID="53" presetClass="entr" presetSubtype="16"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childTnLst>
                          </p:cTn>
                        </p:par>
                        <p:par>
                          <p:cTn id="70" fill="hold">
                            <p:stCondLst>
                              <p:cond delay="5000"/>
                            </p:stCondLst>
                            <p:childTnLst>
                              <p:par>
                                <p:cTn id="71" presetID="53" presetClass="entr" presetSubtype="16" fill="hold" grpId="0" nodeType="after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Effect transition="in" filter="fade">
                                      <p:cBhvr>
                                        <p:cTn id="75" dur="500"/>
                                        <p:tgtEl>
                                          <p:spTgt spid="31"/>
                                        </p:tgtEl>
                                      </p:cBhvr>
                                    </p:animEffect>
                                  </p:childTnLst>
                                </p:cTn>
                              </p:par>
                            </p:childTnLst>
                          </p:cTn>
                        </p:par>
                        <p:par>
                          <p:cTn id="76" fill="hold">
                            <p:stCondLst>
                              <p:cond delay="5500"/>
                            </p:stCondLst>
                            <p:childTnLst>
                              <p:par>
                                <p:cTn id="77" presetID="22" presetClass="entr" presetSubtype="8"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p:stCondLst>
                              <p:cond delay="6000"/>
                            </p:stCondLst>
                            <p:childTnLst>
                              <p:par>
                                <p:cTn id="81" presetID="53" presetClass="entr" presetSubtype="16"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6500"/>
                            </p:stCondLst>
                            <p:childTnLst>
                              <p:par>
                                <p:cTn id="87" presetID="53" presetClass="entr" presetSubtype="16" fill="hold" grpId="0" nodeType="afterEffect">
                                  <p:stCondLst>
                                    <p:cond delay="0"/>
                                  </p:stCondLst>
                                  <p:childTnLst>
                                    <p:set>
                                      <p:cBhvr>
                                        <p:cTn id="88" dur="1" fill="hold">
                                          <p:stCondLst>
                                            <p:cond delay="0"/>
                                          </p:stCondLst>
                                        </p:cTn>
                                        <p:tgtEl>
                                          <p:spTgt spid="35"/>
                                        </p:tgtEl>
                                        <p:attrNameLst>
                                          <p:attrName>style.visibility</p:attrName>
                                        </p:attrNameLst>
                                      </p:cBhvr>
                                      <p:to>
                                        <p:strVal val="visible"/>
                                      </p:to>
                                    </p:set>
                                    <p:anim calcmode="lin" valueType="num">
                                      <p:cBhvr>
                                        <p:cTn id="89" dur="500" fill="hold"/>
                                        <p:tgtEl>
                                          <p:spTgt spid="35"/>
                                        </p:tgtEl>
                                        <p:attrNameLst>
                                          <p:attrName>ppt_w</p:attrName>
                                        </p:attrNameLst>
                                      </p:cBhvr>
                                      <p:tavLst>
                                        <p:tav tm="0">
                                          <p:val>
                                            <p:fltVal val="0"/>
                                          </p:val>
                                        </p:tav>
                                        <p:tav tm="100000">
                                          <p:val>
                                            <p:strVal val="#ppt_w"/>
                                          </p:val>
                                        </p:tav>
                                      </p:tavLst>
                                    </p:anim>
                                    <p:anim calcmode="lin" valueType="num">
                                      <p:cBhvr>
                                        <p:cTn id="90" dur="500" fill="hold"/>
                                        <p:tgtEl>
                                          <p:spTgt spid="35"/>
                                        </p:tgtEl>
                                        <p:attrNameLst>
                                          <p:attrName>ppt_h</p:attrName>
                                        </p:attrNameLst>
                                      </p:cBhvr>
                                      <p:tavLst>
                                        <p:tav tm="0">
                                          <p:val>
                                            <p:fltVal val="0"/>
                                          </p:val>
                                        </p:tav>
                                        <p:tav tm="100000">
                                          <p:val>
                                            <p:strVal val="#ppt_h"/>
                                          </p:val>
                                        </p:tav>
                                      </p:tavLst>
                                    </p:anim>
                                    <p:animEffect transition="in" filter="fade">
                                      <p:cBhvr>
                                        <p:cTn id="91" dur="500"/>
                                        <p:tgtEl>
                                          <p:spTgt spid="35"/>
                                        </p:tgtEl>
                                      </p:cBhvr>
                                    </p:animEffect>
                                  </p:childTnLst>
                                </p:cTn>
                              </p:par>
                              <p:par>
                                <p:cTn id="92" presetID="42"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anim calcmode="lin" valueType="num">
                                      <p:cBhvr>
                                        <p:cTn id="95" dur="500" fill="hold"/>
                                        <p:tgtEl>
                                          <p:spTgt spid="36"/>
                                        </p:tgtEl>
                                        <p:attrNameLst>
                                          <p:attrName>ppt_x</p:attrName>
                                        </p:attrNameLst>
                                      </p:cBhvr>
                                      <p:tavLst>
                                        <p:tav tm="0">
                                          <p:val>
                                            <p:strVal val="#ppt_x"/>
                                          </p:val>
                                        </p:tav>
                                        <p:tav tm="100000">
                                          <p:val>
                                            <p:strVal val="#ppt_x"/>
                                          </p:val>
                                        </p:tav>
                                      </p:tavLst>
                                    </p:anim>
                                    <p:anim calcmode="lin" valueType="num">
                                      <p:cBhvr>
                                        <p:cTn id="96" dur="500" fill="hold"/>
                                        <p:tgtEl>
                                          <p:spTgt spid="36"/>
                                        </p:tgtEl>
                                        <p:attrNameLst>
                                          <p:attrName>ppt_y</p:attrName>
                                        </p:attrNameLst>
                                      </p:cBhvr>
                                      <p:tavLst>
                                        <p:tav tm="0">
                                          <p:val>
                                            <p:strVal val="#ppt_y+.1"/>
                                          </p:val>
                                        </p:tav>
                                        <p:tav tm="100000">
                                          <p:val>
                                            <p:strVal val="#ppt_y"/>
                                          </p:val>
                                        </p:tav>
                                      </p:tavLst>
                                    </p:anim>
                                  </p:childTnLst>
                                </p:cTn>
                              </p:par>
                            </p:childTnLst>
                          </p:cTn>
                        </p:par>
                        <p:par>
                          <p:cTn id="97" fill="hold">
                            <p:stCondLst>
                              <p:cond delay="7000"/>
                            </p:stCondLst>
                            <p:childTnLst>
                              <p:par>
                                <p:cTn id="98" presetID="22" presetClass="entr" presetSubtype="1" fill="hold" nodeType="after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up)">
                                      <p:cBhvr>
                                        <p:cTn id="100" dur="500"/>
                                        <p:tgtEl>
                                          <p:spTgt spid="37"/>
                                        </p:tgtEl>
                                      </p:cBhvr>
                                    </p:animEffect>
                                  </p:childTnLst>
                                </p:cTn>
                              </p:par>
                            </p:childTnLst>
                          </p:cTn>
                        </p:par>
                        <p:par>
                          <p:cTn id="101" fill="hold">
                            <p:stCondLst>
                              <p:cond delay="7500"/>
                            </p:stCondLst>
                            <p:childTnLst>
                              <p:par>
                                <p:cTn id="102" presetID="53" presetClass="entr" presetSubtype="16" fill="hold" grpId="0" nodeType="afterEffect">
                                  <p:stCondLst>
                                    <p:cond delay="0"/>
                                  </p:stCondLst>
                                  <p:childTnLst>
                                    <p:set>
                                      <p:cBhvr>
                                        <p:cTn id="103" dur="1" fill="hold">
                                          <p:stCondLst>
                                            <p:cond delay="0"/>
                                          </p:stCondLst>
                                        </p:cTn>
                                        <p:tgtEl>
                                          <p:spTgt spid="38"/>
                                        </p:tgtEl>
                                        <p:attrNameLst>
                                          <p:attrName>style.visibility</p:attrName>
                                        </p:attrNameLst>
                                      </p:cBhvr>
                                      <p:to>
                                        <p:strVal val="visible"/>
                                      </p:to>
                                    </p:set>
                                    <p:anim calcmode="lin" valueType="num">
                                      <p:cBhvr>
                                        <p:cTn id="104" dur="500" fill="hold"/>
                                        <p:tgtEl>
                                          <p:spTgt spid="38"/>
                                        </p:tgtEl>
                                        <p:attrNameLst>
                                          <p:attrName>ppt_w</p:attrName>
                                        </p:attrNameLst>
                                      </p:cBhvr>
                                      <p:tavLst>
                                        <p:tav tm="0">
                                          <p:val>
                                            <p:fltVal val="0"/>
                                          </p:val>
                                        </p:tav>
                                        <p:tav tm="100000">
                                          <p:val>
                                            <p:strVal val="#ppt_w"/>
                                          </p:val>
                                        </p:tav>
                                      </p:tavLst>
                                    </p:anim>
                                    <p:anim calcmode="lin" valueType="num">
                                      <p:cBhvr>
                                        <p:cTn id="105" dur="500" fill="hold"/>
                                        <p:tgtEl>
                                          <p:spTgt spid="38"/>
                                        </p:tgtEl>
                                        <p:attrNameLst>
                                          <p:attrName>ppt_h</p:attrName>
                                        </p:attrNameLst>
                                      </p:cBhvr>
                                      <p:tavLst>
                                        <p:tav tm="0">
                                          <p:val>
                                            <p:fltVal val="0"/>
                                          </p:val>
                                        </p:tav>
                                        <p:tav tm="100000">
                                          <p:val>
                                            <p:strVal val="#ppt_h"/>
                                          </p:val>
                                        </p:tav>
                                      </p:tavLst>
                                    </p:anim>
                                    <p:animEffect transition="in" filter="fade">
                                      <p:cBhvr>
                                        <p:cTn id="106" dur="500"/>
                                        <p:tgtEl>
                                          <p:spTgt spid="38"/>
                                        </p:tgtEl>
                                      </p:cBhvr>
                                    </p:animEffect>
                                  </p:childTnLst>
                                </p:cTn>
                              </p:par>
                            </p:childTnLst>
                          </p:cTn>
                        </p:par>
                        <p:par>
                          <p:cTn id="107" fill="hold">
                            <p:stCondLst>
                              <p:cond delay="8000"/>
                            </p:stCondLst>
                            <p:childTnLst>
                              <p:par>
                                <p:cTn id="108" presetID="53" presetClass="entr" presetSubtype="16" fill="hold" grpId="0" nodeType="afterEffect">
                                  <p:stCondLst>
                                    <p:cond delay="0"/>
                                  </p:stCondLst>
                                  <p:childTnLst>
                                    <p:set>
                                      <p:cBhvr>
                                        <p:cTn id="109" dur="1" fill="hold">
                                          <p:stCondLst>
                                            <p:cond delay="0"/>
                                          </p:stCondLst>
                                        </p:cTn>
                                        <p:tgtEl>
                                          <p:spTgt spid="39"/>
                                        </p:tgtEl>
                                        <p:attrNameLst>
                                          <p:attrName>style.visibility</p:attrName>
                                        </p:attrNameLst>
                                      </p:cBhvr>
                                      <p:to>
                                        <p:strVal val="visible"/>
                                      </p:to>
                                    </p:set>
                                    <p:anim calcmode="lin" valueType="num">
                                      <p:cBhvr>
                                        <p:cTn id="110" dur="500" fill="hold"/>
                                        <p:tgtEl>
                                          <p:spTgt spid="39"/>
                                        </p:tgtEl>
                                        <p:attrNameLst>
                                          <p:attrName>ppt_w</p:attrName>
                                        </p:attrNameLst>
                                      </p:cBhvr>
                                      <p:tavLst>
                                        <p:tav tm="0">
                                          <p:val>
                                            <p:fltVal val="0"/>
                                          </p:val>
                                        </p:tav>
                                        <p:tav tm="100000">
                                          <p:val>
                                            <p:strVal val="#ppt_w"/>
                                          </p:val>
                                        </p:tav>
                                      </p:tavLst>
                                    </p:anim>
                                    <p:anim calcmode="lin" valueType="num">
                                      <p:cBhvr>
                                        <p:cTn id="111" dur="500" fill="hold"/>
                                        <p:tgtEl>
                                          <p:spTgt spid="39"/>
                                        </p:tgtEl>
                                        <p:attrNameLst>
                                          <p:attrName>ppt_h</p:attrName>
                                        </p:attrNameLst>
                                      </p:cBhvr>
                                      <p:tavLst>
                                        <p:tav tm="0">
                                          <p:val>
                                            <p:fltVal val="0"/>
                                          </p:val>
                                        </p:tav>
                                        <p:tav tm="100000">
                                          <p:val>
                                            <p:strVal val="#ppt_h"/>
                                          </p:val>
                                        </p:tav>
                                      </p:tavLst>
                                    </p:anim>
                                    <p:animEffect transition="in" filter="fade">
                                      <p:cBhvr>
                                        <p:cTn id="112" dur="500"/>
                                        <p:tgtEl>
                                          <p:spTgt spid="39"/>
                                        </p:tgtEl>
                                      </p:cBhvr>
                                    </p:animEffect>
                                  </p:childTnLst>
                                </p:cTn>
                              </p:par>
                            </p:childTnLst>
                          </p:cTn>
                        </p:par>
                        <p:par>
                          <p:cTn id="113" fill="hold">
                            <p:stCondLst>
                              <p:cond delay="8500"/>
                            </p:stCondLst>
                            <p:childTnLst>
                              <p:par>
                                <p:cTn id="114" presetID="53" presetClass="entr" presetSubtype="16" fill="hold" grpId="0" nodeType="afterEffect">
                                  <p:stCondLst>
                                    <p:cond delay="0"/>
                                  </p:stCondLst>
                                  <p:childTnLst>
                                    <p:set>
                                      <p:cBhvr>
                                        <p:cTn id="115" dur="1" fill="hold">
                                          <p:stCondLst>
                                            <p:cond delay="0"/>
                                          </p:stCondLst>
                                        </p:cTn>
                                        <p:tgtEl>
                                          <p:spTgt spid="40"/>
                                        </p:tgtEl>
                                        <p:attrNameLst>
                                          <p:attrName>style.visibility</p:attrName>
                                        </p:attrNameLst>
                                      </p:cBhvr>
                                      <p:to>
                                        <p:strVal val="visible"/>
                                      </p:to>
                                    </p:set>
                                    <p:anim calcmode="lin" valueType="num">
                                      <p:cBhvr>
                                        <p:cTn id="116" dur="500" fill="hold"/>
                                        <p:tgtEl>
                                          <p:spTgt spid="40"/>
                                        </p:tgtEl>
                                        <p:attrNameLst>
                                          <p:attrName>ppt_w</p:attrName>
                                        </p:attrNameLst>
                                      </p:cBhvr>
                                      <p:tavLst>
                                        <p:tav tm="0">
                                          <p:val>
                                            <p:fltVal val="0"/>
                                          </p:val>
                                        </p:tav>
                                        <p:tav tm="100000">
                                          <p:val>
                                            <p:strVal val="#ppt_w"/>
                                          </p:val>
                                        </p:tav>
                                      </p:tavLst>
                                    </p:anim>
                                    <p:anim calcmode="lin" valueType="num">
                                      <p:cBhvr>
                                        <p:cTn id="117" dur="500" fill="hold"/>
                                        <p:tgtEl>
                                          <p:spTgt spid="40"/>
                                        </p:tgtEl>
                                        <p:attrNameLst>
                                          <p:attrName>ppt_h</p:attrName>
                                        </p:attrNameLst>
                                      </p:cBhvr>
                                      <p:tavLst>
                                        <p:tav tm="0">
                                          <p:val>
                                            <p:fltVal val="0"/>
                                          </p:val>
                                        </p:tav>
                                        <p:tav tm="100000">
                                          <p:val>
                                            <p:strVal val="#ppt_h"/>
                                          </p:val>
                                        </p:tav>
                                      </p:tavLst>
                                    </p:anim>
                                    <p:animEffect transition="in" filter="fade">
                                      <p:cBhvr>
                                        <p:cTn id="118" dur="500"/>
                                        <p:tgtEl>
                                          <p:spTgt spid="40"/>
                                        </p:tgtEl>
                                      </p:cBhvr>
                                    </p:animEffect>
                                  </p:childTnLst>
                                </p:cTn>
                              </p:par>
                            </p:childTnLst>
                          </p:cTn>
                        </p:par>
                        <p:par>
                          <p:cTn id="119" fill="hold">
                            <p:stCondLst>
                              <p:cond delay="9000"/>
                            </p:stCondLst>
                            <p:childTnLst>
                              <p:par>
                                <p:cTn id="120" presetID="22" presetClass="entr" presetSubtype="8" fill="hold" nodeType="after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wipe(left)">
                                      <p:cBhvr>
                                        <p:cTn id="122" dur="500"/>
                                        <p:tgtEl>
                                          <p:spTgt spid="44"/>
                                        </p:tgtEl>
                                      </p:cBhvr>
                                    </p:animEffect>
                                  </p:childTnLst>
                                </p:cTn>
                              </p:par>
                            </p:childTnLst>
                          </p:cTn>
                        </p:par>
                        <p:par>
                          <p:cTn id="123" fill="hold">
                            <p:stCondLst>
                              <p:cond delay="9500"/>
                            </p:stCondLst>
                            <p:childTnLst>
                              <p:par>
                                <p:cTn id="124" presetID="53" presetClass="entr" presetSubtype="16" fill="hold" grpId="0" nodeType="afterEffect">
                                  <p:stCondLst>
                                    <p:cond delay="0"/>
                                  </p:stCondLst>
                                  <p:childTnLst>
                                    <p:set>
                                      <p:cBhvr>
                                        <p:cTn id="125" dur="1" fill="hold">
                                          <p:stCondLst>
                                            <p:cond delay="0"/>
                                          </p:stCondLst>
                                        </p:cTn>
                                        <p:tgtEl>
                                          <p:spTgt spid="45"/>
                                        </p:tgtEl>
                                        <p:attrNameLst>
                                          <p:attrName>style.visibility</p:attrName>
                                        </p:attrNameLst>
                                      </p:cBhvr>
                                      <p:to>
                                        <p:strVal val="visible"/>
                                      </p:to>
                                    </p:set>
                                    <p:anim calcmode="lin" valueType="num">
                                      <p:cBhvr>
                                        <p:cTn id="126" dur="500" fill="hold"/>
                                        <p:tgtEl>
                                          <p:spTgt spid="45"/>
                                        </p:tgtEl>
                                        <p:attrNameLst>
                                          <p:attrName>ppt_w</p:attrName>
                                        </p:attrNameLst>
                                      </p:cBhvr>
                                      <p:tavLst>
                                        <p:tav tm="0">
                                          <p:val>
                                            <p:fltVal val="0"/>
                                          </p:val>
                                        </p:tav>
                                        <p:tav tm="100000">
                                          <p:val>
                                            <p:strVal val="#ppt_w"/>
                                          </p:val>
                                        </p:tav>
                                      </p:tavLst>
                                    </p:anim>
                                    <p:anim calcmode="lin" valueType="num">
                                      <p:cBhvr>
                                        <p:cTn id="127" dur="500" fill="hold"/>
                                        <p:tgtEl>
                                          <p:spTgt spid="45"/>
                                        </p:tgtEl>
                                        <p:attrNameLst>
                                          <p:attrName>ppt_h</p:attrName>
                                        </p:attrNameLst>
                                      </p:cBhvr>
                                      <p:tavLst>
                                        <p:tav tm="0">
                                          <p:val>
                                            <p:fltVal val="0"/>
                                          </p:val>
                                        </p:tav>
                                        <p:tav tm="100000">
                                          <p:val>
                                            <p:strVal val="#ppt_h"/>
                                          </p:val>
                                        </p:tav>
                                      </p:tavLst>
                                    </p:anim>
                                    <p:animEffect transition="in" filter="fade">
                                      <p:cBhvr>
                                        <p:cTn id="128" dur="500"/>
                                        <p:tgtEl>
                                          <p:spTgt spid="45"/>
                                        </p:tgtEl>
                                      </p:cBhvr>
                                    </p:animEffect>
                                  </p:childTnLst>
                                </p:cTn>
                              </p:par>
                            </p:childTnLst>
                          </p:cTn>
                        </p:par>
                        <p:par>
                          <p:cTn id="129" fill="hold">
                            <p:stCondLst>
                              <p:cond delay="10000"/>
                            </p:stCondLst>
                            <p:childTnLst>
                              <p:par>
                                <p:cTn id="130" presetID="53" presetClass="entr" presetSubtype="16" fill="hold" grpId="0" nodeType="afterEffect">
                                  <p:stCondLst>
                                    <p:cond delay="0"/>
                                  </p:stCondLst>
                                  <p:childTnLst>
                                    <p:set>
                                      <p:cBhvr>
                                        <p:cTn id="131" dur="1" fill="hold">
                                          <p:stCondLst>
                                            <p:cond delay="0"/>
                                          </p:stCondLst>
                                        </p:cTn>
                                        <p:tgtEl>
                                          <p:spTgt spid="46"/>
                                        </p:tgtEl>
                                        <p:attrNameLst>
                                          <p:attrName>style.visibility</p:attrName>
                                        </p:attrNameLst>
                                      </p:cBhvr>
                                      <p:to>
                                        <p:strVal val="visible"/>
                                      </p:to>
                                    </p:set>
                                    <p:anim calcmode="lin" valueType="num">
                                      <p:cBhvr>
                                        <p:cTn id="132" dur="500" fill="hold"/>
                                        <p:tgtEl>
                                          <p:spTgt spid="46"/>
                                        </p:tgtEl>
                                        <p:attrNameLst>
                                          <p:attrName>ppt_w</p:attrName>
                                        </p:attrNameLst>
                                      </p:cBhvr>
                                      <p:tavLst>
                                        <p:tav tm="0">
                                          <p:val>
                                            <p:fltVal val="0"/>
                                          </p:val>
                                        </p:tav>
                                        <p:tav tm="100000">
                                          <p:val>
                                            <p:strVal val="#ppt_w"/>
                                          </p:val>
                                        </p:tav>
                                      </p:tavLst>
                                    </p:anim>
                                    <p:anim calcmode="lin" valueType="num">
                                      <p:cBhvr>
                                        <p:cTn id="133" dur="500" fill="hold"/>
                                        <p:tgtEl>
                                          <p:spTgt spid="46"/>
                                        </p:tgtEl>
                                        <p:attrNameLst>
                                          <p:attrName>ppt_h</p:attrName>
                                        </p:attrNameLst>
                                      </p:cBhvr>
                                      <p:tavLst>
                                        <p:tav tm="0">
                                          <p:val>
                                            <p:fltVal val="0"/>
                                          </p:val>
                                        </p:tav>
                                        <p:tav tm="100000">
                                          <p:val>
                                            <p:strVal val="#ppt_h"/>
                                          </p:val>
                                        </p:tav>
                                      </p:tavLst>
                                    </p:anim>
                                    <p:animEffect transition="in" filter="fade">
                                      <p:cBhvr>
                                        <p:cTn id="134" dur="500"/>
                                        <p:tgtEl>
                                          <p:spTgt spid="46"/>
                                        </p:tgtEl>
                                      </p:cBhvr>
                                    </p:animEffect>
                                  </p:childTnLst>
                                </p:cTn>
                              </p:par>
                              <p:par>
                                <p:cTn id="135" presetID="42" presetClass="entr" presetSubtype="0" fill="hold" grpId="0" nodeType="with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fade">
                                      <p:cBhvr>
                                        <p:cTn id="137" dur="500"/>
                                        <p:tgtEl>
                                          <p:spTgt spid="47"/>
                                        </p:tgtEl>
                                      </p:cBhvr>
                                    </p:animEffect>
                                    <p:anim calcmode="lin" valueType="num">
                                      <p:cBhvr>
                                        <p:cTn id="138" dur="500" fill="hold"/>
                                        <p:tgtEl>
                                          <p:spTgt spid="47"/>
                                        </p:tgtEl>
                                        <p:attrNameLst>
                                          <p:attrName>ppt_x</p:attrName>
                                        </p:attrNameLst>
                                      </p:cBhvr>
                                      <p:tavLst>
                                        <p:tav tm="0">
                                          <p:val>
                                            <p:strVal val="#ppt_x"/>
                                          </p:val>
                                        </p:tav>
                                        <p:tav tm="100000">
                                          <p:val>
                                            <p:strVal val="#ppt_x"/>
                                          </p:val>
                                        </p:tav>
                                      </p:tavLst>
                                    </p:anim>
                                    <p:anim calcmode="lin" valueType="num">
                                      <p:cBhvr>
                                        <p:cTn id="139" dur="500" fill="hold"/>
                                        <p:tgtEl>
                                          <p:spTgt spid="47"/>
                                        </p:tgtEl>
                                        <p:attrNameLst>
                                          <p:attrName>ppt_y</p:attrName>
                                        </p:attrNameLst>
                                      </p:cBhvr>
                                      <p:tavLst>
                                        <p:tav tm="0">
                                          <p:val>
                                            <p:strVal val="#ppt_y+.1"/>
                                          </p:val>
                                        </p:tav>
                                        <p:tav tm="100000">
                                          <p:val>
                                            <p:strVal val="#ppt_y"/>
                                          </p:val>
                                        </p:tav>
                                      </p:tavLst>
                                    </p:anim>
                                  </p:childTnLst>
                                </p:cTn>
                              </p:par>
                            </p:childTnLst>
                          </p:cTn>
                        </p:par>
                        <p:par>
                          <p:cTn id="140" fill="hold">
                            <p:stCondLst>
                              <p:cond delay="10500"/>
                            </p:stCondLst>
                            <p:childTnLst>
                              <p:par>
                                <p:cTn id="141" presetID="22" presetClass="entr" presetSubtype="1" fill="hold" nodeType="after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wipe(up)">
                                      <p:cBhvr>
                                        <p:cTn id="1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3" animBg="1"/>
      <p:bldP spid="13" grpId="0" animBg="1"/>
      <p:bldP spid="14" grpId="0" animBg="1"/>
      <p:bldP spid="15" grpId="0" animBg="1"/>
      <p:bldP spid="24" grpId="0" animBg="1"/>
      <p:bldP spid="26" grpId="0"/>
      <p:bldP spid="28" grpId="0" animBg="1"/>
      <p:bldP spid="30" grpId="0" animBg="1"/>
      <p:bldP spid="31" grpId="0" animBg="1"/>
      <p:bldP spid="34" grpId="0" animBg="1"/>
      <p:bldP spid="35" grpId="0" animBg="1"/>
      <p:bldP spid="36" grpId="0"/>
      <p:bldP spid="38" grpId="0" animBg="1"/>
      <p:bldP spid="39" grpId="0" animBg="1"/>
      <p:bldP spid="40" grpId="0" animBg="1"/>
      <p:bldP spid="45" grpId="0" animBg="1"/>
      <p:bldP spid="46" grpId="0" animBg="1"/>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453252-79E0-4292-AED1-40F07B6A68DE}"/>
              </a:ext>
            </a:extLst>
          </p:cNvPr>
          <p:cNvSpPr txBox="1"/>
          <p:nvPr/>
        </p:nvSpPr>
        <p:spPr>
          <a:xfrm>
            <a:off x="1272209" y="198783"/>
            <a:ext cx="9872869" cy="400110"/>
          </a:xfrm>
          <a:prstGeom prst="rect">
            <a:avLst/>
          </a:prstGeom>
          <a:noFill/>
        </p:spPr>
        <p:txBody>
          <a:bodyPr wrap="square" rtlCol="0">
            <a:spAutoFit/>
          </a:bodyPr>
          <a:lstStyle/>
          <a:p>
            <a:pPr algn="ctr"/>
            <a:r>
              <a:rPr lang="ro-RO" sz="2000" spc="1000" dirty="0">
                <a:solidFill>
                  <a:schemeClr val="bg1">
                    <a:lumMod val="50000"/>
                  </a:schemeClr>
                </a:solidFill>
                <a:latin typeface="Century Gothic" panose="020B0502020202020204" pitchFamily="34" charset="0"/>
              </a:rPr>
              <a:t>Date și Metodologie</a:t>
            </a:r>
            <a:endParaRPr lang="en-US" sz="2000" spc="1000" dirty="0">
              <a:solidFill>
                <a:schemeClr val="bg1">
                  <a:lumMod val="50000"/>
                </a:schemeClr>
              </a:solidFill>
              <a:latin typeface="Century Gothic" panose="020B0502020202020204" pitchFamily="34" charset="0"/>
            </a:endParaRPr>
          </a:p>
        </p:txBody>
      </p:sp>
      <p:graphicFrame>
        <p:nvGraphicFramePr>
          <p:cNvPr id="3" name="Table 2">
            <a:extLst>
              <a:ext uri="{FF2B5EF4-FFF2-40B4-BE49-F238E27FC236}">
                <a16:creationId xmlns:a16="http://schemas.microsoft.com/office/drawing/2014/main" id="{4743DDED-40CD-4F16-B67F-0365636CB50E}"/>
              </a:ext>
            </a:extLst>
          </p:cNvPr>
          <p:cNvGraphicFramePr>
            <a:graphicFrameLocks noGrp="1"/>
          </p:cNvGraphicFramePr>
          <p:nvPr>
            <p:extLst>
              <p:ext uri="{D42A27DB-BD31-4B8C-83A1-F6EECF244321}">
                <p14:modId xmlns:p14="http://schemas.microsoft.com/office/powerpoint/2010/main" val="3382945940"/>
              </p:ext>
            </p:extLst>
          </p:nvPr>
        </p:nvGraphicFramePr>
        <p:xfrm>
          <a:off x="0" y="1411587"/>
          <a:ext cx="5831942" cy="5340396"/>
        </p:xfrm>
        <a:graphic>
          <a:graphicData uri="http://schemas.openxmlformats.org/drawingml/2006/table">
            <a:tbl>
              <a:tblPr firstRow="1" firstCol="1" bandRow="1">
                <a:effectLst>
                  <a:outerShdw blurRad="50800" dist="38100" dir="2700000" sx="101000" sy="101000" algn="tl" rotWithShape="0">
                    <a:prstClr val="black">
                      <a:alpha val="55000"/>
                    </a:prstClr>
                  </a:outerShdw>
                </a:effectLst>
                <a:tableStyleId>{F5AB1C69-6EDB-4FF4-983F-18BD219EF322}</a:tableStyleId>
              </a:tblPr>
              <a:tblGrid>
                <a:gridCol w="1461002">
                  <a:extLst>
                    <a:ext uri="{9D8B030D-6E8A-4147-A177-3AD203B41FA5}">
                      <a16:colId xmlns:a16="http://schemas.microsoft.com/office/drawing/2014/main" val="2535432642"/>
                    </a:ext>
                  </a:extLst>
                </a:gridCol>
                <a:gridCol w="1374963">
                  <a:extLst>
                    <a:ext uri="{9D8B030D-6E8A-4147-A177-3AD203B41FA5}">
                      <a16:colId xmlns:a16="http://schemas.microsoft.com/office/drawing/2014/main" val="1898408716"/>
                    </a:ext>
                  </a:extLst>
                </a:gridCol>
                <a:gridCol w="1528118">
                  <a:extLst>
                    <a:ext uri="{9D8B030D-6E8A-4147-A177-3AD203B41FA5}">
                      <a16:colId xmlns:a16="http://schemas.microsoft.com/office/drawing/2014/main" val="2158173492"/>
                    </a:ext>
                  </a:extLst>
                </a:gridCol>
                <a:gridCol w="1467859">
                  <a:extLst>
                    <a:ext uri="{9D8B030D-6E8A-4147-A177-3AD203B41FA5}">
                      <a16:colId xmlns:a16="http://schemas.microsoft.com/office/drawing/2014/main" val="3938328920"/>
                    </a:ext>
                  </a:extLst>
                </a:gridCol>
              </a:tblGrid>
              <a:tr h="461582">
                <a:tc>
                  <a:txBody>
                    <a:bodyPr/>
                    <a:lstStyle/>
                    <a:p>
                      <a:pPr marL="457200" algn="ctr">
                        <a:lnSpc>
                          <a:spcPct val="150000"/>
                        </a:lnSpc>
                        <a:spcAft>
                          <a:spcPts val="1000"/>
                        </a:spcAft>
                      </a:pPr>
                      <a:r>
                        <a:rPr lang="ro-RO" sz="1200" dirty="0">
                          <a:effectLst/>
                          <a:latin typeface="Century Gothic" panose="020B0502020202020204" pitchFamily="34" charset="0"/>
                        </a:rPr>
                        <a:t>Țara</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a:gsLst>
                        <a:gs pos="0">
                          <a:schemeClr val="bg1"/>
                        </a:gs>
                        <a:gs pos="24000">
                          <a:schemeClr val="tx1"/>
                        </a:gs>
                        <a:gs pos="100000">
                          <a:schemeClr val="tx1"/>
                        </a:gs>
                      </a:gsLst>
                      <a:lin ang="2700000" scaled="1"/>
                    </a:gradFill>
                  </a:tcPr>
                </a:tc>
                <a:tc>
                  <a:txBody>
                    <a:bodyPr/>
                    <a:lstStyle/>
                    <a:p>
                      <a:pPr marL="457200" algn="ctr">
                        <a:lnSpc>
                          <a:spcPct val="150000"/>
                        </a:lnSpc>
                        <a:spcAft>
                          <a:spcPts val="1000"/>
                        </a:spcAft>
                      </a:pPr>
                      <a:r>
                        <a:rPr lang="ro-RO" sz="1200" dirty="0">
                          <a:effectLst/>
                          <a:latin typeface="Century Gothic" panose="020B0502020202020204" pitchFamily="34" charset="0"/>
                        </a:rPr>
                        <a:t>Index</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a:gsLst>
                        <a:gs pos="0">
                          <a:schemeClr val="bg1"/>
                        </a:gs>
                        <a:gs pos="24000">
                          <a:schemeClr val="tx1"/>
                        </a:gs>
                        <a:gs pos="100000">
                          <a:schemeClr val="tx1"/>
                        </a:gs>
                      </a:gsLst>
                      <a:lin ang="2700000" scaled="1"/>
                    </a:gradFill>
                  </a:tcPr>
                </a:tc>
                <a:tc>
                  <a:txBody>
                    <a:bodyPr/>
                    <a:lstStyle/>
                    <a:p>
                      <a:pPr marL="457200" algn="ctr">
                        <a:lnSpc>
                          <a:spcPct val="150000"/>
                        </a:lnSpc>
                        <a:spcAft>
                          <a:spcPts val="1000"/>
                        </a:spcAft>
                      </a:pPr>
                      <a:r>
                        <a:rPr lang="ro-RO" sz="1200" dirty="0">
                          <a:effectLst/>
                          <a:latin typeface="Century Gothic" panose="020B0502020202020204" pitchFamily="34" charset="0"/>
                        </a:rPr>
                        <a:t>Sursa</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a:gsLst>
                        <a:gs pos="0">
                          <a:schemeClr val="bg1"/>
                        </a:gs>
                        <a:gs pos="24000">
                          <a:schemeClr val="tx1"/>
                        </a:gs>
                        <a:gs pos="100000">
                          <a:schemeClr val="tx1"/>
                        </a:gs>
                      </a:gsLst>
                      <a:lin ang="2700000" scaled="1"/>
                    </a:gradFill>
                  </a:tcPr>
                </a:tc>
                <a:tc>
                  <a:txBody>
                    <a:bodyPr/>
                    <a:lstStyle/>
                    <a:p>
                      <a:pPr marL="457200" algn="ctr">
                        <a:lnSpc>
                          <a:spcPct val="150000"/>
                        </a:lnSpc>
                        <a:spcAft>
                          <a:spcPts val="1000"/>
                        </a:spcAft>
                      </a:pPr>
                      <a:r>
                        <a:rPr lang="ro-RO" sz="1200" dirty="0">
                          <a:effectLst/>
                          <a:latin typeface="Century Gothic" panose="020B0502020202020204" pitchFamily="34" charset="0"/>
                        </a:rPr>
                        <a:t>Data de începere</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a:gsLst>
                        <a:gs pos="0">
                          <a:schemeClr val="bg1"/>
                        </a:gs>
                        <a:gs pos="24000">
                          <a:schemeClr val="tx1"/>
                        </a:gs>
                        <a:gs pos="100000">
                          <a:schemeClr val="tx1"/>
                        </a:gs>
                      </a:gsLst>
                      <a:lin ang="2700000" scaled="1"/>
                    </a:gradFill>
                  </a:tcPr>
                </a:tc>
                <a:extLst>
                  <a:ext uri="{0D108BD9-81ED-4DB2-BD59-A6C34878D82A}">
                    <a16:rowId xmlns:a16="http://schemas.microsoft.com/office/drawing/2014/main" val="2272558831"/>
                  </a:ext>
                </a:extLst>
              </a:tr>
              <a:tr h="462097">
                <a:tc>
                  <a:txBody>
                    <a:bodyPr/>
                    <a:lstStyle/>
                    <a:p>
                      <a:pPr marL="457200">
                        <a:lnSpc>
                          <a:spcPct val="150000"/>
                        </a:lnSpc>
                        <a:spcAft>
                          <a:spcPts val="1000"/>
                        </a:spcAft>
                      </a:pPr>
                      <a:r>
                        <a:rPr lang="ro-RO" sz="1200" dirty="0">
                          <a:effectLst/>
                          <a:latin typeface="Century Gothic" panose="020B0502020202020204" pitchFamily="34" charset="0"/>
                        </a:rPr>
                        <a:t>Germania</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flip="none" rotWithShape="1">
                      <a:gsLst>
                        <a:gs pos="76000">
                          <a:schemeClr val="tx1"/>
                        </a:gs>
                        <a:gs pos="0">
                          <a:schemeClr val="tx1"/>
                        </a:gs>
                        <a:gs pos="100000">
                          <a:schemeClr val="bg1"/>
                        </a:gs>
                      </a:gsLst>
                      <a:lin ang="8100000" scaled="1"/>
                      <a:tileRect/>
                    </a:gradFill>
                  </a:tcPr>
                </a:tc>
                <a:tc>
                  <a:txBody>
                    <a:bodyPr/>
                    <a:lstStyle/>
                    <a:p>
                      <a:pPr marL="457200">
                        <a:lnSpc>
                          <a:spcPct val="150000"/>
                        </a:lnSpc>
                        <a:spcAft>
                          <a:spcPts val="1000"/>
                        </a:spcAft>
                      </a:pPr>
                      <a:r>
                        <a:rPr lang="ro-RO" sz="1200" dirty="0">
                          <a:effectLst/>
                          <a:latin typeface="Century Gothic" panose="020B0502020202020204" pitchFamily="34" charset="0"/>
                        </a:rPr>
                        <a:t>DAX Index</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Bloomberg</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1-Ian-2007</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extLst>
                  <a:ext uri="{0D108BD9-81ED-4DB2-BD59-A6C34878D82A}">
                    <a16:rowId xmlns:a16="http://schemas.microsoft.com/office/drawing/2014/main" val="3895835857"/>
                  </a:ext>
                </a:extLst>
              </a:tr>
              <a:tr h="462097">
                <a:tc>
                  <a:txBody>
                    <a:bodyPr/>
                    <a:lstStyle/>
                    <a:p>
                      <a:pPr marL="457200">
                        <a:lnSpc>
                          <a:spcPct val="150000"/>
                        </a:lnSpc>
                        <a:spcAft>
                          <a:spcPts val="1000"/>
                        </a:spcAft>
                      </a:pPr>
                      <a:r>
                        <a:rPr lang="ro-RO" sz="1200" dirty="0">
                          <a:effectLst/>
                          <a:latin typeface="Century Gothic" panose="020B0502020202020204" pitchFamily="34" charset="0"/>
                        </a:rPr>
                        <a:t>Marea Britanie</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flip="none" rotWithShape="1">
                      <a:gsLst>
                        <a:gs pos="76000">
                          <a:schemeClr val="tx1"/>
                        </a:gs>
                        <a:gs pos="0">
                          <a:schemeClr val="tx1"/>
                        </a:gs>
                        <a:gs pos="100000">
                          <a:schemeClr val="bg1"/>
                        </a:gs>
                      </a:gsLst>
                      <a:lin ang="8100000" scaled="1"/>
                      <a:tileRect/>
                    </a:gradFill>
                  </a:tcPr>
                </a:tc>
                <a:tc>
                  <a:txBody>
                    <a:bodyPr/>
                    <a:lstStyle/>
                    <a:p>
                      <a:pPr marL="457200">
                        <a:lnSpc>
                          <a:spcPct val="150000"/>
                        </a:lnSpc>
                        <a:spcAft>
                          <a:spcPts val="1000"/>
                        </a:spcAft>
                      </a:pPr>
                      <a:r>
                        <a:rPr lang="ro-RO" sz="1200">
                          <a:effectLst/>
                          <a:latin typeface="Century Gothic" panose="020B0502020202020204" pitchFamily="34" charset="0"/>
                        </a:rPr>
                        <a:t>UKX Index</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a:effectLst/>
                          <a:latin typeface="Century Gothic" panose="020B0502020202020204" pitchFamily="34" charset="0"/>
                        </a:rPr>
                        <a:t>Bloomberg</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a:effectLst/>
                          <a:latin typeface="Century Gothic" panose="020B0502020202020204" pitchFamily="34" charset="0"/>
                        </a:rPr>
                        <a:t>1-Ian-2007</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extLst>
                  <a:ext uri="{0D108BD9-81ED-4DB2-BD59-A6C34878D82A}">
                    <a16:rowId xmlns:a16="http://schemas.microsoft.com/office/drawing/2014/main" val="2526255467"/>
                  </a:ext>
                </a:extLst>
              </a:tr>
              <a:tr h="462097">
                <a:tc>
                  <a:txBody>
                    <a:bodyPr/>
                    <a:lstStyle/>
                    <a:p>
                      <a:pPr marL="457200">
                        <a:lnSpc>
                          <a:spcPct val="150000"/>
                        </a:lnSpc>
                        <a:spcAft>
                          <a:spcPts val="1000"/>
                        </a:spcAft>
                      </a:pPr>
                      <a:r>
                        <a:rPr lang="ro-RO" sz="1200">
                          <a:effectLst/>
                          <a:latin typeface="Century Gothic" panose="020B0502020202020204" pitchFamily="34" charset="0"/>
                        </a:rPr>
                        <a:t>Franța</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flip="none" rotWithShape="1">
                      <a:gsLst>
                        <a:gs pos="76000">
                          <a:schemeClr val="tx1"/>
                        </a:gs>
                        <a:gs pos="0">
                          <a:schemeClr val="tx1"/>
                        </a:gs>
                        <a:gs pos="100000">
                          <a:schemeClr val="bg1"/>
                        </a:gs>
                      </a:gsLst>
                      <a:lin ang="8100000" scaled="1"/>
                      <a:tileRect/>
                    </a:gradFill>
                  </a:tcPr>
                </a:tc>
                <a:tc>
                  <a:txBody>
                    <a:bodyPr/>
                    <a:lstStyle/>
                    <a:p>
                      <a:pPr marL="457200">
                        <a:lnSpc>
                          <a:spcPct val="150000"/>
                        </a:lnSpc>
                        <a:spcAft>
                          <a:spcPts val="1000"/>
                        </a:spcAft>
                      </a:pPr>
                      <a:r>
                        <a:rPr lang="ro-RO" sz="1200" dirty="0">
                          <a:effectLst/>
                          <a:latin typeface="Century Gothic" panose="020B0502020202020204" pitchFamily="34" charset="0"/>
                        </a:rPr>
                        <a:t>CAC Index</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Bloomberg</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a:effectLst/>
                          <a:latin typeface="Century Gothic" panose="020B0502020202020204" pitchFamily="34" charset="0"/>
                        </a:rPr>
                        <a:t>1-Ian-2007</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extLst>
                  <a:ext uri="{0D108BD9-81ED-4DB2-BD59-A6C34878D82A}">
                    <a16:rowId xmlns:a16="http://schemas.microsoft.com/office/drawing/2014/main" val="3845542269"/>
                  </a:ext>
                </a:extLst>
              </a:tr>
              <a:tr h="462097">
                <a:tc>
                  <a:txBody>
                    <a:bodyPr/>
                    <a:lstStyle/>
                    <a:p>
                      <a:pPr marL="457200">
                        <a:lnSpc>
                          <a:spcPct val="150000"/>
                        </a:lnSpc>
                        <a:spcAft>
                          <a:spcPts val="1000"/>
                        </a:spcAft>
                      </a:pPr>
                      <a:r>
                        <a:rPr lang="ro-RO" sz="1200" dirty="0">
                          <a:effectLst/>
                          <a:latin typeface="Century Gothic" panose="020B0502020202020204" pitchFamily="34" charset="0"/>
                        </a:rPr>
                        <a:t>Japonia</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flip="none" rotWithShape="1">
                      <a:gsLst>
                        <a:gs pos="76000">
                          <a:schemeClr val="tx1"/>
                        </a:gs>
                        <a:gs pos="0">
                          <a:schemeClr val="tx1"/>
                        </a:gs>
                        <a:gs pos="100000">
                          <a:schemeClr val="bg1"/>
                        </a:gs>
                      </a:gsLst>
                      <a:lin ang="8100000" scaled="1"/>
                      <a:tileRect/>
                    </a:gradFill>
                  </a:tcPr>
                </a:tc>
                <a:tc>
                  <a:txBody>
                    <a:bodyPr/>
                    <a:lstStyle/>
                    <a:p>
                      <a:pPr marL="457200">
                        <a:lnSpc>
                          <a:spcPct val="150000"/>
                        </a:lnSpc>
                        <a:spcAft>
                          <a:spcPts val="1000"/>
                        </a:spcAft>
                      </a:pPr>
                      <a:r>
                        <a:rPr lang="ro-RO" sz="1200" dirty="0">
                          <a:effectLst/>
                          <a:latin typeface="Century Gothic" panose="020B0502020202020204" pitchFamily="34" charset="0"/>
                        </a:rPr>
                        <a:t>NKY Index</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a:effectLst/>
                          <a:latin typeface="Century Gothic" panose="020B0502020202020204" pitchFamily="34" charset="0"/>
                        </a:rPr>
                        <a:t>Bloomberg</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a:effectLst/>
                          <a:latin typeface="Century Gothic" panose="020B0502020202020204" pitchFamily="34" charset="0"/>
                        </a:rPr>
                        <a:t>1-Ian-2007</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extLst>
                  <a:ext uri="{0D108BD9-81ED-4DB2-BD59-A6C34878D82A}">
                    <a16:rowId xmlns:a16="http://schemas.microsoft.com/office/drawing/2014/main" val="772932567"/>
                  </a:ext>
                </a:extLst>
              </a:tr>
              <a:tr h="462097">
                <a:tc>
                  <a:txBody>
                    <a:bodyPr/>
                    <a:lstStyle/>
                    <a:p>
                      <a:pPr marL="457200">
                        <a:lnSpc>
                          <a:spcPct val="150000"/>
                        </a:lnSpc>
                        <a:spcAft>
                          <a:spcPts val="1000"/>
                        </a:spcAft>
                      </a:pPr>
                      <a:r>
                        <a:rPr lang="ro-RO" sz="1200">
                          <a:effectLst/>
                          <a:latin typeface="Century Gothic" panose="020B0502020202020204" pitchFamily="34" charset="0"/>
                        </a:rPr>
                        <a:t>SUA</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flip="none" rotWithShape="1">
                      <a:gsLst>
                        <a:gs pos="76000">
                          <a:schemeClr val="tx1"/>
                        </a:gs>
                        <a:gs pos="0">
                          <a:schemeClr val="tx1"/>
                        </a:gs>
                        <a:gs pos="100000">
                          <a:schemeClr val="bg1"/>
                        </a:gs>
                      </a:gsLst>
                      <a:lin ang="8100000" scaled="1"/>
                      <a:tileRect/>
                    </a:gradFill>
                  </a:tcPr>
                </a:tc>
                <a:tc>
                  <a:txBody>
                    <a:bodyPr/>
                    <a:lstStyle/>
                    <a:p>
                      <a:pPr marL="457200">
                        <a:lnSpc>
                          <a:spcPct val="150000"/>
                        </a:lnSpc>
                        <a:spcAft>
                          <a:spcPts val="1000"/>
                        </a:spcAft>
                      </a:pPr>
                      <a:r>
                        <a:rPr lang="ro-RO" sz="1200" dirty="0">
                          <a:effectLst/>
                          <a:latin typeface="Century Gothic" panose="020B0502020202020204" pitchFamily="34" charset="0"/>
                        </a:rPr>
                        <a:t>SPX Index</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Bloomberg</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a:effectLst/>
                          <a:latin typeface="Century Gothic" panose="020B0502020202020204" pitchFamily="34" charset="0"/>
                        </a:rPr>
                        <a:t>1-Ian-2007</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extLst>
                  <a:ext uri="{0D108BD9-81ED-4DB2-BD59-A6C34878D82A}">
                    <a16:rowId xmlns:a16="http://schemas.microsoft.com/office/drawing/2014/main" val="1689219669"/>
                  </a:ext>
                </a:extLst>
              </a:tr>
              <a:tr h="462097">
                <a:tc>
                  <a:txBody>
                    <a:bodyPr/>
                    <a:lstStyle/>
                    <a:p>
                      <a:pPr marL="457200">
                        <a:lnSpc>
                          <a:spcPct val="150000"/>
                        </a:lnSpc>
                        <a:spcAft>
                          <a:spcPts val="1000"/>
                        </a:spcAft>
                      </a:pPr>
                      <a:r>
                        <a:rPr lang="ro-RO" sz="1200" dirty="0">
                          <a:effectLst/>
                          <a:latin typeface="Century Gothic" panose="020B0502020202020204" pitchFamily="34" charset="0"/>
                        </a:rPr>
                        <a:t>India</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flip="none" rotWithShape="1">
                      <a:gsLst>
                        <a:gs pos="76000">
                          <a:schemeClr val="tx1"/>
                        </a:gs>
                        <a:gs pos="0">
                          <a:schemeClr val="tx1"/>
                        </a:gs>
                        <a:gs pos="100000">
                          <a:schemeClr val="bg1"/>
                        </a:gs>
                      </a:gsLst>
                      <a:lin ang="8100000" scaled="1"/>
                      <a:tileRect/>
                    </a:gradFill>
                  </a:tcPr>
                </a:tc>
                <a:tc>
                  <a:txBody>
                    <a:bodyPr/>
                    <a:lstStyle/>
                    <a:p>
                      <a:pPr marL="457200">
                        <a:lnSpc>
                          <a:spcPct val="150000"/>
                        </a:lnSpc>
                        <a:spcAft>
                          <a:spcPts val="1000"/>
                        </a:spcAft>
                      </a:pPr>
                      <a:r>
                        <a:rPr lang="ro-RO" sz="1200" dirty="0">
                          <a:effectLst/>
                          <a:latin typeface="Century Gothic" panose="020B0502020202020204" pitchFamily="34" charset="0"/>
                        </a:rPr>
                        <a:t>NIFTY Index</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Bloomberg</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1-Ian-2007</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extLst>
                  <a:ext uri="{0D108BD9-81ED-4DB2-BD59-A6C34878D82A}">
                    <a16:rowId xmlns:a16="http://schemas.microsoft.com/office/drawing/2014/main" val="437974412"/>
                  </a:ext>
                </a:extLst>
              </a:tr>
              <a:tr h="462097">
                <a:tc>
                  <a:txBody>
                    <a:bodyPr/>
                    <a:lstStyle/>
                    <a:p>
                      <a:pPr marL="457200">
                        <a:lnSpc>
                          <a:spcPct val="150000"/>
                        </a:lnSpc>
                        <a:spcAft>
                          <a:spcPts val="1000"/>
                        </a:spcAft>
                      </a:pPr>
                      <a:r>
                        <a:rPr lang="ro-RO" sz="1200">
                          <a:effectLst/>
                          <a:latin typeface="Century Gothic" panose="020B0502020202020204" pitchFamily="34" charset="0"/>
                        </a:rPr>
                        <a:t>Coreea</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flip="none" rotWithShape="1">
                      <a:gsLst>
                        <a:gs pos="76000">
                          <a:schemeClr val="tx1"/>
                        </a:gs>
                        <a:gs pos="0">
                          <a:schemeClr val="tx1"/>
                        </a:gs>
                        <a:gs pos="100000">
                          <a:schemeClr val="bg1"/>
                        </a:gs>
                      </a:gsLst>
                      <a:lin ang="8100000" scaled="1"/>
                      <a:tileRect/>
                    </a:gradFill>
                  </a:tcPr>
                </a:tc>
                <a:tc>
                  <a:txBody>
                    <a:bodyPr/>
                    <a:lstStyle/>
                    <a:p>
                      <a:pPr marL="457200">
                        <a:lnSpc>
                          <a:spcPct val="150000"/>
                        </a:lnSpc>
                        <a:spcAft>
                          <a:spcPts val="1000"/>
                        </a:spcAft>
                      </a:pPr>
                      <a:r>
                        <a:rPr lang="ro-RO" sz="1200" dirty="0">
                          <a:effectLst/>
                          <a:latin typeface="Century Gothic" panose="020B0502020202020204" pitchFamily="34" charset="0"/>
                        </a:rPr>
                        <a:t>KRX Index</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Bloomberg</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1-Ian-2007</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extLst>
                  <a:ext uri="{0D108BD9-81ED-4DB2-BD59-A6C34878D82A}">
                    <a16:rowId xmlns:a16="http://schemas.microsoft.com/office/drawing/2014/main" val="2792211177"/>
                  </a:ext>
                </a:extLst>
              </a:tr>
              <a:tr h="462097">
                <a:tc>
                  <a:txBody>
                    <a:bodyPr/>
                    <a:lstStyle/>
                    <a:p>
                      <a:pPr marL="457200">
                        <a:lnSpc>
                          <a:spcPct val="150000"/>
                        </a:lnSpc>
                        <a:spcAft>
                          <a:spcPts val="1000"/>
                        </a:spcAft>
                      </a:pPr>
                      <a:r>
                        <a:rPr lang="ro-RO" sz="1200" dirty="0">
                          <a:effectLst/>
                          <a:latin typeface="Century Gothic" panose="020B0502020202020204" pitchFamily="34" charset="0"/>
                        </a:rPr>
                        <a:t>Republica Cehă</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flip="none" rotWithShape="1">
                      <a:gsLst>
                        <a:gs pos="76000">
                          <a:schemeClr val="tx1"/>
                        </a:gs>
                        <a:gs pos="0">
                          <a:schemeClr val="tx1"/>
                        </a:gs>
                        <a:gs pos="100000">
                          <a:schemeClr val="bg1"/>
                        </a:gs>
                      </a:gsLst>
                      <a:lin ang="8100000" scaled="1"/>
                      <a:tileRect/>
                    </a:gradFill>
                  </a:tcPr>
                </a:tc>
                <a:tc>
                  <a:txBody>
                    <a:bodyPr/>
                    <a:lstStyle/>
                    <a:p>
                      <a:pPr marL="457200">
                        <a:lnSpc>
                          <a:spcPct val="150000"/>
                        </a:lnSpc>
                        <a:spcAft>
                          <a:spcPts val="1000"/>
                        </a:spcAft>
                      </a:pPr>
                      <a:r>
                        <a:rPr lang="ro-RO" sz="1200" dirty="0">
                          <a:effectLst/>
                          <a:latin typeface="Century Gothic" panose="020B0502020202020204" pitchFamily="34" charset="0"/>
                        </a:rPr>
                        <a:t>PX Index</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Bloomberg</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1-Ian-2007</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extLst>
                  <a:ext uri="{0D108BD9-81ED-4DB2-BD59-A6C34878D82A}">
                    <a16:rowId xmlns:a16="http://schemas.microsoft.com/office/drawing/2014/main" val="740188783"/>
                  </a:ext>
                </a:extLst>
              </a:tr>
              <a:tr h="462097">
                <a:tc>
                  <a:txBody>
                    <a:bodyPr/>
                    <a:lstStyle/>
                    <a:p>
                      <a:pPr marL="457200">
                        <a:lnSpc>
                          <a:spcPct val="150000"/>
                        </a:lnSpc>
                        <a:spcAft>
                          <a:spcPts val="1000"/>
                        </a:spcAft>
                      </a:pPr>
                      <a:r>
                        <a:rPr lang="ro-RO" sz="1200" dirty="0">
                          <a:effectLst/>
                          <a:latin typeface="Century Gothic" panose="020B0502020202020204" pitchFamily="34" charset="0"/>
                        </a:rPr>
                        <a:t>Ungaria</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flip="none" rotWithShape="1">
                      <a:gsLst>
                        <a:gs pos="76000">
                          <a:schemeClr val="tx1"/>
                        </a:gs>
                        <a:gs pos="0">
                          <a:schemeClr val="tx1"/>
                        </a:gs>
                        <a:gs pos="100000">
                          <a:schemeClr val="bg1"/>
                        </a:gs>
                      </a:gsLst>
                      <a:lin ang="8100000" scaled="1"/>
                      <a:tileRect/>
                    </a:gradFill>
                  </a:tcPr>
                </a:tc>
                <a:tc>
                  <a:txBody>
                    <a:bodyPr/>
                    <a:lstStyle/>
                    <a:p>
                      <a:pPr marL="457200">
                        <a:lnSpc>
                          <a:spcPct val="150000"/>
                        </a:lnSpc>
                        <a:spcAft>
                          <a:spcPts val="1000"/>
                        </a:spcAft>
                      </a:pPr>
                      <a:r>
                        <a:rPr lang="ro-RO" sz="1200" dirty="0">
                          <a:effectLst/>
                          <a:latin typeface="Century Gothic" panose="020B0502020202020204" pitchFamily="34" charset="0"/>
                        </a:rPr>
                        <a:t>BUX Index</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Bloomberg</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1-Ian-2007</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extLst>
                  <a:ext uri="{0D108BD9-81ED-4DB2-BD59-A6C34878D82A}">
                    <a16:rowId xmlns:a16="http://schemas.microsoft.com/office/drawing/2014/main" val="1917867157"/>
                  </a:ext>
                </a:extLst>
              </a:tr>
              <a:tr h="462097">
                <a:tc>
                  <a:txBody>
                    <a:bodyPr/>
                    <a:lstStyle/>
                    <a:p>
                      <a:pPr marL="457200">
                        <a:lnSpc>
                          <a:spcPct val="150000"/>
                        </a:lnSpc>
                        <a:spcAft>
                          <a:spcPts val="1000"/>
                        </a:spcAft>
                      </a:pPr>
                      <a:r>
                        <a:rPr lang="ro-RO" sz="1200" dirty="0">
                          <a:effectLst/>
                          <a:latin typeface="Century Gothic" panose="020B0502020202020204" pitchFamily="34" charset="0"/>
                        </a:rPr>
                        <a:t>Mexic</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gradFill flip="none" rotWithShape="1">
                      <a:gsLst>
                        <a:gs pos="76000">
                          <a:schemeClr val="tx1"/>
                        </a:gs>
                        <a:gs pos="0">
                          <a:schemeClr val="tx1"/>
                        </a:gs>
                        <a:gs pos="100000">
                          <a:schemeClr val="bg1"/>
                        </a:gs>
                      </a:gsLst>
                      <a:lin ang="8100000" scaled="1"/>
                      <a:tileRect/>
                    </a:gradFill>
                  </a:tcPr>
                </a:tc>
                <a:tc>
                  <a:txBody>
                    <a:bodyPr/>
                    <a:lstStyle/>
                    <a:p>
                      <a:pPr marL="457200">
                        <a:lnSpc>
                          <a:spcPct val="150000"/>
                        </a:lnSpc>
                        <a:spcAft>
                          <a:spcPts val="1000"/>
                        </a:spcAft>
                      </a:pPr>
                      <a:r>
                        <a:rPr lang="ro-RO" sz="1200" dirty="0">
                          <a:effectLst/>
                          <a:latin typeface="Century Gothic" panose="020B0502020202020204" pitchFamily="34" charset="0"/>
                        </a:rPr>
                        <a:t>MEXBOL Index</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Bloomberg</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tc>
                  <a:txBody>
                    <a:bodyPr/>
                    <a:lstStyle/>
                    <a:p>
                      <a:pPr marL="457200">
                        <a:lnSpc>
                          <a:spcPct val="150000"/>
                        </a:lnSpc>
                        <a:spcAft>
                          <a:spcPts val="1000"/>
                        </a:spcAft>
                      </a:pPr>
                      <a:r>
                        <a:rPr lang="ro-RO" sz="1200" dirty="0">
                          <a:effectLst/>
                          <a:latin typeface="Century Gothic" panose="020B0502020202020204" pitchFamily="34" charset="0"/>
                        </a:rPr>
                        <a:t>1-Ian-2007</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2234" marR="52234" marT="0" marB="0"/>
                </a:tc>
                <a:extLst>
                  <a:ext uri="{0D108BD9-81ED-4DB2-BD59-A6C34878D82A}">
                    <a16:rowId xmlns:a16="http://schemas.microsoft.com/office/drawing/2014/main" val="3132852063"/>
                  </a:ext>
                </a:extLst>
              </a:tr>
            </a:tbl>
          </a:graphicData>
        </a:graphic>
      </p:graphicFrame>
      <p:cxnSp>
        <p:nvCxnSpPr>
          <p:cNvPr id="39" name="Straight Arrow Connector 38">
            <a:extLst>
              <a:ext uri="{FF2B5EF4-FFF2-40B4-BE49-F238E27FC236}">
                <a16:creationId xmlns:a16="http://schemas.microsoft.com/office/drawing/2014/main" id="{4C2E03D8-393E-4D61-A582-3DEC2FA5F8FE}"/>
              </a:ext>
            </a:extLst>
          </p:cNvPr>
          <p:cNvCxnSpPr/>
          <p:nvPr/>
        </p:nvCxnSpPr>
        <p:spPr>
          <a:xfrm>
            <a:off x="6665843" y="1908313"/>
            <a:ext cx="13782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F68AC09-AF5E-47DA-8B72-59BFCF637C4F}"/>
              </a:ext>
            </a:extLst>
          </p:cNvPr>
          <p:cNvSpPr txBox="1"/>
          <p:nvPr/>
        </p:nvSpPr>
        <p:spPr>
          <a:xfrm>
            <a:off x="8123581" y="1658682"/>
            <a:ext cx="1550504" cy="400110"/>
          </a:xfrm>
          <a:prstGeom prst="rect">
            <a:avLst/>
          </a:prstGeom>
          <a:noFill/>
        </p:spPr>
        <p:txBody>
          <a:bodyPr wrap="square" rtlCol="0">
            <a:spAutoFit/>
          </a:bodyPr>
          <a:lstStyle/>
          <a:p>
            <a:pPr algn="ctr"/>
            <a:r>
              <a:rPr lang="ro-RO" sz="2000" dirty="0">
                <a:latin typeface="Century Gothic" panose="020B0502020202020204" pitchFamily="34" charset="0"/>
              </a:rPr>
              <a:t>86 active</a:t>
            </a:r>
            <a:endParaRPr lang="en-US" sz="2000" dirty="0">
              <a:latin typeface="Century Gothic" panose="020B0502020202020204" pitchFamily="34" charset="0"/>
            </a:endParaRPr>
          </a:p>
        </p:txBody>
      </p:sp>
      <p:sp>
        <p:nvSpPr>
          <p:cNvPr id="43" name="TextBox 42">
            <a:extLst>
              <a:ext uri="{FF2B5EF4-FFF2-40B4-BE49-F238E27FC236}">
                <a16:creationId xmlns:a16="http://schemas.microsoft.com/office/drawing/2014/main" id="{25BEFBAF-9685-42F6-9996-4DFA7E86A7EE}"/>
              </a:ext>
            </a:extLst>
          </p:cNvPr>
          <p:cNvSpPr txBox="1"/>
          <p:nvPr/>
        </p:nvSpPr>
        <p:spPr>
          <a:xfrm>
            <a:off x="7904921" y="2291354"/>
            <a:ext cx="3644347" cy="400110"/>
          </a:xfrm>
          <a:prstGeom prst="rect">
            <a:avLst/>
          </a:prstGeom>
          <a:noFill/>
        </p:spPr>
        <p:txBody>
          <a:bodyPr wrap="square" rtlCol="0">
            <a:spAutoFit/>
          </a:bodyPr>
          <a:lstStyle/>
          <a:p>
            <a:pPr algn="ctr"/>
            <a:r>
              <a:rPr lang="ro-RO" sz="2000" dirty="0">
                <a:latin typeface="Century Gothic" panose="020B0502020202020204" pitchFamily="34" charset="0"/>
              </a:rPr>
              <a:t>41 active (emergente)</a:t>
            </a:r>
            <a:endParaRPr lang="en-US" sz="2000" dirty="0">
              <a:latin typeface="Century Gothic" panose="020B0502020202020204" pitchFamily="34" charset="0"/>
            </a:endParaRPr>
          </a:p>
        </p:txBody>
      </p:sp>
      <p:sp>
        <p:nvSpPr>
          <p:cNvPr id="44" name="TextBox 43">
            <a:extLst>
              <a:ext uri="{FF2B5EF4-FFF2-40B4-BE49-F238E27FC236}">
                <a16:creationId xmlns:a16="http://schemas.microsoft.com/office/drawing/2014/main" id="{8E54C407-1A7C-47D8-96C5-ADD2D7B0008C}"/>
              </a:ext>
            </a:extLst>
          </p:cNvPr>
          <p:cNvSpPr txBox="1"/>
          <p:nvPr/>
        </p:nvSpPr>
        <p:spPr>
          <a:xfrm>
            <a:off x="7924797" y="2874449"/>
            <a:ext cx="3498575" cy="400110"/>
          </a:xfrm>
          <a:prstGeom prst="rect">
            <a:avLst/>
          </a:prstGeom>
          <a:noFill/>
        </p:spPr>
        <p:txBody>
          <a:bodyPr wrap="square" rtlCol="0">
            <a:spAutoFit/>
          </a:bodyPr>
          <a:lstStyle/>
          <a:p>
            <a:pPr algn="ctr"/>
            <a:r>
              <a:rPr lang="ro-RO" sz="2000" dirty="0">
                <a:latin typeface="Century Gothic" panose="020B0502020202020204" pitchFamily="34" charset="0"/>
              </a:rPr>
              <a:t>45 active (dezvoltate)</a:t>
            </a:r>
            <a:endParaRPr lang="en-US" sz="2000" dirty="0">
              <a:latin typeface="Century Gothic" panose="020B0502020202020204" pitchFamily="34" charset="0"/>
            </a:endParaRPr>
          </a:p>
        </p:txBody>
      </p:sp>
      <p:cxnSp>
        <p:nvCxnSpPr>
          <p:cNvPr id="46" name="Straight Arrow Connector 45">
            <a:extLst>
              <a:ext uri="{FF2B5EF4-FFF2-40B4-BE49-F238E27FC236}">
                <a16:creationId xmlns:a16="http://schemas.microsoft.com/office/drawing/2014/main" id="{2C74D2FD-2CA4-49D8-83A5-E284D4733A50}"/>
              </a:ext>
            </a:extLst>
          </p:cNvPr>
          <p:cNvCxnSpPr/>
          <p:nvPr/>
        </p:nvCxnSpPr>
        <p:spPr>
          <a:xfrm>
            <a:off x="6665843" y="2524538"/>
            <a:ext cx="13782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7DE9AA2-1968-40E4-9EA4-FB22FE301E32}"/>
              </a:ext>
            </a:extLst>
          </p:cNvPr>
          <p:cNvCxnSpPr/>
          <p:nvPr/>
        </p:nvCxnSpPr>
        <p:spPr>
          <a:xfrm>
            <a:off x="6665843" y="3087756"/>
            <a:ext cx="13782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5A784B7-D518-45BA-A707-408333BD28A0}"/>
              </a:ext>
            </a:extLst>
          </p:cNvPr>
          <p:cNvCxnSpPr/>
          <p:nvPr/>
        </p:nvCxnSpPr>
        <p:spPr>
          <a:xfrm>
            <a:off x="6665843" y="3670852"/>
            <a:ext cx="13782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4263197-FB4C-48A4-B687-487B5D2BD1BC}"/>
              </a:ext>
            </a:extLst>
          </p:cNvPr>
          <p:cNvSpPr txBox="1"/>
          <p:nvPr/>
        </p:nvSpPr>
        <p:spPr>
          <a:xfrm>
            <a:off x="8203093" y="3470797"/>
            <a:ext cx="3048001" cy="400110"/>
          </a:xfrm>
          <a:prstGeom prst="rect">
            <a:avLst/>
          </a:prstGeom>
          <a:noFill/>
        </p:spPr>
        <p:txBody>
          <a:bodyPr wrap="square" rtlCol="0">
            <a:spAutoFit/>
          </a:bodyPr>
          <a:lstStyle/>
          <a:p>
            <a:r>
              <a:rPr lang="ro-RO" sz="2000" dirty="0">
                <a:latin typeface="Century Gothic" panose="020B0502020202020204" pitchFamily="34" charset="0"/>
              </a:rPr>
              <a:t>frecvență zilnică</a:t>
            </a:r>
            <a:endParaRPr lang="en-US" sz="2000" dirty="0">
              <a:latin typeface="Century Gothic" panose="020B0502020202020204" pitchFamily="34" charset="0"/>
            </a:endParaRPr>
          </a:p>
        </p:txBody>
      </p:sp>
    </p:spTree>
    <p:extLst>
      <p:ext uri="{BB962C8B-B14F-4D97-AF65-F5344CB8AC3E}">
        <p14:creationId xmlns:p14="http://schemas.microsoft.com/office/powerpoint/2010/main" val="78579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left)">
                                      <p:cBhvr>
                                        <p:cTn id="13" dur="500"/>
                                        <p:tgtEl>
                                          <p:spTgt spid="39"/>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2" presetClass="entr" presetSubtype="8"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left)">
                                      <p:cBhvr>
                                        <p:cTn id="33" dur="500"/>
                                        <p:tgtEl>
                                          <p:spTgt spid="47"/>
                                        </p:tgtEl>
                                      </p:cBhvr>
                                    </p:animEffect>
                                  </p:childTnLst>
                                </p:cTn>
                              </p:par>
                            </p:childTnLst>
                          </p:cTn>
                        </p:par>
                        <p:par>
                          <p:cTn id="34" fill="hold">
                            <p:stCondLst>
                              <p:cond delay="4500"/>
                            </p:stCondLst>
                            <p:childTnLst>
                              <p:par>
                                <p:cTn id="35" presetID="42"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anim calcmode="lin" valueType="num">
                                      <p:cBhvr>
                                        <p:cTn id="38" dur="1000" fill="hold"/>
                                        <p:tgtEl>
                                          <p:spTgt spid="44"/>
                                        </p:tgtEl>
                                        <p:attrNameLst>
                                          <p:attrName>ppt_x</p:attrName>
                                        </p:attrNameLst>
                                      </p:cBhvr>
                                      <p:tavLst>
                                        <p:tav tm="0">
                                          <p:val>
                                            <p:strVal val="#ppt_x"/>
                                          </p:val>
                                        </p:tav>
                                        <p:tav tm="100000">
                                          <p:val>
                                            <p:strVal val="#ppt_x"/>
                                          </p:val>
                                        </p:tav>
                                      </p:tavLst>
                                    </p:anim>
                                    <p:anim calcmode="lin" valueType="num">
                                      <p:cBhvr>
                                        <p:cTn id="39" dur="1000" fill="hold"/>
                                        <p:tgtEl>
                                          <p:spTgt spid="44"/>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22" presetClass="entr" presetSubtype="8" fill="hold"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left)">
                                      <p:cBhvr>
                                        <p:cTn id="43" dur="500"/>
                                        <p:tgtEl>
                                          <p:spTgt spid="52"/>
                                        </p:tgtEl>
                                      </p:cBhvr>
                                    </p:animEffect>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1000"/>
                                        <p:tgtEl>
                                          <p:spTgt spid="53"/>
                                        </p:tgtEl>
                                      </p:cBhvr>
                                    </p:animEffect>
                                    <p:anim calcmode="lin" valueType="num">
                                      <p:cBhvr>
                                        <p:cTn id="48" dur="1000" fill="hold"/>
                                        <p:tgtEl>
                                          <p:spTgt spid="53"/>
                                        </p:tgtEl>
                                        <p:attrNameLst>
                                          <p:attrName>ppt_x</p:attrName>
                                        </p:attrNameLst>
                                      </p:cBhvr>
                                      <p:tavLst>
                                        <p:tav tm="0">
                                          <p:val>
                                            <p:strVal val="#ppt_x"/>
                                          </p:val>
                                        </p:tav>
                                        <p:tav tm="100000">
                                          <p:val>
                                            <p:strVal val="#ppt_x"/>
                                          </p:val>
                                        </p:tav>
                                      </p:tavLst>
                                    </p:anim>
                                    <p:anim calcmode="lin" valueType="num">
                                      <p:cBhvr>
                                        <p:cTn id="4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DF1D2740-0B79-4601-AF42-0F4784557F33}"/>
              </a:ext>
            </a:extLst>
          </p:cNvPr>
          <p:cNvSpPr txBox="1"/>
          <p:nvPr/>
        </p:nvSpPr>
        <p:spPr>
          <a:xfrm>
            <a:off x="1272209" y="198783"/>
            <a:ext cx="9872869" cy="400110"/>
          </a:xfrm>
          <a:prstGeom prst="rect">
            <a:avLst/>
          </a:prstGeom>
          <a:noFill/>
        </p:spPr>
        <p:txBody>
          <a:bodyPr wrap="square" rtlCol="0">
            <a:spAutoFit/>
          </a:bodyPr>
          <a:lstStyle/>
          <a:p>
            <a:pPr algn="ctr"/>
            <a:r>
              <a:rPr lang="ro-RO" sz="2000" spc="1000" dirty="0">
                <a:solidFill>
                  <a:schemeClr val="bg1">
                    <a:lumMod val="50000"/>
                  </a:schemeClr>
                </a:solidFill>
                <a:latin typeface="Century Gothic" panose="020B0502020202020204" pitchFamily="34" charset="0"/>
              </a:rPr>
              <a:t>Date și Metodologie</a:t>
            </a:r>
            <a:endParaRPr lang="en-US" sz="2000" spc="1000" dirty="0">
              <a:solidFill>
                <a:schemeClr val="bg1">
                  <a:lumMod val="50000"/>
                </a:schemeClr>
              </a:solidFill>
              <a:latin typeface="Century Gothic" panose="020B0502020202020204" pitchFamily="34" charset="0"/>
            </a:endParaRPr>
          </a:p>
        </p:txBody>
      </p:sp>
      <p:grpSp>
        <p:nvGrpSpPr>
          <p:cNvPr id="3" name="Group 2">
            <a:extLst>
              <a:ext uri="{FF2B5EF4-FFF2-40B4-BE49-F238E27FC236}">
                <a16:creationId xmlns:a16="http://schemas.microsoft.com/office/drawing/2014/main" id="{3DE30ED0-6D94-4AD8-AA38-AF97889DA81C}"/>
              </a:ext>
            </a:extLst>
          </p:cNvPr>
          <p:cNvGrpSpPr/>
          <p:nvPr/>
        </p:nvGrpSpPr>
        <p:grpSpPr>
          <a:xfrm>
            <a:off x="6514820" y="1604925"/>
            <a:ext cx="5299492" cy="2058083"/>
            <a:chOff x="6771862" y="874643"/>
            <a:chExt cx="1656521" cy="1127317"/>
          </a:xfrm>
          <a:solidFill>
            <a:srgbClr val="00B0F0"/>
          </a:solidFill>
        </p:grpSpPr>
        <p:sp>
          <p:nvSpPr>
            <p:cNvPr id="7" name="Rectangle: Top Corners Rounded 6">
              <a:extLst>
                <a:ext uri="{FF2B5EF4-FFF2-40B4-BE49-F238E27FC236}">
                  <a16:creationId xmlns:a16="http://schemas.microsoft.com/office/drawing/2014/main" id="{B8F5F007-9441-4BB4-93BC-1F12E209320F}"/>
                </a:ext>
              </a:extLst>
            </p:cNvPr>
            <p:cNvSpPr/>
            <p:nvPr/>
          </p:nvSpPr>
          <p:spPr>
            <a:xfrm>
              <a:off x="6771862" y="874643"/>
              <a:ext cx="1656521" cy="1127317"/>
            </a:xfrm>
            <a:prstGeom prst="round2Same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C308A3C-EFCF-45E4-B592-8A5394C677F4}"/>
                </a:ext>
              </a:extLst>
            </p:cNvPr>
            <p:cNvSpPr txBox="1"/>
            <p:nvPr/>
          </p:nvSpPr>
          <p:spPr>
            <a:xfrm>
              <a:off x="7316875" y="1428609"/>
              <a:ext cx="662608" cy="286594"/>
            </a:xfrm>
            <a:prstGeom prst="rect">
              <a:avLst/>
            </a:prstGeom>
            <a:noFill/>
          </p:spPr>
          <p:txBody>
            <a:bodyPr wrap="square" rtlCol="0">
              <a:spAutoFit/>
            </a:bodyPr>
            <a:lstStyle/>
            <a:p>
              <a:pPr algn="ctr"/>
              <a:r>
                <a:rPr lang="ro-RO" sz="2800" b="1" dirty="0">
                  <a:solidFill>
                    <a:schemeClr val="bg1"/>
                  </a:solidFill>
                  <a:latin typeface="Tw Cen MT" panose="020B0602020104020603" pitchFamily="34" charset="0"/>
                </a:rPr>
                <a:t>Event study</a:t>
              </a:r>
              <a:endParaRPr lang="en-US" sz="2800" b="1" dirty="0">
                <a:solidFill>
                  <a:schemeClr val="bg1"/>
                </a:solidFill>
                <a:latin typeface="Tw Cen MT" panose="020B0602020104020603" pitchFamily="34" charset="0"/>
              </a:endParaRPr>
            </a:p>
          </p:txBody>
        </p:sp>
      </p:grpSp>
      <p:sp>
        <p:nvSpPr>
          <p:cNvPr id="4" name="Freeform: Shape 3">
            <a:extLst>
              <a:ext uri="{FF2B5EF4-FFF2-40B4-BE49-F238E27FC236}">
                <a16:creationId xmlns:a16="http://schemas.microsoft.com/office/drawing/2014/main" id="{842B59B4-455D-4E7E-A152-46353EECB363}"/>
              </a:ext>
            </a:extLst>
          </p:cNvPr>
          <p:cNvSpPr/>
          <p:nvPr/>
        </p:nvSpPr>
        <p:spPr>
          <a:xfrm flipV="1">
            <a:off x="6514817" y="2585195"/>
            <a:ext cx="5299495" cy="3683084"/>
          </a:xfrm>
          <a:custGeom>
            <a:avLst/>
            <a:gdLst>
              <a:gd name="connsiteX0" fmla="*/ 0 w 1656522"/>
              <a:gd name="connsiteY0" fmla="*/ 2017413 h 2017413"/>
              <a:gd name="connsiteX1" fmla="*/ 298174 w 1656522"/>
              <a:gd name="connsiteY1" fmla="*/ 2017413 h 2017413"/>
              <a:gd name="connsiteX2" fmla="*/ 828261 w 1656522"/>
              <a:gd name="connsiteY2" fmla="*/ 1487326 h 2017413"/>
              <a:gd name="connsiteX3" fmla="*/ 1358348 w 1656522"/>
              <a:gd name="connsiteY3" fmla="*/ 2017413 h 2017413"/>
              <a:gd name="connsiteX4" fmla="*/ 1656522 w 1656522"/>
              <a:gd name="connsiteY4" fmla="*/ 2017413 h 2017413"/>
              <a:gd name="connsiteX5" fmla="*/ 1656522 w 1656522"/>
              <a:gd name="connsiteY5" fmla="*/ 276093 h 2017413"/>
              <a:gd name="connsiteX6" fmla="*/ 1380429 w 1656522"/>
              <a:gd name="connsiteY6" fmla="*/ 0 h 2017413"/>
              <a:gd name="connsiteX7" fmla="*/ 276093 w 1656522"/>
              <a:gd name="connsiteY7" fmla="*/ 0 h 2017413"/>
              <a:gd name="connsiteX8" fmla="*/ 0 w 1656522"/>
              <a:gd name="connsiteY8" fmla="*/ 276093 h 2017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6522" h="2017413">
                <a:moveTo>
                  <a:pt x="0" y="2017413"/>
                </a:moveTo>
                <a:lnTo>
                  <a:pt x="298174" y="2017413"/>
                </a:lnTo>
                <a:cubicBezTo>
                  <a:pt x="298174" y="1724654"/>
                  <a:pt x="535502" y="1487326"/>
                  <a:pt x="828261" y="1487326"/>
                </a:cubicBezTo>
                <a:cubicBezTo>
                  <a:pt x="1121020" y="1487326"/>
                  <a:pt x="1358348" y="1724654"/>
                  <a:pt x="1358348" y="2017413"/>
                </a:cubicBezTo>
                <a:lnTo>
                  <a:pt x="1656522" y="2017413"/>
                </a:lnTo>
                <a:lnTo>
                  <a:pt x="1656522" y="276093"/>
                </a:lnTo>
                <a:cubicBezTo>
                  <a:pt x="1656522" y="123611"/>
                  <a:pt x="1532911" y="0"/>
                  <a:pt x="1380429" y="0"/>
                </a:cubicBezTo>
                <a:lnTo>
                  <a:pt x="276093" y="0"/>
                </a:lnTo>
                <a:cubicBezTo>
                  <a:pt x="123611" y="0"/>
                  <a:pt x="0" y="123611"/>
                  <a:pt x="0" y="276093"/>
                </a:cubicBez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DFA3ADA-B0C5-41D3-A99C-270D64ED2842}"/>
                  </a:ext>
                </a:extLst>
              </p:cNvPr>
              <p:cNvSpPr txBox="1"/>
              <p:nvPr/>
            </p:nvSpPr>
            <p:spPr>
              <a:xfrm>
                <a:off x="6917576" y="4089601"/>
                <a:ext cx="4578764" cy="1477328"/>
              </a:xfrm>
              <a:prstGeom prst="rect">
                <a:avLst/>
              </a:prstGeom>
              <a:noFill/>
            </p:spPr>
            <p:txBody>
              <a:bodyPr wrap="square" rtlCol="0">
                <a:spAutoFit/>
              </a:bodyPr>
              <a:lstStyle/>
              <a:p>
                <a:pPr marL="285750" indent="-285750">
                  <a:buFont typeface="Arial" panose="020B0604020202020204" pitchFamily="34" charset="0"/>
                  <a:buChar char="•"/>
                </a:pPr>
                <a:r>
                  <a:rPr lang="ro-RO" sz="1800" dirty="0">
                    <a:solidFill>
                      <a:schemeClr val="accent5">
                        <a:lumMod val="50000"/>
                      </a:schemeClr>
                    </a:solidFill>
                    <a:effectLst/>
                    <a:latin typeface="Times New Roman" panose="02020603050405020304" pitchFamily="18" charset="0"/>
                    <a:ea typeface="Times New Roman" panose="02020603050405020304" pitchFamily="18" charset="0"/>
                  </a:rPr>
                  <a:t>estimarea parametrilor </a:t>
                </a:r>
                <a14:m>
                  <m:oMath xmlns:m="http://schemas.openxmlformats.org/officeDocument/2006/math">
                    <m:r>
                      <a:rPr lang="ro-RO" sz="1800" i="1">
                        <a:solidFill>
                          <a:schemeClr val="accent5">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𝛼</m:t>
                    </m:r>
                  </m:oMath>
                </a14:m>
                <a:r>
                  <a:rPr lang="ro-RO" sz="1800" dirty="0">
                    <a:solidFill>
                      <a:schemeClr val="accent5">
                        <a:lumMod val="50000"/>
                      </a:schemeClr>
                    </a:solidFill>
                    <a:effectLst/>
                    <a:latin typeface="Times New Roman" panose="02020603050405020304" pitchFamily="18" charset="0"/>
                    <a:ea typeface="Times New Roman" panose="02020603050405020304" pitchFamily="18" charset="0"/>
                  </a:rPr>
                  <a:t> și </a:t>
                </a:r>
                <a14:m>
                  <m:oMath xmlns:m="http://schemas.openxmlformats.org/officeDocument/2006/math">
                    <m:r>
                      <a:rPr lang="ro-RO" sz="1800" i="1">
                        <a:solidFill>
                          <a:schemeClr val="accent5">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𝛽</m:t>
                    </m:r>
                  </m:oMath>
                </a14:m>
                <a:r>
                  <a:rPr lang="ro-RO" sz="1800" dirty="0">
                    <a:solidFill>
                      <a:schemeClr val="accent5">
                        <a:lumMod val="50000"/>
                      </a:schemeClr>
                    </a:solidFill>
                    <a:effectLst/>
                    <a:latin typeface="Times New Roman" panose="02020603050405020304" pitchFamily="18" charset="0"/>
                    <a:ea typeface="Times New Roman" panose="02020603050405020304" pitchFamily="18" charset="0"/>
                  </a:rPr>
                  <a:t> pentru fiecare activ</a:t>
                </a:r>
              </a:p>
              <a:p>
                <a:pPr marL="285750" indent="-285750">
                  <a:buFont typeface="Arial" panose="020B0604020202020204" pitchFamily="34" charset="0"/>
                  <a:buChar char="•"/>
                </a:pPr>
                <a:r>
                  <a:rPr lang="ro-RO" sz="1800" dirty="0">
                    <a:solidFill>
                      <a:schemeClr val="accent5">
                        <a:lumMod val="50000"/>
                      </a:schemeClr>
                    </a:solidFill>
                    <a:effectLst/>
                    <a:latin typeface="Times New Roman" panose="02020603050405020304" pitchFamily="18" charset="0"/>
                    <a:ea typeface="Times New Roman" panose="02020603050405020304" pitchFamily="18" charset="0"/>
                  </a:rPr>
                  <a:t>estimarea rentabilității anormale</a:t>
                </a:r>
              </a:p>
              <a:p>
                <a:pPr marL="285750" indent="-285750">
                  <a:buFont typeface="Arial" panose="020B0604020202020204" pitchFamily="34" charset="0"/>
                  <a:buChar char="•"/>
                </a:pPr>
                <a:r>
                  <a:rPr lang="ro-RO" sz="1800" dirty="0">
                    <a:solidFill>
                      <a:schemeClr val="accent5">
                        <a:lumMod val="50000"/>
                      </a:schemeClr>
                    </a:solidFill>
                    <a:effectLst/>
                    <a:latin typeface="Times New Roman" panose="02020603050405020304" pitchFamily="18" charset="0"/>
                    <a:ea typeface="Times New Roman" panose="02020603050405020304" pitchFamily="18" charset="0"/>
                  </a:rPr>
                  <a:t>estimarea rentabilității anormale cumulate</a:t>
                </a:r>
              </a:p>
              <a:p>
                <a:pPr marL="285750" indent="-285750">
                  <a:buFont typeface="Arial" panose="020B0604020202020204" pitchFamily="34" charset="0"/>
                  <a:buChar char="•"/>
                </a:pPr>
                <a:r>
                  <a:rPr lang="ro-RO" sz="1800" dirty="0">
                    <a:solidFill>
                      <a:schemeClr val="accent5">
                        <a:lumMod val="50000"/>
                      </a:schemeClr>
                    </a:solidFill>
                    <a:effectLst/>
                    <a:latin typeface="Times New Roman" panose="02020603050405020304" pitchFamily="18" charset="0"/>
                    <a:ea typeface="Times New Roman" panose="02020603050405020304" pitchFamily="18" charset="0"/>
                  </a:rPr>
                  <a:t>calculul semnificației statistice zilnice</a:t>
                </a:r>
                <a:endParaRPr lang="en-US" dirty="0">
                  <a:solidFill>
                    <a:schemeClr val="accent5">
                      <a:lumMod val="50000"/>
                    </a:schemeClr>
                  </a:solidFill>
                  <a:latin typeface="Tw Cen MT" panose="020B0602020104020603" pitchFamily="34" charset="0"/>
                </a:endParaRPr>
              </a:p>
            </p:txBody>
          </p:sp>
        </mc:Choice>
        <mc:Fallback xmlns="">
          <p:sp>
            <p:nvSpPr>
              <p:cNvPr id="6" name="TextBox 5">
                <a:extLst>
                  <a:ext uri="{FF2B5EF4-FFF2-40B4-BE49-F238E27FC236}">
                    <a16:creationId xmlns:a16="http://schemas.microsoft.com/office/drawing/2014/main" id="{2DFA3ADA-B0C5-41D3-A99C-270D64ED2842}"/>
                  </a:ext>
                </a:extLst>
              </p:cNvPr>
              <p:cNvSpPr txBox="1">
                <a:spLocks noRot="1" noChangeAspect="1" noMove="1" noResize="1" noEditPoints="1" noAdjustHandles="1" noChangeArrowheads="1" noChangeShapeType="1" noTextEdit="1"/>
              </p:cNvSpPr>
              <p:nvPr/>
            </p:nvSpPr>
            <p:spPr>
              <a:xfrm>
                <a:off x="6917576" y="4089601"/>
                <a:ext cx="4578764" cy="1477328"/>
              </a:xfrm>
              <a:prstGeom prst="rect">
                <a:avLst/>
              </a:prstGeom>
              <a:blipFill>
                <a:blip r:embed="rId2"/>
                <a:stretch>
                  <a:fillRect l="-932" t="-2479" b="-5785"/>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A94186CD-09E4-494B-BA19-26E60EC0738D}"/>
              </a:ext>
            </a:extLst>
          </p:cNvPr>
          <p:cNvGrpSpPr/>
          <p:nvPr/>
        </p:nvGrpSpPr>
        <p:grpSpPr>
          <a:xfrm>
            <a:off x="377689" y="1631429"/>
            <a:ext cx="5624174" cy="2058083"/>
            <a:chOff x="6692348" y="1411587"/>
            <a:chExt cx="1656521" cy="1127317"/>
          </a:xfrm>
        </p:grpSpPr>
        <p:sp>
          <p:nvSpPr>
            <p:cNvPr id="14" name="Rectangle: Top Corners Rounded 13">
              <a:extLst>
                <a:ext uri="{FF2B5EF4-FFF2-40B4-BE49-F238E27FC236}">
                  <a16:creationId xmlns:a16="http://schemas.microsoft.com/office/drawing/2014/main" id="{2771F618-C226-43A8-B893-30F517B0A0BB}"/>
                </a:ext>
              </a:extLst>
            </p:cNvPr>
            <p:cNvSpPr/>
            <p:nvPr/>
          </p:nvSpPr>
          <p:spPr>
            <a:xfrm>
              <a:off x="6692348" y="1411587"/>
              <a:ext cx="1656521" cy="1127317"/>
            </a:xfrm>
            <a:prstGeom prst="round2Same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56114F-C9DD-4445-839E-0B5CB3CB95BD}"/>
                </a:ext>
              </a:extLst>
            </p:cNvPr>
            <p:cNvSpPr txBox="1"/>
            <p:nvPr/>
          </p:nvSpPr>
          <p:spPr>
            <a:xfrm>
              <a:off x="7031704" y="1889690"/>
              <a:ext cx="977808" cy="354028"/>
            </a:xfrm>
            <a:prstGeom prst="rect">
              <a:avLst/>
            </a:prstGeom>
            <a:noFill/>
          </p:spPr>
          <p:txBody>
            <a:bodyPr wrap="square" rtlCol="0">
              <a:spAutoFit/>
            </a:bodyPr>
            <a:lstStyle/>
            <a:p>
              <a:pPr algn="ctr"/>
              <a:r>
                <a:rPr lang="ro-RO" b="1" dirty="0">
                  <a:solidFill>
                    <a:schemeClr val="bg1"/>
                  </a:solidFill>
                  <a:latin typeface="Tw Cen MT" panose="020B0602020104020603" pitchFamily="34" charset="0"/>
                </a:rPr>
                <a:t>Evaluarea performanței investiționale</a:t>
              </a:r>
              <a:endParaRPr lang="en-US" b="1" dirty="0">
                <a:solidFill>
                  <a:schemeClr val="bg1"/>
                </a:solidFill>
                <a:latin typeface="Tw Cen MT" panose="020B0602020104020603" pitchFamily="34" charset="0"/>
              </a:endParaRPr>
            </a:p>
          </p:txBody>
        </p:sp>
      </p:grpSp>
      <p:sp>
        <p:nvSpPr>
          <p:cNvPr id="11" name="Freeform: Shape 10">
            <a:extLst>
              <a:ext uri="{FF2B5EF4-FFF2-40B4-BE49-F238E27FC236}">
                <a16:creationId xmlns:a16="http://schemas.microsoft.com/office/drawing/2014/main" id="{6CEC1B24-BA67-4BF9-B38D-4A88F93C4F25}"/>
              </a:ext>
            </a:extLst>
          </p:cNvPr>
          <p:cNvSpPr/>
          <p:nvPr/>
        </p:nvSpPr>
        <p:spPr>
          <a:xfrm flipV="1">
            <a:off x="377688" y="2611699"/>
            <a:ext cx="5624174" cy="3683084"/>
          </a:xfrm>
          <a:custGeom>
            <a:avLst/>
            <a:gdLst>
              <a:gd name="connsiteX0" fmla="*/ 0 w 1656522"/>
              <a:gd name="connsiteY0" fmla="*/ 2017413 h 2017413"/>
              <a:gd name="connsiteX1" fmla="*/ 298174 w 1656522"/>
              <a:gd name="connsiteY1" fmla="*/ 2017413 h 2017413"/>
              <a:gd name="connsiteX2" fmla="*/ 828261 w 1656522"/>
              <a:gd name="connsiteY2" fmla="*/ 1487326 h 2017413"/>
              <a:gd name="connsiteX3" fmla="*/ 1358348 w 1656522"/>
              <a:gd name="connsiteY3" fmla="*/ 2017413 h 2017413"/>
              <a:gd name="connsiteX4" fmla="*/ 1656522 w 1656522"/>
              <a:gd name="connsiteY4" fmla="*/ 2017413 h 2017413"/>
              <a:gd name="connsiteX5" fmla="*/ 1656522 w 1656522"/>
              <a:gd name="connsiteY5" fmla="*/ 276093 h 2017413"/>
              <a:gd name="connsiteX6" fmla="*/ 1380429 w 1656522"/>
              <a:gd name="connsiteY6" fmla="*/ 0 h 2017413"/>
              <a:gd name="connsiteX7" fmla="*/ 276093 w 1656522"/>
              <a:gd name="connsiteY7" fmla="*/ 0 h 2017413"/>
              <a:gd name="connsiteX8" fmla="*/ 0 w 1656522"/>
              <a:gd name="connsiteY8" fmla="*/ 276093 h 2017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6522" h="2017413">
                <a:moveTo>
                  <a:pt x="0" y="2017413"/>
                </a:moveTo>
                <a:lnTo>
                  <a:pt x="298174" y="2017413"/>
                </a:lnTo>
                <a:cubicBezTo>
                  <a:pt x="298174" y="1724654"/>
                  <a:pt x="535502" y="1487326"/>
                  <a:pt x="828261" y="1487326"/>
                </a:cubicBezTo>
                <a:cubicBezTo>
                  <a:pt x="1121020" y="1487326"/>
                  <a:pt x="1358348" y="1724654"/>
                  <a:pt x="1358348" y="2017413"/>
                </a:cubicBezTo>
                <a:lnTo>
                  <a:pt x="1656522" y="2017413"/>
                </a:lnTo>
                <a:lnTo>
                  <a:pt x="1656522" y="276093"/>
                </a:lnTo>
                <a:cubicBezTo>
                  <a:pt x="1656522" y="123611"/>
                  <a:pt x="1532911" y="0"/>
                  <a:pt x="1380429" y="0"/>
                </a:cubicBezTo>
                <a:lnTo>
                  <a:pt x="276093" y="0"/>
                </a:lnTo>
                <a:cubicBezTo>
                  <a:pt x="123611" y="0"/>
                  <a:pt x="0" y="123611"/>
                  <a:pt x="0" y="276093"/>
                </a:cubicBez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A59095-5272-4C95-A4AA-4EECC5E4B854}"/>
                  </a:ext>
                </a:extLst>
              </p:cNvPr>
              <p:cNvSpPr txBox="1"/>
              <p:nvPr/>
            </p:nvSpPr>
            <p:spPr>
              <a:xfrm>
                <a:off x="766982" y="3786709"/>
                <a:ext cx="4946346" cy="842731"/>
              </a:xfrm>
              <a:prstGeom prst="rect">
                <a:avLst/>
              </a:prstGeom>
              <a:noFill/>
            </p:spPr>
            <p:txBody>
              <a:bodyPr wrap="square" rtlCol="0">
                <a:spAutoFit/>
              </a:bodyPr>
              <a:lstStyle/>
              <a:p>
                <a:pPr marL="285750" indent="-285750" algn="ctr">
                  <a:buFont typeface="Arial" panose="020B0604020202020204" pitchFamily="34" charset="0"/>
                  <a:buChar char="•"/>
                </a:pPr>
                <a:r>
                  <a:rPr lang="en-US" sz="1800" i="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Sharpe Ratio</a:t>
                </a:r>
                <a:r>
                  <a:rPr lang="en-US" sz="1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𝑝</m:t>
                            </m:r>
                            <m: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𝑓</m:t>
                            </m:r>
                          </m:sub>
                        </m:sSub>
                      </m:num>
                      <m:den>
                        <m:sSub>
                          <m:sSub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𝜎</m:t>
                            </m:r>
                          </m:e>
                          <m:sub>
                            <m: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𝑝</m:t>
                            </m:r>
                          </m:sub>
                        </m:sSub>
                      </m:den>
                    </m:f>
                  </m:oMath>
                </a14:m>
                <a:endParaRPr lang="en-US" sz="18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solidFill>
                    <a:schemeClr val="accent2">
                      <a:lumMod val="50000"/>
                    </a:schemeClr>
                  </a:solidFill>
                  <a:latin typeface="Tw Cen MT" panose="020B0602020104020603" pitchFamily="34" charset="0"/>
                </a:endParaRPr>
              </a:p>
            </p:txBody>
          </p:sp>
        </mc:Choice>
        <mc:Fallback xmlns="">
          <p:sp>
            <p:nvSpPr>
              <p:cNvPr id="13" name="TextBox 12">
                <a:extLst>
                  <a:ext uri="{FF2B5EF4-FFF2-40B4-BE49-F238E27FC236}">
                    <a16:creationId xmlns:a16="http://schemas.microsoft.com/office/drawing/2014/main" id="{9CA59095-5272-4C95-A4AA-4EECC5E4B854}"/>
                  </a:ext>
                </a:extLst>
              </p:cNvPr>
              <p:cNvSpPr txBox="1">
                <a:spLocks noRot="1" noChangeAspect="1" noMove="1" noResize="1" noEditPoints="1" noAdjustHandles="1" noChangeArrowheads="1" noChangeShapeType="1" noTextEdit="1"/>
              </p:cNvSpPr>
              <p:nvPr/>
            </p:nvSpPr>
            <p:spPr>
              <a:xfrm>
                <a:off x="766982" y="3786709"/>
                <a:ext cx="4946346" cy="8427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02788C1-2405-4FF9-A08E-A3A2EED47003}"/>
                  </a:ext>
                </a:extLst>
              </p:cNvPr>
              <p:cNvSpPr txBox="1"/>
              <p:nvPr/>
            </p:nvSpPr>
            <p:spPr>
              <a:xfrm>
                <a:off x="-127268" y="4456424"/>
                <a:ext cx="6096000" cy="706988"/>
              </a:xfrm>
              <a:prstGeom prst="rect">
                <a:avLst/>
              </a:prstGeom>
              <a:noFill/>
            </p:spPr>
            <p:txBody>
              <a:bodyPr wrap="square">
                <a:spAutoFit/>
              </a:bodyPr>
              <a:lstStyle/>
              <a:p>
                <a:pPr marL="781050" indent="-285750" algn="ctr">
                  <a:lnSpc>
                    <a:spcPct val="150000"/>
                  </a:lnSpc>
                  <a:spcAft>
                    <a:spcPts val="1000"/>
                  </a:spcAft>
                  <a:buFont typeface="Arial" panose="020B0604020202020204" pitchFamily="34" charset="0"/>
                  <a:buChar char="•"/>
                </a:pPr>
                <a:r>
                  <a:rPr lang="ro-RO" sz="1800" i="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Sortino Ratio</a:t>
                </a:r>
                <a:r>
                  <a:rPr lang="ro-RO" sz="1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𝑅</m:t>
                            </m:r>
                          </m:e>
                          <m:sub>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𝑝</m:t>
                            </m:r>
                          </m:sub>
                        </m:sSub>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𝑅</m:t>
                            </m:r>
                          </m:e>
                          <m:sub>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𝑓</m:t>
                            </m:r>
                          </m:sub>
                        </m:sSub>
                      </m:num>
                      <m:den>
                        <m:sSub>
                          <m:sSub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𝜎</m:t>
                            </m:r>
                          </m:e>
                          <m:sub>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𝑑</m:t>
                            </m:r>
                          </m:sub>
                        </m:sSub>
                      </m:den>
                    </m:f>
                  </m:oMath>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002788C1-2405-4FF9-A08E-A3A2EED47003}"/>
                  </a:ext>
                </a:extLst>
              </p:cNvPr>
              <p:cNvSpPr txBox="1">
                <a:spLocks noRot="1" noChangeAspect="1" noMove="1" noResize="1" noEditPoints="1" noAdjustHandles="1" noChangeArrowheads="1" noChangeShapeType="1" noTextEdit="1"/>
              </p:cNvSpPr>
              <p:nvPr/>
            </p:nvSpPr>
            <p:spPr>
              <a:xfrm>
                <a:off x="-127268" y="4456424"/>
                <a:ext cx="6096000" cy="70698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9DC7ED-B52C-4364-AF75-59297DC8952A}"/>
                  </a:ext>
                </a:extLst>
              </p:cNvPr>
              <p:cNvSpPr txBox="1"/>
              <p:nvPr/>
            </p:nvSpPr>
            <p:spPr>
              <a:xfrm>
                <a:off x="-160398" y="5294701"/>
                <a:ext cx="6162260" cy="768415"/>
              </a:xfrm>
              <a:prstGeom prst="rect">
                <a:avLst/>
              </a:prstGeom>
              <a:noFill/>
            </p:spPr>
            <p:txBody>
              <a:bodyPr wrap="square">
                <a:spAutoFit/>
              </a:bodyPr>
              <a:lstStyle/>
              <a:p>
                <a:pPr marL="781050" indent="-285750" algn="ctr">
                  <a:lnSpc>
                    <a:spcPct val="150000"/>
                  </a:lnSpc>
                  <a:spcAft>
                    <a:spcPts val="1000"/>
                  </a:spcAft>
                  <a:buFont typeface="Arial" panose="020B0604020202020204" pitchFamily="34" charset="0"/>
                  <a:buChar char="•"/>
                </a:pPr>
                <a:r>
                  <a:rPr lang="ro-RO" sz="1800" i="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Treynor ratio</a:t>
                </a:r>
                <a:r>
                  <a:rPr lang="ro-RO" sz="18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𝑝</m:t>
                            </m:r>
                          </m:sub>
                        </m:sSub>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𝑓</m:t>
                            </m:r>
                          </m:sub>
                        </m:sSub>
                      </m:num>
                      <m:den>
                        <m:sSub>
                          <m:sSubPr>
                            <m:ctrlPr>
                              <a:rPr lang="en-US"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𝛽</m:t>
                            </m:r>
                          </m:e>
                          <m:sub>
                            <m:r>
                              <a:rPr lang="ro-RO" sz="1800" i="1">
                                <a:solidFill>
                                  <a:schemeClr val="accent2">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𝑝</m:t>
                            </m:r>
                          </m:sub>
                        </m:sSub>
                      </m:den>
                    </m:f>
                  </m:oMath>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899DC7ED-B52C-4364-AF75-59297DC8952A}"/>
                  </a:ext>
                </a:extLst>
              </p:cNvPr>
              <p:cNvSpPr txBox="1">
                <a:spLocks noRot="1" noChangeAspect="1" noMove="1" noResize="1" noEditPoints="1" noAdjustHandles="1" noChangeArrowheads="1" noChangeShapeType="1" noTextEdit="1"/>
              </p:cNvSpPr>
              <p:nvPr/>
            </p:nvSpPr>
            <p:spPr>
              <a:xfrm>
                <a:off x="-160398" y="5294701"/>
                <a:ext cx="6162260" cy="768415"/>
              </a:xfrm>
              <a:prstGeom prst="rect">
                <a:avLst/>
              </a:prstGeom>
              <a:blipFill>
                <a:blip r:embed="rId5"/>
                <a:stretch>
                  <a:fillRect b="-794"/>
                </a:stretch>
              </a:blipFill>
            </p:spPr>
            <p:txBody>
              <a:bodyPr/>
              <a:lstStyle/>
              <a:p>
                <a:r>
                  <a:rPr lang="en-US">
                    <a:noFill/>
                  </a:rPr>
                  <a:t> </a:t>
                </a:r>
              </a:p>
            </p:txBody>
          </p:sp>
        </mc:Fallback>
      </mc:AlternateContent>
    </p:spTree>
    <p:extLst>
      <p:ext uri="{BB962C8B-B14F-4D97-AF65-F5344CB8AC3E}">
        <p14:creationId xmlns:p14="http://schemas.microsoft.com/office/powerpoint/2010/main" val="407357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par>
                          <p:cTn id="32" fill="hold">
                            <p:stCondLst>
                              <p:cond delay="1750"/>
                            </p:stCondLst>
                            <p:childTnLst>
                              <p:par>
                                <p:cTn id="33" presetID="42" presetClass="entr" presetSubtype="0" fill="hold" grpId="0" nodeType="afterEffect">
                                  <p:stCondLst>
                                    <p:cond delay="2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anim calcmode="lin" valueType="num">
                                      <p:cBhvr>
                                        <p:cTn id="36" dur="500" fill="hold"/>
                                        <p:tgtEl>
                                          <p:spTgt spid="4"/>
                                        </p:tgtEl>
                                        <p:attrNameLst>
                                          <p:attrName>ppt_x</p:attrName>
                                        </p:attrNameLst>
                                      </p:cBhvr>
                                      <p:tavLst>
                                        <p:tav tm="0">
                                          <p:val>
                                            <p:strVal val="#ppt_x"/>
                                          </p:val>
                                        </p:tav>
                                        <p:tav tm="100000">
                                          <p:val>
                                            <p:strVal val="#ppt_x"/>
                                          </p:val>
                                        </p:tav>
                                      </p:tavLst>
                                    </p:anim>
                                    <p:anim calcmode="lin" valueType="num">
                                      <p:cBhvr>
                                        <p:cTn id="37" dur="500" fill="hold"/>
                                        <p:tgtEl>
                                          <p:spTgt spid="4"/>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nodeType="afterEffect">
                                  <p:stCondLst>
                                    <p:cond delay="25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anim calcmode="lin" valueType="num">
                                      <p:cBhvr>
                                        <p:cTn id="42" dur="500" fill="hold"/>
                                        <p:tgtEl>
                                          <p:spTgt spid="3"/>
                                        </p:tgtEl>
                                        <p:attrNameLst>
                                          <p:attrName>ppt_x</p:attrName>
                                        </p:attrNameLst>
                                      </p:cBhvr>
                                      <p:tavLst>
                                        <p:tav tm="0">
                                          <p:val>
                                            <p:strVal val="#ppt_x"/>
                                          </p:val>
                                        </p:tav>
                                        <p:tav tm="100000">
                                          <p:val>
                                            <p:strVal val="#ppt_x"/>
                                          </p:val>
                                        </p:tav>
                                      </p:tavLst>
                                    </p:anim>
                                    <p:anim calcmode="lin" valueType="num">
                                      <p:cBhvr>
                                        <p:cTn id="43" dur="500" fill="hold"/>
                                        <p:tgtEl>
                                          <p:spTgt spid="3"/>
                                        </p:tgtEl>
                                        <p:attrNameLst>
                                          <p:attrName>ppt_y</p:attrName>
                                        </p:attrNameLst>
                                      </p:cBhvr>
                                      <p:tavLst>
                                        <p:tav tm="0">
                                          <p:val>
                                            <p:strVal val="#ppt_y+.1"/>
                                          </p:val>
                                        </p:tav>
                                        <p:tav tm="100000">
                                          <p:val>
                                            <p:strVal val="#ppt_y"/>
                                          </p:val>
                                        </p:tav>
                                      </p:tavLst>
                                    </p:anim>
                                  </p:childTnLst>
                                </p:cTn>
                              </p:par>
                            </p:childTnLst>
                          </p:cTn>
                        </p:par>
                        <p:par>
                          <p:cTn id="44" fill="hold">
                            <p:stCondLst>
                              <p:cond delay="3250"/>
                            </p:stCondLst>
                            <p:childTnLst>
                              <p:par>
                                <p:cTn id="45" presetID="53" presetClass="entr" presetSubtype="16"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1" grpId="0" animBg="1"/>
      <p:bldP spid="13"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EFADF7-0D20-4FE4-9397-D63C0E490A0B}"/>
              </a:ext>
            </a:extLst>
          </p:cNvPr>
          <p:cNvSpPr txBox="1"/>
          <p:nvPr/>
        </p:nvSpPr>
        <p:spPr>
          <a:xfrm>
            <a:off x="1272209" y="198783"/>
            <a:ext cx="9872869" cy="461665"/>
          </a:xfrm>
          <a:prstGeom prst="rect">
            <a:avLst/>
          </a:prstGeom>
          <a:noFill/>
        </p:spPr>
        <p:txBody>
          <a:bodyPr wrap="square" rtlCol="0">
            <a:spAutoFit/>
          </a:bodyPr>
          <a:lstStyle/>
          <a:p>
            <a:pPr algn="ctr"/>
            <a:r>
              <a:rPr lang="ro-RO" sz="2400" spc="1000" dirty="0">
                <a:solidFill>
                  <a:schemeClr val="bg1">
                    <a:lumMod val="50000"/>
                  </a:schemeClr>
                </a:solidFill>
                <a:latin typeface="Century Gothic" panose="020B0502020202020204" pitchFamily="34" charset="0"/>
              </a:rPr>
              <a:t>Rezultatele cercetării</a:t>
            </a:r>
            <a:endParaRPr lang="en-US" sz="2400" spc="1000" dirty="0">
              <a:solidFill>
                <a:schemeClr val="bg1">
                  <a:lumMod val="50000"/>
                </a:schemeClr>
              </a:solidFill>
              <a:latin typeface="Century Gothic" panose="020B0502020202020204" pitchFamily="34" charset="0"/>
            </a:endParaRPr>
          </a:p>
        </p:txBody>
      </p:sp>
      <p:cxnSp>
        <p:nvCxnSpPr>
          <p:cNvPr id="7" name="Straight Arrow Connector 6">
            <a:extLst>
              <a:ext uri="{FF2B5EF4-FFF2-40B4-BE49-F238E27FC236}">
                <a16:creationId xmlns:a16="http://schemas.microsoft.com/office/drawing/2014/main" id="{7E239218-F41C-4F70-9DDC-89FDC5B9FBE1}"/>
              </a:ext>
            </a:extLst>
          </p:cNvPr>
          <p:cNvCxnSpPr/>
          <p:nvPr/>
        </p:nvCxnSpPr>
        <p:spPr>
          <a:xfrm>
            <a:off x="0" y="1484243"/>
            <a:ext cx="15770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2F546AF-9DC0-4FA2-830F-18F62293C844}"/>
              </a:ext>
            </a:extLst>
          </p:cNvPr>
          <p:cNvSpPr txBox="1"/>
          <p:nvPr/>
        </p:nvSpPr>
        <p:spPr>
          <a:xfrm>
            <a:off x="1577008" y="1299577"/>
            <a:ext cx="7712765" cy="369332"/>
          </a:xfrm>
          <a:prstGeom prst="rect">
            <a:avLst/>
          </a:prstGeom>
          <a:noFill/>
        </p:spPr>
        <p:txBody>
          <a:bodyPr wrap="square" rtlCol="0">
            <a:spAutoFit/>
          </a:bodyPr>
          <a:lstStyle/>
          <a:p>
            <a:pPr algn="ctr"/>
            <a:r>
              <a:rPr lang="ro-RO" dirty="0">
                <a:latin typeface="Century Gothic" panose="020B0502020202020204" pitchFamily="34" charset="0"/>
              </a:rPr>
              <a:t>Evaluarea performanței investiționale în cadrul piețelor emergente</a:t>
            </a:r>
            <a:endParaRPr lang="en-US" dirty="0">
              <a:latin typeface="Century Gothic" panose="020B0502020202020204" pitchFamily="34" charset="0"/>
            </a:endParaRPr>
          </a:p>
        </p:txBody>
      </p:sp>
      <p:sp>
        <p:nvSpPr>
          <p:cNvPr id="9" name="TextBox 8">
            <a:extLst>
              <a:ext uri="{FF2B5EF4-FFF2-40B4-BE49-F238E27FC236}">
                <a16:creationId xmlns:a16="http://schemas.microsoft.com/office/drawing/2014/main" id="{8AF65BE7-54CA-4117-A17F-E6941B1712FD}"/>
              </a:ext>
            </a:extLst>
          </p:cNvPr>
          <p:cNvSpPr txBox="1"/>
          <p:nvPr/>
        </p:nvSpPr>
        <p:spPr>
          <a:xfrm>
            <a:off x="145773" y="1786545"/>
            <a:ext cx="3260035" cy="369332"/>
          </a:xfrm>
          <a:prstGeom prst="rect">
            <a:avLst/>
          </a:prstGeom>
          <a:noFill/>
        </p:spPr>
        <p:txBody>
          <a:bodyPr wrap="square" rtlCol="0">
            <a:spAutoFit/>
          </a:bodyPr>
          <a:lstStyle/>
          <a:p>
            <a:pPr marL="285750" indent="-285750">
              <a:buFont typeface="Arial" panose="020B0604020202020204" pitchFamily="34" charset="0"/>
              <a:buChar char="•"/>
            </a:pPr>
            <a:r>
              <a:rPr lang="ro-RO" dirty="0">
                <a:latin typeface="Century Gothic" panose="020B0502020202020204" pitchFamily="34" charset="0"/>
              </a:rPr>
              <a:t>Sharpe ratio</a:t>
            </a:r>
            <a:endParaRPr lang="en-US" dirty="0">
              <a:latin typeface="Century Gothic" panose="020B0502020202020204" pitchFamily="34" charset="0"/>
            </a:endParaRPr>
          </a:p>
        </p:txBody>
      </p:sp>
      <p:graphicFrame>
        <p:nvGraphicFramePr>
          <p:cNvPr id="10" name="Table 9">
            <a:extLst>
              <a:ext uri="{FF2B5EF4-FFF2-40B4-BE49-F238E27FC236}">
                <a16:creationId xmlns:a16="http://schemas.microsoft.com/office/drawing/2014/main" id="{46C094FC-8976-464E-A483-E365CB117B8F}"/>
              </a:ext>
            </a:extLst>
          </p:cNvPr>
          <p:cNvGraphicFramePr>
            <a:graphicFrameLocks noGrp="1"/>
          </p:cNvGraphicFramePr>
          <p:nvPr>
            <p:extLst>
              <p:ext uri="{D42A27DB-BD31-4B8C-83A1-F6EECF244321}">
                <p14:modId xmlns:p14="http://schemas.microsoft.com/office/powerpoint/2010/main" val="3395307568"/>
              </p:ext>
            </p:extLst>
          </p:nvPr>
        </p:nvGraphicFramePr>
        <p:xfrm>
          <a:off x="145772" y="2155877"/>
          <a:ext cx="4545498" cy="4602737"/>
        </p:xfrm>
        <a:graphic>
          <a:graphicData uri="http://schemas.openxmlformats.org/drawingml/2006/table">
            <a:tbl>
              <a:tblPr firstRow="1" firstCol="1" bandRow="1">
                <a:tableStyleId>{93296810-A885-4BE3-A3E7-6D5BEEA58F35}</a:tableStyleId>
              </a:tblPr>
              <a:tblGrid>
                <a:gridCol w="2519319">
                  <a:extLst>
                    <a:ext uri="{9D8B030D-6E8A-4147-A177-3AD203B41FA5}">
                      <a16:colId xmlns:a16="http://schemas.microsoft.com/office/drawing/2014/main" val="3336753556"/>
                    </a:ext>
                  </a:extLst>
                </a:gridCol>
                <a:gridCol w="1019013">
                  <a:extLst>
                    <a:ext uri="{9D8B030D-6E8A-4147-A177-3AD203B41FA5}">
                      <a16:colId xmlns:a16="http://schemas.microsoft.com/office/drawing/2014/main" val="1434910649"/>
                    </a:ext>
                  </a:extLst>
                </a:gridCol>
                <a:gridCol w="1007166">
                  <a:extLst>
                    <a:ext uri="{9D8B030D-6E8A-4147-A177-3AD203B41FA5}">
                      <a16:colId xmlns:a16="http://schemas.microsoft.com/office/drawing/2014/main" val="4194406831"/>
                    </a:ext>
                  </a:extLst>
                </a:gridCol>
              </a:tblGrid>
              <a:tr h="255817">
                <a:tc>
                  <a:txBody>
                    <a:bodyPr/>
                    <a:lstStyle/>
                    <a:p>
                      <a:pPr algn="ctr">
                        <a:lnSpc>
                          <a:spcPct val="150000"/>
                        </a:lnSpc>
                        <a:spcAft>
                          <a:spcPts val="0"/>
                        </a:spcAft>
                      </a:pPr>
                      <a:r>
                        <a:rPr lang="en-US" sz="1200" dirty="0">
                          <a:effectLst/>
                        </a:rPr>
                        <a:t>Activ</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Media</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Clasament</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668294"/>
                  </a:ext>
                </a:extLst>
              </a:tr>
              <a:tr h="434692">
                <a:tc>
                  <a:txBody>
                    <a:bodyPr/>
                    <a:lstStyle/>
                    <a:p>
                      <a:pPr algn="ctr">
                        <a:lnSpc>
                          <a:spcPct val="150000"/>
                        </a:lnSpc>
                        <a:spcAft>
                          <a:spcPts val="0"/>
                        </a:spcAft>
                      </a:pPr>
                      <a:r>
                        <a:rPr lang="en-US" sz="1200" dirty="0">
                          <a:effectLst/>
                        </a:rPr>
                        <a:t>EIM IS Equity</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0.060888</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1</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2190042"/>
                  </a:ext>
                </a:extLst>
              </a:tr>
              <a:tr h="434692">
                <a:tc>
                  <a:txBody>
                    <a:bodyPr/>
                    <a:lstStyle/>
                    <a:p>
                      <a:pPr algn="ctr">
                        <a:lnSpc>
                          <a:spcPct val="150000"/>
                        </a:lnSpc>
                        <a:spcAft>
                          <a:spcPts val="0"/>
                        </a:spcAft>
                      </a:pPr>
                      <a:r>
                        <a:rPr lang="en-US" sz="1200" dirty="0">
                          <a:effectLst/>
                        </a:rPr>
                        <a:t>ASURB MM Equity</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0.036273</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2</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2476348"/>
                  </a:ext>
                </a:extLst>
              </a:tr>
              <a:tr h="434692">
                <a:tc>
                  <a:txBody>
                    <a:bodyPr/>
                    <a:lstStyle/>
                    <a:p>
                      <a:pPr algn="ctr">
                        <a:lnSpc>
                          <a:spcPct val="150000"/>
                        </a:lnSpc>
                        <a:spcAft>
                          <a:spcPts val="0"/>
                        </a:spcAft>
                      </a:pPr>
                      <a:r>
                        <a:rPr lang="en-US" sz="1200" dirty="0">
                          <a:effectLst/>
                        </a:rPr>
                        <a:t>GSPARK HB Equity</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0.034913</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3</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5245614"/>
                  </a:ext>
                </a:extLst>
              </a:tr>
              <a:tr h="434692">
                <a:tc>
                  <a:txBody>
                    <a:bodyPr/>
                    <a:lstStyle/>
                    <a:p>
                      <a:pPr algn="ctr">
                        <a:lnSpc>
                          <a:spcPct val="150000"/>
                        </a:lnSpc>
                        <a:spcAft>
                          <a:spcPts val="0"/>
                        </a:spcAft>
                      </a:pPr>
                      <a:r>
                        <a:rPr lang="en-US" sz="1200">
                          <a:effectLst/>
                        </a:rPr>
                        <a:t>068270 KS Equity</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0.034497</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4</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7707606"/>
                  </a:ext>
                </a:extLst>
              </a:tr>
              <a:tr h="434692">
                <a:tc>
                  <a:txBody>
                    <a:bodyPr/>
                    <a:lstStyle/>
                    <a:p>
                      <a:pPr algn="ctr">
                        <a:lnSpc>
                          <a:spcPct val="150000"/>
                        </a:lnSpc>
                        <a:spcAft>
                          <a:spcPts val="0"/>
                        </a:spcAft>
                      </a:pPr>
                      <a:r>
                        <a:rPr lang="en-US" sz="1200">
                          <a:effectLst/>
                        </a:rPr>
                        <a:t>AC* MM Equity</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0.032334</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5</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8352742"/>
                  </a:ext>
                </a:extLst>
              </a:tr>
              <a:tr h="434692">
                <a:tc>
                  <a:txBody>
                    <a:bodyPr/>
                    <a:lstStyle/>
                    <a:p>
                      <a:pPr algn="ctr">
                        <a:lnSpc>
                          <a:spcPct val="150000"/>
                        </a:lnSpc>
                        <a:spcAft>
                          <a:spcPts val="0"/>
                        </a:spcAft>
                      </a:pPr>
                      <a:r>
                        <a:rPr lang="en-US" sz="1200">
                          <a:effectLst/>
                        </a:rPr>
                        <a:t>FEMSAUBD MM Equity</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0.032068</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6</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6918171"/>
                  </a:ext>
                </a:extLst>
              </a:tr>
              <a:tr h="434692">
                <a:tc>
                  <a:txBody>
                    <a:bodyPr/>
                    <a:lstStyle/>
                    <a:p>
                      <a:pPr algn="ctr">
                        <a:lnSpc>
                          <a:spcPct val="150000"/>
                        </a:lnSpc>
                        <a:spcAft>
                          <a:spcPts val="0"/>
                        </a:spcAft>
                      </a:pPr>
                      <a:r>
                        <a:rPr lang="en-US" sz="1200">
                          <a:effectLst/>
                        </a:rPr>
                        <a:t>GAPB MM Equity</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0.030858</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7</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2892480"/>
                  </a:ext>
                </a:extLst>
              </a:tr>
              <a:tr h="434692">
                <a:tc>
                  <a:txBody>
                    <a:bodyPr/>
                    <a:lstStyle/>
                    <a:p>
                      <a:pPr algn="ctr">
                        <a:lnSpc>
                          <a:spcPct val="150000"/>
                        </a:lnSpc>
                        <a:spcAft>
                          <a:spcPts val="0"/>
                        </a:spcAft>
                      </a:pPr>
                      <a:r>
                        <a:rPr lang="en-US" sz="1200">
                          <a:effectLst/>
                        </a:rPr>
                        <a:t>SUNP IS Equity</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0.029153</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8</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487396"/>
                  </a:ext>
                </a:extLst>
              </a:tr>
              <a:tr h="434692">
                <a:tc>
                  <a:txBody>
                    <a:bodyPr/>
                    <a:lstStyle/>
                    <a:p>
                      <a:pPr algn="ctr">
                        <a:lnSpc>
                          <a:spcPct val="150000"/>
                        </a:lnSpc>
                        <a:spcAft>
                          <a:spcPts val="0"/>
                        </a:spcAft>
                      </a:pPr>
                      <a:r>
                        <a:rPr lang="en-US" sz="1200">
                          <a:effectLst/>
                        </a:rPr>
                        <a:t>ITC IS Equity</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0.028778</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9</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7697986"/>
                  </a:ext>
                </a:extLst>
              </a:tr>
              <a:tr h="434692">
                <a:tc>
                  <a:txBody>
                    <a:bodyPr/>
                    <a:lstStyle/>
                    <a:p>
                      <a:pPr algn="ctr">
                        <a:lnSpc>
                          <a:spcPct val="150000"/>
                        </a:lnSpc>
                        <a:spcAft>
                          <a:spcPts val="0"/>
                        </a:spcAft>
                      </a:pPr>
                      <a:r>
                        <a:rPr lang="en-US" sz="1200">
                          <a:effectLst/>
                        </a:rPr>
                        <a:t>AXSB IS Equity</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0.027833</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10</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54869" marR="5486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050276"/>
                  </a:ext>
                </a:extLst>
              </a:tr>
            </a:tbl>
          </a:graphicData>
        </a:graphic>
      </p:graphicFrame>
      <p:graphicFrame>
        <p:nvGraphicFramePr>
          <p:cNvPr id="11" name="Chart 10">
            <a:extLst>
              <a:ext uri="{FF2B5EF4-FFF2-40B4-BE49-F238E27FC236}">
                <a16:creationId xmlns:a16="http://schemas.microsoft.com/office/drawing/2014/main" id="{DA9392B0-74B3-4662-8FD8-FF70EFDA8666}"/>
              </a:ext>
            </a:extLst>
          </p:cNvPr>
          <p:cNvGraphicFramePr/>
          <p:nvPr>
            <p:extLst>
              <p:ext uri="{D42A27DB-BD31-4B8C-83A1-F6EECF244321}">
                <p14:modId xmlns:p14="http://schemas.microsoft.com/office/powerpoint/2010/main" val="1303455575"/>
              </p:ext>
            </p:extLst>
          </p:nvPr>
        </p:nvGraphicFramePr>
        <p:xfrm>
          <a:off x="4876800" y="2155877"/>
          <a:ext cx="7036906" cy="46027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97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1"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Graphic spid="11" grpId="1">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255EF05-482E-46A4-A347-EB43E466211F}"/>
              </a:ext>
            </a:extLst>
          </p:cNvPr>
          <p:cNvGraphicFramePr/>
          <p:nvPr>
            <p:extLst>
              <p:ext uri="{D42A27DB-BD31-4B8C-83A1-F6EECF244321}">
                <p14:modId xmlns:p14="http://schemas.microsoft.com/office/powerpoint/2010/main" val="2525482793"/>
              </p:ext>
            </p:extLst>
          </p:nvPr>
        </p:nvGraphicFramePr>
        <p:xfrm>
          <a:off x="0" y="905703"/>
          <a:ext cx="7407965" cy="440179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ECF5034-22E3-4CDF-B4EF-018433114BF5}"/>
              </a:ext>
            </a:extLst>
          </p:cNvPr>
          <p:cNvSpPr txBox="1"/>
          <p:nvPr/>
        </p:nvSpPr>
        <p:spPr>
          <a:xfrm>
            <a:off x="7407965" y="1352273"/>
            <a:ext cx="4598505" cy="2308324"/>
          </a:xfrm>
          <a:prstGeom prst="rect">
            <a:avLst/>
          </a:prstGeom>
          <a:noFill/>
        </p:spPr>
        <p:txBody>
          <a:bodyPr wrap="square">
            <a:spAutoFit/>
          </a:bodyPr>
          <a:lstStyle/>
          <a:p>
            <a:r>
              <a:rPr lang="ro-RO" sz="1800" dirty="0">
                <a:effectLst/>
                <a:latin typeface="Times New Roman" panose="02020603050405020304" pitchFamily="18" charset="0"/>
                <a:ea typeface="Calibri" panose="020F0502020204030204" pitchFamily="34" charset="0"/>
              </a:rPr>
              <a:t>Se poate observa faptul că activele corespunzătoare indicelui aflat pe piața din India, </a:t>
            </a:r>
            <a:r>
              <a:rPr lang="ro-RO" sz="1800" i="1" dirty="0">
                <a:effectLst/>
                <a:latin typeface="Times New Roman" panose="02020603050405020304" pitchFamily="18" charset="0"/>
                <a:ea typeface="Calibri" panose="020F0502020204030204" pitchFamily="34" charset="0"/>
              </a:rPr>
              <a:t>NIFTY Index</a:t>
            </a:r>
            <a:r>
              <a:rPr lang="ro-RO" sz="1800" dirty="0">
                <a:effectLst/>
                <a:latin typeface="Times New Roman" panose="02020603050405020304" pitchFamily="18" charset="0"/>
                <a:ea typeface="Calibri" panose="020F0502020204030204" pitchFamily="34" charset="0"/>
              </a:rPr>
              <a:t>, au înregistrat o performanță impresionantă, însumând un procent de 50%. Așadar, potrivit </a:t>
            </a:r>
            <a:r>
              <a:rPr lang="ro-RO" sz="1800" i="1" dirty="0">
                <a:effectLst/>
                <a:latin typeface="Times New Roman" panose="02020603050405020304" pitchFamily="18" charset="0"/>
                <a:ea typeface="Calibri" panose="020F0502020204030204" pitchFamily="34" charset="0"/>
              </a:rPr>
              <a:t>Sharp ratio</a:t>
            </a:r>
            <a:r>
              <a:rPr lang="ro-RO" sz="1800" dirty="0">
                <a:effectLst/>
                <a:latin typeface="Times New Roman" panose="02020603050405020304" pitchFamily="18" charset="0"/>
                <a:ea typeface="Calibri" panose="020F0502020204030204" pitchFamily="34" charset="0"/>
              </a:rPr>
              <a:t>, putem afirma faptul că în majoritatea situațiilor companiile din India ocupă poziții fruntașe în clasamentul din cadrul piețelor emergente. </a:t>
            </a:r>
            <a:endParaRPr lang="en-US" dirty="0"/>
          </a:p>
        </p:txBody>
      </p:sp>
    </p:spTree>
    <p:extLst>
      <p:ext uri="{BB962C8B-B14F-4D97-AF65-F5344CB8AC3E}">
        <p14:creationId xmlns:p14="http://schemas.microsoft.com/office/powerpoint/2010/main" val="24549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1">
        <p:bldAsOne/>
      </p:bldGraphic>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9D676-754A-44D3-AF5E-5D07C65580EC}"/>
              </a:ext>
            </a:extLst>
          </p:cNvPr>
          <p:cNvSpPr txBox="1"/>
          <p:nvPr/>
        </p:nvSpPr>
        <p:spPr>
          <a:xfrm>
            <a:off x="251791" y="421571"/>
            <a:ext cx="3260035" cy="369332"/>
          </a:xfrm>
          <a:prstGeom prst="rect">
            <a:avLst/>
          </a:prstGeom>
          <a:noFill/>
        </p:spPr>
        <p:txBody>
          <a:bodyPr wrap="square" rtlCol="0">
            <a:spAutoFit/>
          </a:bodyPr>
          <a:lstStyle/>
          <a:p>
            <a:pPr marL="285750" indent="-285750">
              <a:buFont typeface="Arial" panose="020B0604020202020204" pitchFamily="34" charset="0"/>
              <a:buChar char="•"/>
            </a:pPr>
            <a:r>
              <a:rPr lang="ro-RO" dirty="0">
                <a:latin typeface="Century Gothic" panose="020B0502020202020204" pitchFamily="34" charset="0"/>
              </a:rPr>
              <a:t>Sortino ratio</a:t>
            </a:r>
            <a:endParaRPr lang="en-US" dirty="0">
              <a:latin typeface="Century Gothic" panose="020B0502020202020204" pitchFamily="34" charset="0"/>
            </a:endParaRPr>
          </a:p>
        </p:txBody>
      </p:sp>
      <p:graphicFrame>
        <p:nvGraphicFramePr>
          <p:cNvPr id="3" name="Table 2">
            <a:extLst>
              <a:ext uri="{FF2B5EF4-FFF2-40B4-BE49-F238E27FC236}">
                <a16:creationId xmlns:a16="http://schemas.microsoft.com/office/drawing/2014/main" id="{E9456D51-E2A7-4479-BBEE-44DE735458E2}"/>
              </a:ext>
            </a:extLst>
          </p:cNvPr>
          <p:cNvGraphicFramePr>
            <a:graphicFrameLocks noGrp="1"/>
          </p:cNvGraphicFramePr>
          <p:nvPr>
            <p:extLst>
              <p:ext uri="{D42A27DB-BD31-4B8C-83A1-F6EECF244321}">
                <p14:modId xmlns:p14="http://schemas.microsoft.com/office/powerpoint/2010/main" val="936776071"/>
              </p:ext>
            </p:extLst>
          </p:nvPr>
        </p:nvGraphicFramePr>
        <p:xfrm>
          <a:off x="251791" y="1191157"/>
          <a:ext cx="4108174" cy="5071456"/>
        </p:xfrm>
        <a:graphic>
          <a:graphicData uri="http://schemas.openxmlformats.org/drawingml/2006/table">
            <a:tbl>
              <a:tblPr firstRow="1" firstCol="1" bandRow="1">
                <a:tableStyleId>{21E4AEA4-8DFA-4A89-87EB-49C32662AFE0}</a:tableStyleId>
              </a:tblPr>
              <a:tblGrid>
                <a:gridCol w="2115968">
                  <a:extLst>
                    <a:ext uri="{9D8B030D-6E8A-4147-A177-3AD203B41FA5}">
                      <a16:colId xmlns:a16="http://schemas.microsoft.com/office/drawing/2014/main" val="4041011454"/>
                    </a:ext>
                  </a:extLst>
                </a:gridCol>
                <a:gridCol w="1024798">
                  <a:extLst>
                    <a:ext uri="{9D8B030D-6E8A-4147-A177-3AD203B41FA5}">
                      <a16:colId xmlns:a16="http://schemas.microsoft.com/office/drawing/2014/main" val="3901992428"/>
                    </a:ext>
                  </a:extLst>
                </a:gridCol>
                <a:gridCol w="967408">
                  <a:extLst>
                    <a:ext uri="{9D8B030D-6E8A-4147-A177-3AD203B41FA5}">
                      <a16:colId xmlns:a16="http://schemas.microsoft.com/office/drawing/2014/main" val="576061068"/>
                    </a:ext>
                  </a:extLst>
                </a:gridCol>
              </a:tblGrid>
              <a:tr h="303026">
                <a:tc>
                  <a:txBody>
                    <a:bodyPr/>
                    <a:lstStyle/>
                    <a:p>
                      <a:pPr algn="ctr">
                        <a:lnSpc>
                          <a:spcPct val="150000"/>
                        </a:lnSpc>
                        <a:spcAft>
                          <a:spcPts val="0"/>
                        </a:spcAft>
                      </a:pPr>
                      <a:r>
                        <a:rPr lang="en-US" sz="1200" dirty="0">
                          <a:effectLst/>
                        </a:rPr>
                        <a:t>Activ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Media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Clasament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5829619"/>
                  </a:ext>
                </a:extLst>
              </a:tr>
              <a:tr h="476843">
                <a:tc>
                  <a:txBody>
                    <a:bodyPr/>
                    <a:lstStyle/>
                    <a:p>
                      <a:pPr algn="ctr">
                        <a:lnSpc>
                          <a:spcPct val="150000"/>
                        </a:lnSpc>
                        <a:spcAft>
                          <a:spcPts val="0"/>
                        </a:spcAft>
                      </a:pPr>
                      <a:r>
                        <a:rPr lang="en-US" sz="1200" dirty="0">
                          <a:effectLst/>
                        </a:rPr>
                        <a:t>EIM IS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0.132794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198467"/>
                  </a:ext>
                </a:extLst>
              </a:tr>
              <a:tr h="476843">
                <a:tc>
                  <a:txBody>
                    <a:bodyPr/>
                    <a:lstStyle/>
                    <a:p>
                      <a:pPr algn="ctr">
                        <a:lnSpc>
                          <a:spcPct val="150000"/>
                        </a:lnSpc>
                        <a:spcAft>
                          <a:spcPts val="0"/>
                        </a:spcAft>
                      </a:pPr>
                      <a:r>
                        <a:rPr lang="en-US" sz="1200">
                          <a:effectLst/>
                        </a:rPr>
                        <a:t>GSPARK HB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0.071673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389918"/>
                  </a:ext>
                </a:extLst>
              </a:tr>
              <a:tr h="476843">
                <a:tc>
                  <a:txBody>
                    <a:bodyPr/>
                    <a:lstStyle/>
                    <a:p>
                      <a:pPr algn="ctr">
                        <a:lnSpc>
                          <a:spcPct val="150000"/>
                        </a:lnSpc>
                        <a:spcAft>
                          <a:spcPts val="0"/>
                        </a:spcAft>
                      </a:pPr>
                      <a:r>
                        <a:rPr lang="en-US" sz="1200" dirty="0">
                          <a:effectLst/>
                        </a:rPr>
                        <a:t>068270 KS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0.069356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742510"/>
                  </a:ext>
                </a:extLst>
              </a:tr>
              <a:tr h="476843">
                <a:tc>
                  <a:txBody>
                    <a:bodyPr/>
                    <a:lstStyle/>
                    <a:p>
                      <a:pPr algn="ctr">
                        <a:lnSpc>
                          <a:spcPct val="150000"/>
                        </a:lnSpc>
                        <a:spcAft>
                          <a:spcPts val="0"/>
                        </a:spcAft>
                      </a:pPr>
                      <a:r>
                        <a:rPr lang="en-US" sz="1200" dirty="0">
                          <a:effectLst/>
                        </a:rPr>
                        <a:t>ASURB MM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0.067425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483527"/>
                  </a:ext>
                </a:extLst>
              </a:tr>
              <a:tr h="476843">
                <a:tc>
                  <a:txBody>
                    <a:bodyPr/>
                    <a:lstStyle/>
                    <a:p>
                      <a:pPr algn="ctr">
                        <a:lnSpc>
                          <a:spcPct val="150000"/>
                        </a:lnSpc>
                        <a:spcAft>
                          <a:spcPts val="0"/>
                        </a:spcAft>
                      </a:pPr>
                      <a:r>
                        <a:rPr lang="en-US" sz="1200" dirty="0">
                          <a:effectLst/>
                        </a:rPr>
                        <a:t>AC* MM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0.06619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7178811"/>
                  </a:ext>
                </a:extLst>
              </a:tr>
              <a:tr h="476843">
                <a:tc>
                  <a:txBody>
                    <a:bodyPr/>
                    <a:lstStyle/>
                    <a:p>
                      <a:pPr algn="ctr">
                        <a:lnSpc>
                          <a:spcPct val="150000"/>
                        </a:lnSpc>
                        <a:spcAft>
                          <a:spcPts val="0"/>
                        </a:spcAft>
                      </a:pPr>
                      <a:r>
                        <a:rPr lang="en-US" sz="1200">
                          <a:effectLst/>
                        </a:rPr>
                        <a:t>SUNP IS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0.057123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205492"/>
                  </a:ext>
                </a:extLst>
              </a:tr>
              <a:tr h="476843">
                <a:tc>
                  <a:txBody>
                    <a:bodyPr/>
                    <a:lstStyle/>
                    <a:p>
                      <a:pPr algn="ctr">
                        <a:lnSpc>
                          <a:spcPct val="150000"/>
                        </a:lnSpc>
                        <a:spcAft>
                          <a:spcPts val="0"/>
                        </a:spcAft>
                      </a:pPr>
                      <a:r>
                        <a:rPr lang="en-US" sz="1200">
                          <a:effectLst/>
                        </a:rPr>
                        <a:t>GAPB MM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430147"/>
                  </a:ext>
                </a:extLst>
              </a:tr>
              <a:tr h="476843">
                <a:tc>
                  <a:txBody>
                    <a:bodyPr/>
                    <a:lstStyle/>
                    <a:p>
                      <a:pPr algn="ctr">
                        <a:lnSpc>
                          <a:spcPct val="150000"/>
                        </a:lnSpc>
                        <a:spcAft>
                          <a:spcPts val="0"/>
                        </a:spcAft>
                      </a:pPr>
                      <a:r>
                        <a:rPr lang="en-US" sz="1200">
                          <a:effectLst/>
                        </a:rPr>
                        <a:t>FEMSAUBD MM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0.05546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5098543"/>
                  </a:ext>
                </a:extLst>
              </a:tr>
              <a:tr h="476843">
                <a:tc>
                  <a:txBody>
                    <a:bodyPr/>
                    <a:lstStyle/>
                    <a:p>
                      <a:pPr algn="ctr">
                        <a:lnSpc>
                          <a:spcPct val="150000"/>
                        </a:lnSpc>
                        <a:spcAft>
                          <a:spcPts val="0"/>
                        </a:spcAft>
                      </a:pPr>
                      <a:r>
                        <a:rPr lang="en-US" sz="1200">
                          <a:effectLst/>
                        </a:rPr>
                        <a:t>AXSB IS Equity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0.054716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276661"/>
                  </a:ext>
                </a:extLst>
              </a:tr>
              <a:tr h="476843">
                <a:tc>
                  <a:txBody>
                    <a:bodyPr/>
                    <a:lstStyle/>
                    <a:p>
                      <a:pPr algn="ctr">
                        <a:lnSpc>
                          <a:spcPct val="150000"/>
                        </a:lnSpc>
                        <a:spcAft>
                          <a:spcPts val="0"/>
                        </a:spcAft>
                      </a:pPr>
                      <a:r>
                        <a:rPr lang="en-US" sz="1200" dirty="0">
                          <a:effectLst/>
                        </a:rPr>
                        <a:t>ITC IS Equity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0.052136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064324"/>
                  </a:ext>
                </a:extLst>
              </a:tr>
            </a:tbl>
          </a:graphicData>
        </a:graphic>
      </p:graphicFrame>
      <p:graphicFrame>
        <p:nvGraphicFramePr>
          <p:cNvPr id="4" name="Chart 3">
            <a:extLst>
              <a:ext uri="{FF2B5EF4-FFF2-40B4-BE49-F238E27FC236}">
                <a16:creationId xmlns:a16="http://schemas.microsoft.com/office/drawing/2014/main" id="{AC358CC3-3BF2-4961-BC1D-85F24BCFCE5B}"/>
              </a:ext>
            </a:extLst>
          </p:cNvPr>
          <p:cNvGraphicFramePr/>
          <p:nvPr>
            <p:extLst>
              <p:ext uri="{D42A27DB-BD31-4B8C-83A1-F6EECF244321}">
                <p14:modId xmlns:p14="http://schemas.microsoft.com/office/powerpoint/2010/main" val="1037661519"/>
              </p:ext>
            </p:extLst>
          </p:nvPr>
        </p:nvGraphicFramePr>
        <p:xfrm>
          <a:off x="4823791" y="1191157"/>
          <a:ext cx="7116417" cy="43084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144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TotalTime>
  <Words>1250</Words>
  <Application>Microsoft Office PowerPoint</Application>
  <PresentationFormat>Widescreen</PresentationFormat>
  <Paragraphs>353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Bahnschrift Condensed</vt:lpstr>
      <vt:lpstr>Calibri</vt:lpstr>
      <vt:lpstr>Calibri Light</vt:lpstr>
      <vt:lpstr>Cambria Math</vt:lpstr>
      <vt:lpstr>Century Gothic</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Eugenia-Teodora Dumitru</dc:creator>
  <cp:lastModifiedBy>Eugenia-Teodora Dumitru</cp:lastModifiedBy>
  <cp:revision>97</cp:revision>
  <dcterms:created xsi:type="dcterms:W3CDTF">2020-07-11T10:23:22Z</dcterms:created>
  <dcterms:modified xsi:type="dcterms:W3CDTF">2020-07-13T11:53:24Z</dcterms:modified>
</cp:coreProperties>
</file>