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96" r:id="rId3"/>
    <p:sldId id="257" r:id="rId4"/>
    <p:sldId id="260" r:id="rId5"/>
    <p:sldId id="297" r:id="rId6"/>
    <p:sldId id="259" r:id="rId7"/>
    <p:sldId id="295" r:id="rId8"/>
    <p:sldId id="306" r:id="rId9"/>
    <p:sldId id="307" r:id="rId10"/>
    <p:sldId id="308" r:id="rId11"/>
    <p:sldId id="309" r:id="rId12"/>
    <p:sldId id="311" r:id="rId13"/>
    <p:sldId id="310" r:id="rId14"/>
    <p:sldId id="312" r:id="rId15"/>
    <p:sldId id="313" r:id="rId16"/>
    <p:sldId id="315" r:id="rId17"/>
    <p:sldId id="314" r:id="rId18"/>
    <p:sldId id="316" r:id="rId19"/>
    <p:sldId id="317" r:id="rId20"/>
    <p:sldId id="319" r:id="rId21"/>
    <p:sldId id="298" r:id="rId22"/>
    <p:sldId id="300" r:id="rId23"/>
    <p:sldId id="301" r:id="rId24"/>
    <p:sldId id="302" r:id="rId25"/>
    <p:sldId id="303" r:id="rId26"/>
    <p:sldId id="262" r:id="rId27"/>
    <p:sldId id="272" r:id="rId28"/>
    <p:sldId id="304" r:id="rId29"/>
    <p:sldId id="305" r:id="rId30"/>
    <p:sldId id="322" r:id="rId31"/>
    <p:sldId id="264" r:id="rId32"/>
    <p:sldId id="321" r:id="rId3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entury Gothic" panose="020B0502020202020204" pitchFamily="34" charset="0"/>
      <p:regular r:id="rId39"/>
      <p:bold r:id="rId40"/>
      <p:italic r:id="rId41"/>
      <p:boldItalic r:id="rId42"/>
    </p:embeddedFont>
    <p:embeddedFont>
      <p:font typeface="Oswald" panose="020B0604020202020204" charset="0"/>
      <p:regular r:id="rId43"/>
      <p:bold r:id="rId44"/>
    </p:embeddedFont>
    <p:embeddedFont>
      <p:font typeface="Source Sans Pro" panose="020B050303040302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BEFF"/>
    <a:srgbClr val="2FD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1A1956-3D7E-41C0-9DF7-105A978C6925}">
  <a:tblStyle styleId="{891A1956-3D7E-41C0-9DF7-105A978C69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2E05BE-877C-40BA-BEE6-E4ECDAF4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9" autoAdjust="0"/>
    <p:restoredTop sz="85429" autoAdjust="0"/>
  </p:normalViewPr>
  <p:slideViewPr>
    <p:cSldViewPr snapToGrid="0">
      <p:cViewPr varScale="1">
        <p:scale>
          <a:sx n="111" d="100"/>
          <a:sy n="111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682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- </a:t>
            </a:r>
            <a:r>
              <a:rPr lang="ro-RO" dirty="0" err="1"/>
              <a:t>Stocks</a:t>
            </a:r>
            <a:r>
              <a:rPr lang="ro-RO" dirty="0"/>
              <a:t> </a:t>
            </a:r>
            <a:r>
              <a:rPr lang="ro-RO" dirty="0" err="1"/>
              <a:t>Class</a:t>
            </a:r>
            <a:r>
              <a:rPr lang="ro-RO" dirty="0"/>
              <a:t> A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o-RO" dirty="0"/>
              <a:t>Revizia literaturii: concluzii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ro-RO" dirty="0"/>
              <a:t>- P</a:t>
            </a:r>
            <a:r>
              <a:rPr lang="ro-R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rima impresie pe care o avem este că seria are o tendință crescătoare, se poate spune că media, varianța și </a:t>
            </a:r>
            <a:r>
              <a:rPr lang="ro-RO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autocovarianța</a:t>
            </a:r>
            <a:r>
              <a:rPr lang="ro-R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 nu par a fi par a fi </a:t>
            </a:r>
            <a:r>
              <a:rPr lang="ro-RO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invariate</a:t>
            </a:r>
            <a:r>
              <a:rPr lang="ro-R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 în raport cu timpul. Seria este nestaționară, iar trendul are o tendință de tip </a:t>
            </a:r>
            <a:r>
              <a:rPr lang="ro-RO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stochastic</a:t>
            </a:r>
            <a:r>
              <a:rPr lang="ro-R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 (în sensul că se modifică pe diverse secvențe de timp).</a:t>
            </a:r>
            <a:endParaRPr lang="ro-RO" sz="1800" dirty="0">
              <a:effectLst/>
              <a:latin typeface="Century Gothic" panose="020B0502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13970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6964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573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747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body" idx="2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7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9" name="Google Shape;289;p7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0" name="Google Shape;290;p7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30" name="Google Shape;30;p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6" r:id="rId7"/>
    <p:sldLayoutId id="2147483658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0BE384E-63DF-4FB4-BAED-10CC9FCA929E}"/>
              </a:ext>
            </a:extLst>
          </p:cNvPr>
          <p:cNvSpPr/>
          <p:nvPr/>
        </p:nvSpPr>
        <p:spPr>
          <a:xfrm>
            <a:off x="6857926" y="203331"/>
            <a:ext cx="2069431" cy="821071"/>
          </a:xfrm>
          <a:prstGeom prst="rect">
            <a:avLst/>
          </a:prstGeom>
          <a:solidFill>
            <a:srgbClr val="2FD7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4" name="Google Shape;464;p13"/>
          <p:cNvSpPr txBox="1">
            <a:spLocks noGrp="1"/>
          </p:cNvSpPr>
          <p:nvPr>
            <p:ph type="ctrTitle"/>
          </p:nvPr>
        </p:nvSpPr>
        <p:spPr>
          <a:xfrm>
            <a:off x="3083299" y="3060866"/>
            <a:ext cx="5610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PREVIZIONAREA ACȚIUNILOR GOOGLE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017CE-6B41-454F-9F96-238BA309A9DE}"/>
              </a:ext>
            </a:extLst>
          </p:cNvPr>
          <p:cNvSpPr txBox="1"/>
          <p:nvPr/>
        </p:nvSpPr>
        <p:spPr>
          <a:xfrm>
            <a:off x="6918791" y="276503"/>
            <a:ext cx="1947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200" b="1" dirty="0">
                <a:solidFill>
                  <a:srgbClr val="FFFFFF"/>
                </a:solidFill>
                <a:latin typeface="Oswald"/>
                <a:sym typeface="Oswald"/>
              </a:rPr>
              <a:t>Dumitru Eugenia-Teodora</a:t>
            </a:r>
          </a:p>
          <a:p>
            <a:r>
              <a:rPr lang="ro-RO" sz="1200" b="1" dirty="0">
                <a:solidFill>
                  <a:srgbClr val="FFFFFF"/>
                </a:solidFill>
                <a:latin typeface="Oswald"/>
                <a:sym typeface="Oswald"/>
              </a:rPr>
              <a:t>Enache Valentina</a:t>
            </a:r>
          </a:p>
          <a:p>
            <a:r>
              <a:rPr lang="ro-RO" sz="1200" b="1" dirty="0">
                <a:solidFill>
                  <a:srgbClr val="FFFFFF"/>
                </a:solidFill>
                <a:latin typeface="Oswald"/>
                <a:sym typeface="Oswald"/>
              </a:rPr>
              <a:t>Grupa 1096</a:t>
            </a:r>
            <a:endParaRPr lang="LID4096" sz="1200" b="1" dirty="0">
              <a:solidFill>
                <a:srgbClr val="FFFFFF"/>
              </a:solidFill>
              <a:latin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A7F79-57E2-4F5A-AA11-38A989C8CA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AD9B63-9351-444E-945B-DF033F9E9337}"/>
              </a:ext>
            </a:extLst>
          </p:cNvPr>
          <p:cNvSpPr txBox="1"/>
          <p:nvPr/>
        </p:nvSpPr>
        <p:spPr>
          <a:xfrm>
            <a:off x="128954" y="349017"/>
            <a:ext cx="4618892" cy="380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600"/>
              </a:spcAft>
            </a:pPr>
            <a:r>
              <a:rPr lang="en-US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2. </a:t>
            </a:r>
            <a:r>
              <a:rPr lang="ro-RO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Estimare</a:t>
            </a:r>
            <a:endParaRPr lang="en-US" sz="1200" dirty="0">
              <a:effectLst/>
              <a:latin typeface="Century Gothic" panose="020B0502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0FC31-00AC-43F3-A2F3-662C23E63BC8}"/>
              </a:ext>
            </a:extLst>
          </p:cNvPr>
          <p:cNvSpPr txBox="1"/>
          <p:nvPr/>
        </p:nvSpPr>
        <p:spPr>
          <a:xfrm>
            <a:off x="152400" y="850694"/>
            <a:ext cx="8839200" cy="703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600"/>
              </a:spcAft>
            </a:pPr>
            <a:r>
              <a:rPr lang="ro-RO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Pentru a estima coeficienții parametrilor folosim Maximum Likelihood. Folosind ARIMA (0, 0, 1) ca model selectat, rezultatele sunt după cum urmează: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03310-5ED0-4A6B-AF96-3584E7BBAA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39449" y="1955456"/>
            <a:ext cx="5065102" cy="163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023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A7F79-57E2-4F5A-AA11-38A989C8CA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90F26B-CCDD-4F63-A096-12CED3055305}"/>
              </a:ext>
            </a:extLst>
          </p:cNvPr>
          <p:cNvSpPr txBox="1"/>
          <p:nvPr/>
        </p:nvSpPr>
        <p:spPr>
          <a:xfrm>
            <a:off x="164123" y="266956"/>
            <a:ext cx="4618892" cy="380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600"/>
              </a:spcAft>
            </a:pPr>
            <a:r>
              <a:rPr lang="en-US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3. </a:t>
            </a:r>
            <a:r>
              <a:rPr lang="ro-RO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Verificare diagnostic</a:t>
            </a:r>
            <a:endParaRPr lang="en-US" sz="1200" dirty="0">
              <a:effectLst/>
              <a:latin typeface="Century Gothic" panose="020B0502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63D4F-AEDC-471E-9977-0BD3983922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729554"/>
            <a:ext cx="5121568" cy="36843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76A6B9-3C8E-4234-B100-323036FACEB6}"/>
              </a:ext>
            </a:extLst>
          </p:cNvPr>
          <p:cNvPicPr/>
          <p:nvPr/>
        </p:nvPicPr>
        <p:blipFill rotWithShape="1">
          <a:blip r:embed="rId3"/>
          <a:srcRect l="1402" r="14420"/>
          <a:stretch/>
        </p:blipFill>
        <p:spPr>
          <a:xfrm>
            <a:off x="5501392" y="2145506"/>
            <a:ext cx="3275350" cy="85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16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A7F79-57E2-4F5A-AA11-38A989C8CA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48587-DE08-4689-A184-6A6C687A762E}"/>
              </a:ext>
            </a:extLst>
          </p:cNvPr>
          <p:cNvSpPr txBox="1"/>
          <p:nvPr/>
        </p:nvSpPr>
        <p:spPr>
          <a:xfrm>
            <a:off x="3082412" y="314061"/>
            <a:ext cx="297917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F185D6-21FB-451A-B05F-9CDF47393D1F}"/>
              </a:ext>
            </a:extLst>
          </p:cNvPr>
          <p:cNvSpPr txBox="1"/>
          <p:nvPr/>
        </p:nvSpPr>
        <p:spPr>
          <a:xfrm>
            <a:off x="5181600" y="1221765"/>
            <a:ext cx="3375175" cy="1349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600"/>
              </a:spcAft>
            </a:pPr>
            <a:r>
              <a:rPr lang="ro-RO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Procesul GARCH este valabil atunci când squared residuals sunt corelate. Graficele ACF și PACF indică în mod clar o corelație semnificativă.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8B7616-6C3B-4025-99C6-BACD083222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2370" y="652615"/>
            <a:ext cx="4372708" cy="357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92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A7F79-57E2-4F5A-AA11-38A989C8CA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7EF8F-582B-407A-AD14-4D7B4D82EA7C}"/>
              </a:ext>
            </a:extLst>
          </p:cNvPr>
          <p:cNvSpPr txBox="1"/>
          <p:nvPr/>
        </p:nvSpPr>
        <p:spPr>
          <a:xfrm>
            <a:off x="410307" y="356821"/>
            <a:ext cx="8146467" cy="703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600"/>
              </a:spcAft>
            </a:pPr>
            <a:r>
              <a:rPr lang="ro-RO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O altă modalitate de a testa heteroscedasticitatea squared residuals este efectuarea testelor de semnificație pe parametrii a1 și β1.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F72FF-2AC8-435B-BCF4-79DB242A59FA}"/>
              </a:ext>
            </a:extLst>
          </p:cNvPr>
          <p:cNvPicPr/>
          <p:nvPr/>
        </p:nvPicPr>
        <p:blipFill rotWithShape="1">
          <a:blip r:embed="rId2"/>
          <a:srcRect t="6379" r="8269" b="8630"/>
          <a:stretch/>
        </p:blipFill>
        <p:spPr>
          <a:xfrm>
            <a:off x="410307" y="1445574"/>
            <a:ext cx="5046113" cy="9499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8F143B-F8E4-49C7-8B67-E9F3CF268F82}"/>
              </a:ext>
            </a:extLst>
          </p:cNvPr>
          <p:cNvSpPr txBox="1"/>
          <p:nvPr/>
        </p:nvSpPr>
        <p:spPr>
          <a:xfrm>
            <a:off x="410307" y="2747963"/>
            <a:ext cx="7948247" cy="703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600"/>
              </a:spcAft>
            </a:pPr>
            <a:r>
              <a:rPr lang="ro-RO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Atât a1 cât și β1 sunt semnificativ diferite de zero, prin urmare este rezonabil să presupunem volatilitatea variabilă în timp a reziduurilor.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202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47D883-232A-4533-BDC6-2A184B8125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A733F-8C01-47A4-A14A-07552D946C40}"/>
              </a:ext>
            </a:extLst>
          </p:cNvPr>
          <p:cNvSpPr txBox="1"/>
          <p:nvPr/>
        </p:nvSpPr>
        <p:spPr>
          <a:xfrm>
            <a:off x="3082412" y="314061"/>
            <a:ext cx="297917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VaR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7E5C9-A85D-4F72-A138-A11584E4E1D3}"/>
              </a:ext>
            </a:extLst>
          </p:cNvPr>
          <p:cNvSpPr txBox="1"/>
          <p:nvPr/>
        </p:nvSpPr>
        <p:spPr>
          <a:xfrm>
            <a:off x="222739" y="652615"/>
            <a:ext cx="8499230" cy="1026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600"/>
              </a:spcAft>
            </a:pPr>
            <a:r>
              <a:rPr lang="ro-RO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Pentru un nivel de încredere de 95%, putem spune că cea mai gravă pierdere zilnică nu va depăși estimarea VaR. Dacă folosim date istorice, putem estima VaR luând valoarea cuantilă de 5%. Pentru datele noastre, această estimare este: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C4ACE1-68BE-457D-B838-CFE5E2B70963}"/>
              </a:ext>
            </a:extLst>
          </p:cNvPr>
          <p:cNvPicPr/>
          <p:nvPr/>
        </p:nvPicPr>
        <p:blipFill rotWithShape="1">
          <a:blip r:embed="rId2"/>
          <a:srcRect t="6859" b="-1"/>
          <a:stretch/>
        </p:blipFill>
        <p:spPr>
          <a:xfrm>
            <a:off x="222739" y="1776333"/>
            <a:ext cx="1453296" cy="4602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53D42E-9404-4150-A73E-A14DD3CA899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76035" y="1523860"/>
            <a:ext cx="3578469" cy="27113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92E405-9A73-4AB4-AC65-7BF9B8A30F8E}"/>
              </a:ext>
            </a:extLst>
          </p:cNvPr>
          <p:cNvSpPr txBox="1"/>
          <p:nvPr/>
        </p:nvSpPr>
        <p:spPr>
          <a:xfrm>
            <a:off x="5442990" y="2175858"/>
            <a:ext cx="3024554" cy="703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600"/>
              </a:spcAft>
            </a:pPr>
            <a:r>
              <a:rPr lang="ro-RO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Barele roșii se referă la r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andamente</a:t>
            </a:r>
            <a:r>
              <a:rPr lang="ro-RO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mai mici de 5% 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134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AF5FFF-3938-414D-93FE-A7BF4A0C2C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875F75-A763-4006-90E2-EEBAF242BBD4}"/>
              </a:ext>
            </a:extLst>
          </p:cNvPr>
          <p:cNvSpPr txBox="1"/>
          <p:nvPr/>
        </p:nvSpPr>
        <p:spPr>
          <a:xfrm>
            <a:off x="222739" y="102832"/>
            <a:ext cx="4618892" cy="380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600"/>
              </a:spcAft>
            </a:pPr>
            <a:r>
              <a:rPr lang="ro-RO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Proprietăți de distribuție</a:t>
            </a:r>
            <a:endParaRPr lang="en-US" sz="1200" dirty="0">
              <a:effectLst/>
              <a:latin typeface="Century Gothic" panose="020B0502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F322FF-D170-427C-8854-C925BF9FC31B}"/>
              </a:ext>
            </a:extLst>
          </p:cNvPr>
          <p:cNvSpPr txBox="1"/>
          <p:nvPr/>
        </p:nvSpPr>
        <p:spPr>
          <a:xfrm>
            <a:off x="222738" y="773723"/>
            <a:ext cx="8206153" cy="1026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600"/>
              </a:spcAft>
            </a:pPr>
            <a:r>
              <a:rPr lang="ro-RO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Pentru distribuția normală, cuantila corespunzătoare a = 5% este -1,645. Dovezile empirice sugerează că presupunerea normalității produce adesea rezultate slabe. Testul Jarque-Bera poate testa ipoteza că randamentele stocului urmează o distribuție normală.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B53ECA-6AA5-4DA2-A929-A2B79B6BC85F}"/>
              </a:ext>
            </a:extLst>
          </p:cNvPr>
          <p:cNvPicPr/>
          <p:nvPr/>
        </p:nvPicPr>
        <p:blipFill rotWithShape="1">
          <a:blip r:embed="rId2"/>
          <a:srcRect l="1018" r="6374"/>
          <a:stretch/>
        </p:blipFill>
        <p:spPr>
          <a:xfrm>
            <a:off x="2173574" y="2190750"/>
            <a:ext cx="4534524" cy="76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AAE937-96B9-4FD1-8928-EF9328144CA8}"/>
              </a:ext>
            </a:extLst>
          </p:cNvPr>
          <p:cNvSpPr txBox="1"/>
          <p:nvPr/>
        </p:nvSpPr>
        <p:spPr>
          <a:xfrm>
            <a:off x="222737" y="3475837"/>
            <a:ext cx="8334037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600"/>
              </a:spcAft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Un eșantion distribuit normal ar întoarce un scor JB de zero. Valoarea p scăzută indică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faptul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lang="ro-RO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că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randamentele nu sunt distribuite în mod normal.</a:t>
            </a:r>
          </a:p>
        </p:txBody>
      </p:sp>
    </p:spTree>
    <p:extLst>
      <p:ext uri="{BB962C8B-B14F-4D97-AF65-F5344CB8AC3E}">
        <p14:creationId xmlns:p14="http://schemas.microsoft.com/office/powerpoint/2010/main" val="188042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D1C629-745B-44D4-B4D9-1BF8E76599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3AC5D9-E22D-49E0-994A-BCAE51CEBC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81292"/>
            <a:ext cx="5038090" cy="41713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05035A-03F2-4558-9546-40F46F57CE4D}"/>
              </a:ext>
            </a:extLst>
          </p:cNvPr>
          <p:cNvSpPr txBox="1"/>
          <p:nvPr/>
        </p:nvSpPr>
        <p:spPr>
          <a:xfrm>
            <a:off x="5345723" y="181292"/>
            <a:ext cx="3610708" cy="3613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600"/>
              </a:spcAft>
            </a:pPr>
            <a:r>
              <a:rPr lang="ro-RO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Graficele de densitate sunt afișate pentru randamentele stocului (albastru) și datele normal distribuite (roșu). Liniile verticale ale graficului inferior reprezintă cuantila normală corespunzătoare pentru a = 0,05 (verde deschis) și a = 0,01 (verde închis). Graficul inferior indică faptul că, pentru semnificația de 95%, utilizarea normală a distribuției poate supraestima VaR. Acelaşi lucru se poate afirma şi pentru un nivel de semnificație de 99%.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798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D1C629-745B-44D4-B4D9-1BF8E76599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03890-FB74-41E0-A572-ED94475C8385}"/>
              </a:ext>
            </a:extLst>
          </p:cNvPr>
          <p:cNvSpPr txBox="1"/>
          <p:nvPr/>
        </p:nvSpPr>
        <p:spPr>
          <a:xfrm>
            <a:off x="316524" y="278679"/>
            <a:ext cx="4618892" cy="380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600"/>
              </a:spcAft>
            </a:pPr>
            <a:r>
              <a:rPr lang="ro-RO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Distribuţia t-student</a:t>
            </a:r>
            <a:endParaRPr lang="en-US" sz="1200" dirty="0">
              <a:effectLst/>
              <a:latin typeface="Century Gothic" panose="020B0502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E88EDF-3295-44B7-9A1C-4B25E2886A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71846" y="1078522"/>
            <a:ext cx="2684585" cy="6682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B55FAB-6507-433E-B9ED-AADBC282A7B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6524" y="1078522"/>
            <a:ext cx="5696585" cy="800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4BCD3EE-4266-4805-A467-E62ED94140AF}"/>
              </a:ext>
            </a:extLst>
          </p:cNvPr>
          <p:cNvSpPr txBox="1"/>
          <p:nvPr/>
        </p:nvSpPr>
        <p:spPr>
          <a:xfrm>
            <a:off x="316524" y="2297976"/>
            <a:ext cx="7678614" cy="1026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600"/>
              </a:spcAft>
            </a:pPr>
            <a:r>
              <a:rPr lang="ro-RO" dirty="0" err="1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Cuantilele</a:t>
            </a:r>
            <a:r>
              <a:rPr lang="ro-RO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pentru nivelul de semnificație de 95% indică faptul că distribuția normală supraestimează riscul, dar pentru 99% nu reușește să capteze existența valorilor aberante, de aceea apare subestimarea riscului.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254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D1C629-745B-44D4-B4D9-1BF8E76599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0F74C1-194E-424A-A271-B65B8ED93A6D}"/>
              </a:ext>
            </a:extLst>
          </p:cNvPr>
          <p:cNvSpPr txBox="1"/>
          <p:nvPr/>
        </p:nvSpPr>
        <p:spPr>
          <a:xfrm>
            <a:off x="3082412" y="314061"/>
            <a:ext cx="297917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o-RO" sz="1600" b="1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GARCH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VaR</a:t>
            </a:r>
            <a:r>
              <a:rPr lang="ro-RO" sz="1600" b="1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vs. Delta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</a:t>
            </a:r>
            <a:r>
              <a:rPr lang="ro-RO" sz="1600" b="1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normal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222F2-7D5A-4475-8F6A-0BFEC8E1F422}"/>
              </a:ext>
            </a:extLst>
          </p:cNvPr>
          <p:cNvSpPr txBox="1"/>
          <p:nvPr/>
        </p:nvSpPr>
        <p:spPr>
          <a:xfrm>
            <a:off x="329758" y="652615"/>
            <a:ext cx="7677103" cy="703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600"/>
              </a:spcAft>
            </a:pPr>
            <a:r>
              <a:rPr lang="ro-RO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Abordarea Delta-normal presupune că toate randamentele stocului sunt distribuite în mod normal. Această metodă constă în a reveni în timp și a calcula varianța randamentelor.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4D8D87-24FF-49EB-B13E-D138A44722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2738" y="1356269"/>
            <a:ext cx="4175023" cy="29651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84E21C-EC3F-4538-BD86-768B02520013}"/>
              </a:ext>
            </a:extLst>
          </p:cNvPr>
          <p:cNvSpPr txBox="1"/>
          <p:nvPr/>
        </p:nvSpPr>
        <p:spPr>
          <a:xfrm>
            <a:off x="4397761" y="2219923"/>
            <a:ext cx="4618892" cy="703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600"/>
              </a:spcAft>
            </a:pPr>
            <a:r>
              <a:rPr lang="ro-RO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Linia roșie indică VaR produs de modelul GARCH, iar linia verde se referă la VaR delta-normal.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72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D1C629-745B-44D4-B4D9-1BF8E76599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0E778-66D0-40F3-8266-30113DA47A4D}"/>
              </a:ext>
            </a:extLst>
          </p:cNvPr>
          <p:cNvSpPr txBox="1"/>
          <p:nvPr/>
        </p:nvSpPr>
        <p:spPr>
          <a:xfrm>
            <a:off x="386862" y="231786"/>
            <a:ext cx="4618892" cy="380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600"/>
              </a:spcAft>
            </a:pPr>
            <a:r>
              <a:rPr lang="ro-RO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VaR forecasting</a:t>
            </a:r>
            <a:endParaRPr lang="en-US" sz="1200" dirty="0">
              <a:effectLst/>
              <a:latin typeface="Century Gothic" panose="020B0502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8774E-9033-4B5F-B5D4-B6AC91B22C32}"/>
              </a:ext>
            </a:extLst>
          </p:cNvPr>
          <p:cNvSpPr txBox="1"/>
          <p:nvPr/>
        </p:nvSpPr>
        <p:spPr>
          <a:xfrm>
            <a:off x="257907" y="612275"/>
            <a:ext cx="8298867" cy="703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600"/>
              </a:spcAft>
            </a:pPr>
            <a:r>
              <a:rPr lang="ro-RO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Am setat ultimele 500 de observații ca set de testare și efectuăm o prognoză în mișcare cu 1 pas înaintea deviației standard condiționate, σ ^ t + 1 | t. Reestimăm parametrii GARCH la fiecare 50 de observații.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B37326-154E-4A48-9EA9-123BCB044188}"/>
              </a:ext>
            </a:extLst>
          </p:cNvPr>
          <p:cNvSpPr txBox="1"/>
          <p:nvPr/>
        </p:nvSpPr>
        <p:spPr>
          <a:xfrm>
            <a:off x="386862" y="1315929"/>
            <a:ext cx="4618892" cy="380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600"/>
              </a:spcAft>
            </a:pPr>
            <a:r>
              <a:rPr lang="ro-RO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Backtesting</a:t>
            </a:r>
            <a:endParaRPr lang="en-US" sz="1200" dirty="0">
              <a:effectLst/>
              <a:latin typeface="Century Gothic" panose="020B0502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07EF75-25BD-4547-B253-1377B39458D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27739" y="1438510"/>
            <a:ext cx="4488522" cy="296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5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550204-59F0-45F7-A497-E3DFF9FC1F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3" name="Picture 2" descr="Biggest Companies in the World by Market Cap">
            <a:extLst>
              <a:ext uri="{FF2B5EF4-FFF2-40B4-BE49-F238E27FC236}">
                <a16:creationId xmlns:a16="http://schemas.microsoft.com/office/drawing/2014/main" id="{8C5C750A-2D2A-411E-AE37-79DC4ABC4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91" y="168506"/>
            <a:ext cx="5009964" cy="480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2670FB-B806-4652-A854-B4F68889B6C9}"/>
              </a:ext>
            </a:extLst>
          </p:cNvPr>
          <p:cNvPicPr/>
          <p:nvPr/>
        </p:nvPicPr>
        <p:blipFill rotWithShape="1">
          <a:blip r:embed="rId3"/>
          <a:srcRect t="6563" r="43075" b="13246"/>
          <a:stretch/>
        </p:blipFill>
        <p:spPr bwMode="auto">
          <a:xfrm>
            <a:off x="5438931" y="1084628"/>
            <a:ext cx="3383378" cy="7261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C133BC-AA0B-4642-87CF-0A712A386AA8}"/>
              </a:ext>
            </a:extLst>
          </p:cNvPr>
          <p:cNvPicPr/>
          <p:nvPr/>
        </p:nvPicPr>
        <p:blipFill rotWithShape="1">
          <a:blip r:embed="rId3"/>
          <a:srcRect l="56674"/>
          <a:stretch/>
        </p:blipFill>
        <p:spPr bwMode="auto">
          <a:xfrm>
            <a:off x="6029789" y="2021151"/>
            <a:ext cx="2575112" cy="9055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51798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D1C629-745B-44D4-B4D9-1BF8E76599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C06168-66DA-4EF0-98EF-75EBEA3554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1048" y="275077"/>
            <a:ext cx="5038090" cy="41713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BA52C4-1652-49A9-9517-20C1C266D683}"/>
              </a:ext>
            </a:extLst>
          </p:cNvPr>
          <p:cNvSpPr txBox="1"/>
          <p:nvPr/>
        </p:nvSpPr>
        <p:spPr>
          <a:xfrm>
            <a:off x="5521569" y="434780"/>
            <a:ext cx="3351383" cy="1350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600"/>
              </a:spcAft>
            </a:pPr>
            <a:r>
              <a:rPr lang="ro-RO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Linia neagră reprezintă VaR-ul prognozat zilnic dat de modelul GARCH, iar punctele roșii se referă la randamente mai mici decât VaR. 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825F36-DA82-4E89-84E1-418B5375A66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92616" y="1844918"/>
            <a:ext cx="3563816" cy="51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69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1090246" y="3031150"/>
            <a:ext cx="6433704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Tehnici de netezire exponen</a:t>
            </a:r>
            <a:r>
              <a:rPr lang="ro-RO" dirty="0"/>
              <a:t>ţială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2000" b="1" dirty="0">
                <a:solidFill>
                  <a:schemeClr val="accent2"/>
                </a:solidFill>
                <a:latin typeface="Oswald"/>
                <a:sym typeface="Oswald"/>
              </a:rPr>
              <a:t>2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9852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6A645D-D849-4E1B-90C7-0D5D8E3C87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6BBBC9-E89A-4FC7-9E81-5CE96BFBAE4C}"/>
              </a:ext>
            </a:extLst>
          </p:cNvPr>
          <p:cNvSpPr/>
          <p:nvPr/>
        </p:nvSpPr>
        <p:spPr>
          <a:xfrm>
            <a:off x="3082412" y="314061"/>
            <a:ext cx="2979174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B519B8-4BB5-4963-8F70-B3E23D889FB0}"/>
              </a:ext>
            </a:extLst>
          </p:cNvPr>
          <p:cNvSpPr txBox="1"/>
          <p:nvPr/>
        </p:nvSpPr>
        <p:spPr>
          <a:xfrm>
            <a:off x="3082412" y="314061"/>
            <a:ext cx="297917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o-RO" sz="1600" b="1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Netezirea exponențială simplă</a:t>
            </a:r>
            <a:endParaRPr lang="LID4096" sz="1600" b="1" dirty="0">
              <a:solidFill>
                <a:schemeClr val="accent2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0714F6-DD32-4E32-8178-A24371AF85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875" y="1096668"/>
            <a:ext cx="3797557" cy="2566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9A5E2E-C76B-41C9-85BE-575BD730A33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25247" y="1227318"/>
            <a:ext cx="4005878" cy="2334417"/>
          </a:xfrm>
          <a:prstGeom prst="rect">
            <a:avLst/>
          </a:prstGeom>
        </p:spPr>
      </p:pic>
      <p:grpSp>
        <p:nvGrpSpPr>
          <p:cNvPr id="8" name="Google Shape;1714;p49">
            <a:extLst>
              <a:ext uri="{FF2B5EF4-FFF2-40B4-BE49-F238E27FC236}">
                <a16:creationId xmlns:a16="http://schemas.microsoft.com/office/drawing/2014/main" id="{AEBEF30D-3C2F-4F4B-957E-F17A00D8417B}"/>
              </a:ext>
            </a:extLst>
          </p:cNvPr>
          <p:cNvGrpSpPr/>
          <p:nvPr/>
        </p:nvGrpSpPr>
        <p:grpSpPr>
          <a:xfrm>
            <a:off x="8495619" y="4579144"/>
            <a:ext cx="609856" cy="571500"/>
            <a:chOff x="4607809" y="5664627"/>
            <a:chExt cx="742883" cy="594312"/>
          </a:xfrm>
        </p:grpSpPr>
        <p:sp>
          <p:nvSpPr>
            <p:cNvPr id="9" name="Google Shape;1715;p49">
              <a:extLst>
                <a:ext uri="{FF2B5EF4-FFF2-40B4-BE49-F238E27FC236}">
                  <a16:creationId xmlns:a16="http://schemas.microsoft.com/office/drawing/2014/main" id="{EE2CB84A-736F-41D1-BCBF-BC0B13D63309}"/>
                </a:ext>
              </a:extLst>
            </p:cNvPr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716;p49">
              <a:extLst>
                <a:ext uri="{FF2B5EF4-FFF2-40B4-BE49-F238E27FC236}">
                  <a16:creationId xmlns:a16="http://schemas.microsoft.com/office/drawing/2014/main" id="{7F0170CE-1C33-4B38-9039-5104D72C66B6}"/>
                </a:ext>
              </a:extLst>
            </p:cNvPr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717;p49">
              <a:extLst>
                <a:ext uri="{FF2B5EF4-FFF2-40B4-BE49-F238E27FC236}">
                  <a16:creationId xmlns:a16="http://schemas.microsoft.com/office/drawing/2014/main" id="{B22D0187-EC26-4B26-81F6-D69F6879146C}"/>
                </a:ext>
              </a:extLst>
            </p:cNvPr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718;p49">
              <a:extLst>
                <a:ext uri="{FF2B5EF4-FFF2-40B4-BE49-F238E27FC236}">
                  <a16:creationId xmlns:a16="http://schemas.microsoft.com/office/drawing/2014/main" id="{FDAEC85A-3163-4883-A327-23CEE4E6F963}"/>
                </a:ext>
              </a:extLst>
            </p:cNvPr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719;p49">
              <a:extLst>
                <a:ext uri="{FF2B5EF4-FFF2-40B4-BE49-F238E27FC236}">
                  <a16:creationId xmlns:a16="http://schemas.microsoft.com/office/drawing/2014/main" id="{07B7B4C7-0F76-45F3-B1CD-CF8F01632ED4}"/>
                </a:ext>
              </a:extLst>
            </p:cNvPr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720;p49">
              <a:extLst>
                <a:ext uri="{FF2B5EF4-FFF2-40B4-BE49-F238E27FC236}">
                  <a16:creationId xmlns:a16="http://schemas.microsoft.com/office/drawing/2014/main" id="{FED84B98-2364-48AC-901D-0BEA3601D34D}"/>
                </a:ext>
              </a:extLst>
            </p:cNvPr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721;p49">
              <a:extLst>
                <a:ext uri="{FF2B5EF4-FFF2-40B4-BE49-F238E27FC236}">
                  <a16:creationId xmlns:a16="http://schemas.microsoft.com/office/drawing/2014/main" id="{3B75FE28-5FD4-4FBC-8CE1-876902CFFD16}"/>
                </a:ext>
              </a:extLst>
            </p:cNvPr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722;p49">
              <a:extLst>
                <a:ext uri="{FF2B5EF4-FFF2-40B4-BE49-F238E27FC236}">
                  <a16:creationId xmlns:a16="http://schemas.microsoft.com/office/drawing/2014/main" id="{FA8BB728-263D-4039-A70F-140B780663E1}"/>
                </a:ext>
              </a:extLst>
            </p:cNvPr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051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F6D3A2-6DB9-43C1-9C79-36EA36F287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07E0C4-2AB6-4871-A64A-C0C7162A8EA9}"/>
              </a:ext>
            </a:extLst>
          </p:cNvPr>
          <p:cNvPicPr/>
          <p:nvPr/>
        </p:nvPicPr>
        <p:blipFill rotWithShape="1">
          <a:blip r:embed="rId2"/>
          <a:srcRect l="744" t="25353" r="6541" b="17623"/>
          <a:stretch/>
        </p:blipFill>
        <p:spPr bwMode="auto">
          <a:xfrm>
            <a:off x="1604729" y="4213184"/>
            <a:ext cx="5934538" cy="3856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525445-3E94-4823-A2A3-2223AC9A516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71598" y="930316"/>
            <a:ext cx="6400800" cy="28994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1A2A9-C652-40B2-A16E-ED1E14FA4E6F}"/>
              </a:ext>
            </a:extLst>
          </p:cNvPr>
          <p:cNvSpPr txBox="1"/>
          <p:nvPr/>
        </p:nvSpPr>
        <p:spPr>
          <a:xfrm>
            <a:off x="2285998" y="234890"/>
            <a:ext cx="4572000" cy="422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ro-RO" sz="1600" b="1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Acuratețea</a:t>
            </a:r>
            <a:r>
              <a:rPr lang="ro-RO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ro-RO" sz="1600" b="1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modelului optim (</a:t>
            </a:r>
            <a:r>
              <a:rPr lang="el-GR" sz="1600" b="1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α = 0.57</a:t>
            </a:r>
            <a:r>
              <a:rPr lang="ro-RO" sz="1600" b="1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</a:t>
            </a:r>
            <a:endParaRPr lang="el-GR" sz="1600" b="1" dirty="0">
              <a:solidFill>
                <a:schemeClr val="accent2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520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0C7601-F4DA-44F8-BF57-22E08F529841}"/>
              </a:ext>
            </a:extLst>
          </p:cNvPr>
          <p:cNvSpPr/>
          <p:nvPr/>
        </p:nvSpPr>
        <p:spPr>
          <a:xfrm>
            <a:off x="3082412" y="314061"/>
            <a:ext cx="2979174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3DBE7F-46FD-4A70-B021-796FB20FAF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F4DAEE-BABF-46FF-A5FA-A868430E1A0F}"/>
              </a:ext>
            </a:extLst>
          </p:cNvPr>
          <p:cNvSpPr txBox="1"/>
          <p:nvPr/>
        </p:nvSpPr>
        <p:spPr>
          <a:xfrm>
            <a:off x="3082412" y="325451"/>
            <a:ext cx="297917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o-RO" sz="1600" b="1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Metoda </a:t>
            </a:r>
            <a:r>
              <a:rPr lang="ro-RO" sz="1600" b="1" dirty="0" err="1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Holt</a:t>
            </a:r>
            <a:r>
              <a:rPr lang="ro-RO" sz="1600" b="1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– 21 vs. 63 zile</a:t>
            </a:r>
            <a:endParaRPr lang="LID4096" sz="1600" b="1" dirty="0">
              <a:solidFill>
                <a:schemeClr val="accent2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E4F03-9CA1-4F3D-AA98-1C9887ABEC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4945" y="1194620"/>
            <a:ext cx="4262284" cy="21543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697442-5D6D-4D2B-89D9-2E7BBEB3A5E9}"/>
              </a:ext>
            </a:extLst>
          </p:cNvPr>
          <p:cNvPicPr/>
          <p:nvPr/>
        </p:nvPicPr>
        <p:blipFill rotWithShape="1">
          <a:blip r:embed="rId3"/>
          <a:srcRect l="892" t="11752" r="3471" b="28706"/>
          <a:stretch/>
        </p:blipFill>
        <p:spPr bwMode="auto">
          <a:xfrm>
            <a:off x="94946" y="3712710"/>
            <a:ext cx="4262284" cy="3385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0609D7-85C1-45E9-80E3-76A5BA2FEB0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786771" y="1194620"/>
            <a:ext cx="4262284" cy="21543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564BFA-ACBC-4A9A-BDEA-4C685248AE55}"/>
              </a:ext>
            </a:extLst>
          </p:cNvPr>
          <p:cNvPicPr/>
          <p:nvPr/>
        </p:nvPicPr>
        <p:blipFill rotWithShape="1">
          <a:blip r:embed="rId5"/>
          <a:srcRect t="40230"/>
          <a:stretch/>
        </p:blipFill>
        <p:spPr bwMode="auto">
          <a:xfrm>
            <a:off x="4786770" y="3710353"/>
            <a:ext cx="4262284" cy="3385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83684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Deep Learning </a:t>
            </a:r>
            <a:r>
              <a:rPr lang="en-US" dirty="0"/>
              <a:t>- LSTM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2000" b="1" dirty="0">
                <a:solidFill>
                  <a:schemeClr val="accent2"/>
                </a:solidFill>
                <a:latin typeface="Oswald"/>
                <a:sym typeface="Oswald"/>
              </a:rPr>
              <a:t>3</a:t>
            </a:r>
            <a:endParaRPr sz="12000" dirty="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6" name="Google Shape;1411;p49">
            <a:extLst>
              <a:ext uri="{FF2B5EF4-FFF2-40B4-BE49-F238E27FC236}">
                <a16:creationId xmlns:a16="http://schemas.microsoft.com/office/drawing/2014/main" id="{0F04BC99-4E83-4030-9093-9182E3664B23}"/>
              </a:ext>
            </a:extLst>
          </p:cNvPr>
          <p:cNvGrpSpPr/>
          <p:nvPr/>
        </p:nvGrpSpPr>
        <p:grpSpPr>
          <a:xfrm flipH="1">
            <a:off x="36662" y="4059250"/>
            <a:ext cx="952554" cy="1159800"/>
            <a:chOff x="5526246" y="1011207"/>
            <a:chExt cx="592758" cy="720086"/>
          </a:xfrm>
        </p:grpSpPr>
        <p:sp>
          <p:nvSpPr>
            <p:cNvPr id="7" name="Google Shape;1412;p49">
              <a:extLst>
                <a:ext uri="{FF2B5EF4-FFF2-40B4-BE49-F238E27FC236}">
                  <a16:creationId xmlns:a16="http://schemas.microsoft.com/office/drawing/2014/main" id="{55CE60EE-5154-4F22-9CEE-59E135F9C1D4}"/>
                </a:ext>
              </a:extLst>
            </p:cNvPr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413;p49">
              <a:extLst>
                <a:ext uri="{FF2B5EF4-FFF2-40B4-BE49-F238E27FC236}">
                  <a16:creationId xmlns:a16="http://schemas.microsoft.com/office/drawing/2014/main" id="{0472EA0A-C203-4DD2-BEFB-3D026F00B7DC}"/>
                </a:ext>
              </a:extLst>
            </p:cNvPr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414;p49">
              <a:extLst>
                <a:ext uri="{FF2B5EF4-FFF2-40B4-BE49-F238E27FC236}">
                  <a16:creationId xmlns:a16="http://schemas.microsoft.com/office/drawing/2014/main" id="{8D358C3B-089C-4C08-848A-B31D10D3193C}"/>
                </a:ext>
              </a:extLst>
            </p:cNvPr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415;p49">
              <a:extLst>
                <a:ext uri="{FF2B5EF4-FFF2-40B4-BE49-F238E27FC236}">
                  <a16:creationId xmlns:a16="http://schemas.microsoft.com/office/drawing/2014/main" id="{F0229D07-B60D-4BCF-9B41-D373CD15763D}"/>
                </a:ext>
              </a:extLst>
            </p:cNvPr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416;p49">
              <a:extLst>
                <a:ext uri="{FF2B5EF4-FFF2-40B4-BE49-F238E27FC236}">
                  <a16:creationId xmlns:a16="http://schemas.microsoft.com/office/drawing/2014/main" id="{4F7D73C7-B77C-4556-BEFA-20CB9447B83B}"/>
                </a:ext>
              </a:extLst>
            </p:cNvPr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417;p49">
              <a:extLst>
                <a:ext uri="{FF2B5EF4-FFF2-40B4-BE49-F238E27FC236}">
                  <a16:creationId xmlns:a16="http://schemas.microsoft.com/office/drawing/2014/main" id="{0A59FFEB-2B24-4D97-BBA2-7042D1626962}"/>
                </a:ext>
              </a:extLst>
            </p:cNvPr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2351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9"/>
          <p:cNvSpPr txBox="1">
            <a:spLocks noGrp="1"/>
          </p:cNvSpPr>
          <p:nvPr>
            <p:ph type="ctrTitle" idx="4294967295"/>
          </p:nvPr>
        </p:nvSpPr>
        <p:spPr>
          <a:xfrm>
            <a:off x="685798" y="1230406"/>
            <a:ext cx="7772400" cy="8380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4800" dirty="0"/>
              <a:t>TRANSFORMAREA DATELOR</a:t>
            </a:r>
            <a:endParaRPr sz="4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D2DE0B5-75C4-4B88-819C-58DE7E3DE1A3}"/>
              </a:ext>
            </a:extLst>
          </p:cNvPr>
          <p:cNvGrpSpPr/>
          <p:nvPr/>
        </p:nvGrpSpPr>
        <p:grpSpPr>
          <a:xfrm>
            <a:off x="3915125" y="148276"/>
            <a:ext cx="1313750" cy="691696"/>
            <a:chOff x="3340903" y="640688"/>
            <a:chExt cx="2202675" cy="1166538"/>
          </a:xfrm>
        </p:grpSpPr>
        <p:grpSp>
          <p:nvGrpSpPr>
            <p:cNvPr id="508" name="Google Shape;508;p19"/>
            <p:cNvGrpSpPr/>
            <p:nvPr/>
          </p:nvGrpSpPr>
          <p:grpSpPr>
            <a:xfrm>
              <a:off x="4146170" y="640688"/>
              <a:ext cx="1166508" cy="1166538"/>
              <a:chOff x="6654650" y="3665275"/>
              <a:chExt cx="409100" cy="409125"/>
            </a:xfrm>
          </p:grpSpPr>
          <p:sp>
            <p:nvSpPr>
              <p:cNvPr id="509" name="Google Shape;509;p19"/>
              <p:cNvSpPr/>
              <p:nvPr/>
            </p:nvSpPr>
            <p:spPr>
              <a:xfrm>
                <a:off x="6808525" y="3819150"/>
                <a:ext cx="211875" cy="211900"/>
              </a:xfrm>
              <a:custGeom>
                <a:avLst/>
                <a:gdLst/>
                <a:ahLst/>
                <a:cxnLst/>
                <a:rect l="l" t="t" r="r" b="b"/>
                <a:pathLst>
                  <a:path w="8475" h="8476" extrusionOk="0">
                    <a:moveTo>
                      <a:pt x="8157" y="0"/>
                    </a:moveTo>
                    <a:lnTo>
                      <a:pt x="7327" y="1075"/>
                    </a:lnTo>
                    <a:lnTo>
                      <a:pt x="6399" y="2150"/>
                    </a:lnTo>
                    <a:lnTo>
                      <a:pt x="5422" y="3249"/>
                    </a:lnTo>
                    <a:lnTo>
                      <a:pt x="4347" y="4348"/>
                    </a:lnTo>
                    <a:lnTo>
                      <a:pt x="3248" y="5422"/>
                    </a:lnTo>
                    <a:lnTo>
                      <a:pt x="2149" y="6399"/>
                    </a:lnTo>
                    <a:lnTo>
                      <a:pt x="1075" y="7327"/>
                    </a:lnTo>
                    <a:lnTo>
                      <a:pt x="0" y="8158"/>
                    </a:lnTo>
                    <a:lnTo>
                      <a:pt x="440" y="8280"/>
                    </a:lnTo>
                    <a:lnTo>
                      <a:pt x="855" y="8377"/>
                    </a:lnTo>
                    <a:lnTo>
                      <a:pt x="1294" y="8426"/>
                    </a:lnTo>
                    <a:lnTo>
                      <a:pt x="1734" y="8475"/>
                    </a:lnTo>
                    <a:lnTo>
                      <a:pt x="2174" y="8475"/>
                    </a:lnTo>
                    <a:lnTo>
                      <a:pt x="2613" y="8451"/>
                    </a:lnTo>
                    <a:lnTo>
                      <a:pt x="3028" y="8402"/>
                    </a:lnTo>
                    <a:lnTo>
                      <a:pt x="3468" y="8304"/>
                    </a:lnTo>
                    <a:lnTo>
                      <a:pt x="3883" y="8207"/>
                    </a:lnTo>
                    <a:lnTo>
                      <a:pt x="4323" y="8060"/>
                    </a:lnTo>
                    <a:lnTo>
                      <a:pt x="4714" y="7889"/>
                    </a:lnTo>
                    <a:lnTo>
                      <a:pt x="5129" y="7694"/>
                    </a:lnTo>
                    <a:lnTo>
                      <a:pt x="5520" y="7449"/>
                    </a:lnTo>
                    <a:lnTo>
                      <a:pt x="5886" y="7205"/>
                    </a:lnTo>
                    <a:lnTo>
                      <a:pt x="6252" y="6912"/>
                    </a:lnTo>
                    <a:lnTo>
                      <a:pt x="6594" y="6595"/>
                    </a:lnTo>
                    <a:lnTo>
                      <a:pt x="6912" y="6253"/>
                    </a:lnTo>
                    <a:lnTo>
                      <a:pt x="7205" y="5886"/>
                    </a:lnTo>
                    <a:lnTo>
                      <a:pt x="7449" y="5520"/>
                    </a:lnTo>
                    <a:lnTo>
                      <a:pt x="7693" y="5129"/>
                    </a:lnTo>
                    <a:lnTo>
                      <a:pt x="7889" y="4714"/>
                    </a:lnTo>
                    <a:lnTo>
                      <a:pt x="8060" y="4323"/>
                    </a:lnTo>
                    <a:lnTo>
                      <a:pt x="8206" y="3884"/>
                    </a:lnTo>
                    <a:lnTo>
                      <a:pt x="8304" y="3468"/>
                    </a:lnTo>
                    <a:lnTo>
                      <a:pt x="8402" y="3029"/>
                    </a:lnTo>
                    <a:lnTo>
                      <a:pt x="8450" y="2614"/>
                    </a:lnTo>
                    <a:lnTo>
                      <a:pt x="8475" y="2174"/>
                    </a:lnTo>
                    <a:lnTo>
                      <a:pt x="8475" y="1734"/>
                    </a:lnTo>
                    <a:lnTo>
                      <a:pt x="8426" y="1295"/>
                    </a:lnTo>
                    <a:lnTo>
                      <a:pt x="8377" y="855"/>
                    </a:lnTo>
                    <a:lnTo>
                      <a:pt x="8279" y="440"/>
                    </a:lnTo>
                    <a:lnTo>
                      <a:pt x="81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6654650" y="3665275"/>
                <a:ext cx="409100" cy="409125"/>
              </a:xfrm>
              <a:custGeom>
                <a:avLst/>
                <a:gdLst/>
                <a:ahLst/>
                <a:cxnLst/>
                <a:rect l="l" t="t" r="r" b="b"/>
                <a:pathLst>
                  <a:path w="16364" h="16365" extrusionOk="0">
                    <a:moveTo>
                      <a:pt x="13580" y="1686"/>
                    </a:moveTo>
                    <a:lnTo>
                      <a:pt x="13677" y="1735"/>
                    </a:lnTo>
                    <a:lnTo>
                      <a:pt x="13775" y="1759"/>
                    </a:lnTo>
                    <a:lnTo>
                      <a:pt x="13848" y="1832"/>
                    </a:lnTo>
                    <a:lnTo>
                      <a:pt x="13897" y="1906"/>
                    </a:lnTo>
                    <a:lnTo>
                      <a:pt x="13946" y="1979"/>
                    </a:lnTo>
                    <a:lnTo>
                      <a:pt x="13970" y="2077"/>
                    </a:lnTo>
                    <a:lnTo>
                      <a:pt x="13995" y="2174"/>
                    </a:lnTo>
                    <a:lnTo>
                      <a:pt x="13995" y="2419"/>
                    </a:lnTo>
                    <a:lnTo>
                      <a:pt x="13922" y="2687"/>
                    </a:lnTo>
                    <a:lnTo>
                      <a:pt x="13824" y="3029"/>
                    </a:lnTo>
                    <a:lnTo>
                      <a:pt x="13677" y="3371"/>
                    </a:lnTo>
                    <a:lnTo>
                      <a:pt x="13482" y="3762"/>
                    </a:lnTo>
                    <a:lnTo>
                      <a:pt x="13238" y="4177"/>
                    </a:lnTo>
                    <a:lnTo>
                      <a:pt x="12993" y="3908"/>
                    </a:lnTo>
                    <a:lnTo>
                      <a:pt x="12749" y="3615"/>
                    </a:lnTo>
                    <a:lnTo>
                      <a:pt x="12407" y="3298"/>
                    </a:lnTo>
                    <a:lnTo>
                      <a:pt x="12041" y="3029"/>
                    </a:lnTo>
                    <a:lnTo>
                      <a:pt x="11675" y="2761"/>
                    </a:lnTo>
                    <a:lnTo>
                      <a:pt x="11308" y="2541"/>
                    </a:lnTo>
                    <a:lnTo>
                      <a:pt x="11748" y="2272"/>
                    </a:lnTo>
                    <a:lnTo>
                      <a:pt x="12187" y="2052"/>
                    </a:lnTo>
                    <a:lnTo>
                      <a:pt x="12554" y="1881"/>
                    </a:lnTo>
                    <a:lnTo>
                      <a:pt x="12920" y="1759"/>
                    </a:lnTo>
                    <a:lnTo>
                      <a:pt x="13213" y="1686"/>
                    </a:lnTo>
                    <a:close/>
                    <a:moveTo>
                      <a:pt x="9721" y="3591"/>
                    </a:moveTo>
                    <a:lnTo>
                      <a:pt x="9794" y="3615"/>
                    </a:lnTo>
                    <a:lnTo>
                      <a:pt x="9916" y="3713"/>
                    </a:lnTo>
                    <a:lnTo>
                      <a:pt x="10014" y="3835"/>
                    </a:lnTo>
                    <a:lnTo>
                      <a:pt x="10038" y="3908"/>
                    </a:lnTo>
                    <a:lnTo>
                      <a:pt x="10038" y="3982"/>
                    </a:lnTo>
                    <a:lnTo>
                      <a:pt x="10038" y="4055"/>
                    </a:lnTo>
                    <a:lnTo>
                      <a:pt x="10014" y="4128"/>
                    </a:lnTo>
                    <a:lnTo>
                      <a:pt x="9916" y="4250"/>
                    </a:lnTo>
                    <a:lnTo>
                      <a:pt x="9794" y="4348"/>
                    </a:lnTo>
                    <a:lnTo>
                      <a:pt x="9721" y="4372"/>
                    </a:lnTo>
                    <a:lnTo>
                      <a:pt x="9574" y="4372"/>
                    </a:lnTo>
                    <a:lnTo>
                      <a:pt x="9501" y="4348"/>
                    </a:lnTo>
                    <a:lnTo>
                      <a:pt x="9379" y="4250"/>
                    </a:lnTo>
                    <a:lnTo>
                      <a:pt x="9281" y="4128"/>
                    </a:lnTo>
                    <a:lnTo>
                      <a:pt x="9257" y="4055"/>
                    </a:lnTo>
                    <a:lnTo>
                      <a:pt x="9257" y="3982"/>
                    </a:lnTo>
                    <a:lnTo>
                      <a:pt x="9257" y="3908"/>
                    </a:lnTo>
                    <a:lnTo>
                      <a:pt x="9281" y="3835"/>
                    </a:lnTo>
                    <a:lnTo>
                      <a:pt x="9379" y="3713"/>
                    </a:lnTo>
                    <a:lnTo>
                      <a:pt x="9501" y="3615"/>
                    </a:lnTo>
                    <a:lnTo>
                      <a:pt x="9574" y="3591"/>
                    </a:lnTo>
                    <a:close/>
                    <a:moveTo>
                      <a:pt x="8182" y="3322"/>
                    </a:moveTo>
                    <a:lnTo>
                      <a:pt x="8304" y="3347"/>
                    </a:lnTo>
                    <a:lnTo>
                      <a:pt x="8402" y="3371"/>
                    </a:lnTo>
                    <a:lnTo>
                      <a:pt x="8500" y="3420"/>
                    </a:lnTo>
                    <a:lnTo>
                      <a:pt x="8597" y="3493"/>
                    </a:lnTo>
                    <a:lnTo>
                      <a:pt x="8671" y="3591"/>
                    </a:lnTo>
                    <a:lnTo>
                      <a:pt x="8719" y="3689"/>
                    </a:lnTo>
                    <a:lnTo>
                      <a:pt x="8768" y="3786"/>
                    </a:lnTo>
                    <a:lnTo>
                      <a:pt x="8768" y="3908"/>
                    </a:lnTo>
                    <a:lnTo>
                      <a:pt x="8768" y="4031"/>
                    </a:lnTo>
                    <a:lnTo>
                      <a:pt x="8719" y="4153"/>
                    </a:lnTo>
                    <a:lnTo>
                      <a:pt x="8671" y="4250"/>
                    </a:lnTo>
                    <a:lnTo>
                      <a:pt x="8597" y="4324"/>
                    </a:lnTo>
                    <a:lnTo>
                      <a:pt x="8500" y="4397"/>
                    </a:lnTo>
                    <a:lnTo>
                      <a:pt x="8402" y="4446"/>
                    </a:lnTo>
                    <a:lnTo>
                      <a:pt x="8304" y="4495"/>
                    </a:lnTo>
                    <a:lnTo>
                      <a:pt x="8060" y="4495"/>
                    </a:lnTo>
                    <a:lnTo>
                      <a:pt x="7962" y="4446"/>
                    </a:lnTo>
                    <a:lnTo>
                      <a:pt x="7865" y="4397"/>
                    </a:lnTo>
                    <a:lnTo>
                      <a:pt x="7767" y="4324"/>
                    </a:lnTo>
                    <a:lnTo>
                      <a:pt x="7694" y="4250"/>
                    </a:lnTo>
                    <a:lnTo>
                      <a:pt x="7645" y="4153"/>
                    </a:lnTo>
                    <a:lnTo>
                      <a:pt x="7596" y="4031"/>
                    </a:lnTo>
                    <a:lnTo>
                      <a:pt x="7596" y="3908"/>
                    </a:lnTo>
                    <a:lnTo>
                      <a:pt x="7596" y="3786"/>
                    </a:lnTo>
                    <a:lnTo>
                      <a:pt x="7645" y="3689"/>
                    </a:lnTo>
                    <a:lnTo>
                      <a:pt x="7694" y="3591"/>
                    </a:lnTo>
                    <a:lnTo>
                      <a:pt x="7767" y="3493"/>
                    </a:lnTo>
                    <a:lnTo>
                      <a:pt x="7865" y="3420"/>
                    </a:lnTo>
                    <a:lnTo>
                      <a:pt x="7962" y="3371"/>
                    </a:lnTo>
                    <a:lnTo>
                      <a:pt x="8060" y="3347"/>
                    </a:lnTo>
                    <a:lnTo>
                      <a:pt x="8182" y="3322"/>
                    </a:lnTo>
                    <a:close/>
                    <a:moveTo>
                      <a:pt x="9086" y="4763"/>
                    </a:moveTo>
                    <a:lnTo>
                      <a:pt x="9159" y="4788"/>
                    </a:lnTo>
                    <a:lnTo>
                      <a:pt x="9281" y="4885"/>
                    </a:lnTo>
                    <a:lnTo>
                      <a:pt x="9354" y="5007"/>
                    </a:lnTo>
                    <a:lnTo>
                      <a:pt x="9379" y="5081"/>
                    </a:lnTo>
                    <a:lnTo>
                      <a:pt x="9379" y="5154"/>
                    </a:lnTo>
                    <a:lnTo>
                      <a:pt x="9379" y="5227"/>
                    </a:lnTo>
                    <a:lnTo>
                      <a:pt x="9354" y="5301"/>
                    </a:lnTo>
                    <a:lnTo>
                      <a:pt x="9281" y="5423"/>
                    </a:lnTo>
                    <a:lnTo>
                      <a:pt x="9159" y="5520"/>
                    </a:lnTo>
                    <a:lnTo>
                      <a:pt x="9086" y="5545"/>
                    </a:lnTo>
                    <a:lnTo>
                      <a:pt x="8915" y="5545"/>
                    </a:lnTo>
                    <a:lnTo>
                      <a:pt x="8842" y="5520"/>
                    </a:lnTo>
                    <a:lnTo>
                      <a:pt x="8719" y="5423"/>
                    </a:lnTo>
                    <a:lnTo>
                      <a:pt x="8646" y="5301"/>
                    </a:lnTo>
                    <a:lnTo>
                      <a:pt x="8622" y="5227"/>
                    </a:lnTo>
                    <a:lnTo>
                      <a:pt x="8597" y="5154"/>
                    </a:lnTo>
                    <a:lnTo>
                      <a:pt x="8622" y="5081"/>
                    </a:lnTo>
                    <a:lnTo>
                      <a:pt x="8646" y="5007"/>
                    </a:lnTo>
                    <a:lnTo>
                      <a:pt x="8719" y="4885"/>
                    </a:lnTo>
                    <a:lnTo>
                      <a:pt x="8842" y="4788"/>
                    </a:lnTo>
                    <a:lnTo>
                      <a:pt x="8915" y="4763"/>
                    </a:lnTo>
                    <a:close/>
                    <a:moveTo>
                      <a:pt x="2540" y="11309"/>
                    </a:moveTo>
                    <a:lnTo>
                      <a:pt x="2760" y="11675"/>
                    </a:lnTo>
                    <a:lnTo>
                      <a:pt x="3029" y="12041"/>
                    </a:lnTo>
                    <a:lnTo>
                      <a:pt x="3298" y="12408"/>
                    </a:lnTo>
                    <a:lnTo>
                      <a:pt x="3615" y="12750"/>
                    </a:lnTo>
                    <a:lnTo>
                      <a:pt x="3908" y="12994"/>
                    </a:lnTo>
                    <a:lnTo>
                      <a:pt x="4177" y="13238"/>
                    </a:lnTo>
                    <a:lnTo>
                      <a:pt x="3762" y="13482"/>
                    </a:lnTo>
                    <a:lnTo>
                      <a:pt x="3371" y="13678"/>
                    </a:lnTo>
                    <a:lnTo>
                      <a:pt x="3029" y="13824"/>
                    </a:lnTo>
                    <a:lnTo>
                      <a:pt x="2687" y="13922"/>
                    </a:lnTo>
                    <a:lnTo>
                      <a:pt x="2418" y="13995"/>
                    </a:lnTo>
                    <a:lnTo>
                      <a:pt x="2174" y="13995"/>
                    </a:lnTo>
                    <a:lnTo>
                      <a:pt x="2076" y="13971"/>
                    </a:lnTo>
                    <a:lnTo>
                      <a:pt x="1979" y="13946"/>
                    </a:lnTo>
                    <a:lnTo>
                      <a:pt x="1905" y="13897"/>
                    </a:lnTo>
                    <a:lnTo>
                      <a:pt x="1832" y="13849"/>
                    </a:lnTo>
                    <a:lnTo>
                      <a:pt x="1759" y="13775"/>
                    </a:lnTo>
                    <a:lnTo>
                      <a:pt x="1734" y="13678"/>
                    </a:lnTo>
                    <a:lnTo>
                      <a:pt x="1686" y="13580"/>
                    </a:lnTo>
                    <a:lnTo>
                      <a:pt x="1686" y="13482"/>
                    </a:lnTo>
                    <a:lnTo>
                      <a:pt x="1686" y="13214"/>
                    </a:lnTo>
                    <a:lnTo>
                      <a:pt x="1759" y="12921"/>
                    </a:lnTo>
                    <a:lnTo>
                      <a:pt x="1881" y="12554"/>
                    </a:lnTo>
                    <a:lnTo>
                      <a:pt x="2052" y="12188"/>
                    </a:lnTo>
                    <a:lnTo>
                      <a:pt x="2272" y="11748"/>
                    </a:lnTo>
                    <a:lnTo>
                      <a:pt x="2540" y="11309"/>
                    </a:lnTo>
                    <a:close/>
                    <a:moveTo>
                      <a:pt x="15362" y="1"/>
                    </a:moveTo>
                    <a:lnTo>
                      <a:pt x="15094" y="25"/>
                    </a:lnTo>
                    <a:lnTo>
                      <a:pt x="14801" y="74"/>
                    </a:lnTo>
                    <a:lnTo>
                      <a:pt x="14483" y="172"/>
                    </a:lnTo>
                    <a:lnTo>
                      <a:pt x="14141" y="294"/>
                    </a:lnTo>
                    <a:lnTo>
                      <a:pt x="13775" y="440"/>
                    </a:lnTo>
                    <a:lnTo>
                      <a:pt x="13384" y="611"/>
                    </a:lnTo>
                    <a:lnTo>
                      <a:pt x="12993" y="831"/>
                    </a:lnTo>
                    <a:lnTo>
                      <a:pt x="12578" y="1051"/>
                    </a:lnTo>
                    <a:lnTo>
                      <a:pt x="11699" y="1613"/>
                    </a:lnTo>
                    <a:lnTo>
                      <a:pt x="10747" y="2272"/>
                    </a:lnTo>
                    <a:lnTo>
                      <a:pt x="10307" y="2101"/>
                    </a:lnTo>
                    <a:lnTo>
                      <a:pt x="9843" y="1955"/>
                    </a:lnTo>
                    <a:lnTo>
                      <a:pt x="9379" y="1857"/>
                    </a:lnTo>
                    <a:lnTo>
                      <a:pt x="8915" y="1784"/>
                    </a:lnTo>
                    <a:lnTo>
                      <a:pt x="8451" y="1735"/>
                    </a:lnTo>
                    <a:lnTo>
                      <a:pt x="7962" y="1735"/>
                    </a:lnTo>
                    <a:lnTo>
                      <a:pt x="7498" y="1784"/>
                    </a:lnTo>
                    <a:lnTo>
                      <a:pt x="7034" y="1832"/>
                    </a:lnTo>
                    <a:lnTo>
                      <a:pt x="6570" y="1930"/>
                    </a:lnTo>
                    <a:lnTo>
                      <a:pt x="6106" y="2077"/>
                    </a:lnTo>
                    <a:lnTo>
                      <a:pt x="5667" y="2248"/>
                    </a:lnTo>
                    <a:lnTo>
                      <a:pt x="5227" y="2443"/>
                    </a:lnTo>
                    <a:lnTo>
                      <a:pt x="4787" y="2687"/>
                    </a:lnTo>
                    <a:lnTo>
                      <a:pt x="4397" y="2980"/>
                    </a:lnTo>
                    <a:lnTo>
                      <a:pt x="4006" y="3273"/>
                    </a:lnTo>
                    <a:lnTo>
                      <a:pt x="3615" y="3615"/>
                    </a:lnTo>
                    <a:lnTo>
                      <a:pt x="3273" y="4006"/>
                    </a:lnTo>
                    <a:lnTo>
                      <a:pt x="2980" y="4397"/>
                    </a:lnTo>
                    <a:lnTo>
                      <a:pt x="2687" y="4788"/>
                    </a:lnTo>
                    <a:lnTo>
                      <a:pt x="2443" y="5227"/>
                    </a:lnTo>
                    <a:lnTo>
                      <a:pt x="2247" y="5667"/>
                    </a:lnTo>
                    <a:lnTo>
                      <a:pt x="2076" y="6107"/>
                    </a:lnTo>
                    <a:lnTo>
                      <a:pt x="1930" y="6571"/>
                    </a:lnTo>
                    <a:lnTo>
                      <a:pt x="1832" y="7035"/>
                    </a:lnTo>
                    <a:lnTo>
                      <a:pt x="1783" y="7499"/>
                    </a:lnTo>
                    <a:lnTo>
                      <a:pt x="1734" y="7963"/>
                    </a:lnTo>
                    <a:lnTo>
                      <a:pt x="1734" y="8451"/>
                    </a:lnTo>
                    <a:lnTo>
                      <a:pt x="1783" y="8915"/>
                    </a:lnTo>
                    <a:lnTo>
                      <a:pt x="1857" y="9379"/>
                    </a:lnTo>
                    <a:lnTo>
                      <a:pt x="1954" y="9843"/>
                    </a:lnTo>
                    <a:lnTo>
                      <a:pt x="2101" y="10307"/>
                    </a:lnTo>
                    <a:lnTo>
                      <a:pt x="2272" y="10747"/>
                    </a:lnTo>
                    <a:lnTo>
                      <a:pt x="1612" y="11699"/>
                    </a:lnTo>
                    <a:lnTo>
                      <a:pt x="1051" y="12579"/>
                    </a:lnTo>
                    <a:lnTo>
                      <a:pt x="831" y="12994"/>
                    </a:lnTo>
                    <a:lnTo>
                      <a:pt x="611" y="13385"/>
                    </a:lnTo>
                    <a:lnTo>
                      <a:pt x="440" y="13775"/>
                    </a:lnTo>
                    <a:lnTo>
                      <a:pt x="293" y="14142"/>
                    </a:lnTo>
                    <a:lnTo>
                      <a:pt x="171" y="14484"/>
                    </a:lnTo>
                    <a:lnTo>
                      <a:pt x="74" y="14801"/>
                    </a:lnTo>
                    <a:lnTo>
                      <a:pt x="25" y="15094"/>
                    </a:lnTo>
                    <a:lnTo>
                      <a:pt x="0" y="15363"/>
                    </a:lnTo>
                    <a:lnTo>
                      <a:pt x="0" y="15583"/>
                    </a:lnTo>
                    <a:lnTo>
                      <a:pt x="49" y="15802"/>
                    </a:lnTo>
                    <a:lnTo>
                      <a:pt x="123" y="15973"/>
                    </a:lnTo>
                    <a:lnTo>
                      <a:pt x="245" y="16120"/>
                    </a:lnTo>
                    <a:lnTo>
                      <a:pt x="342" y="16218"/>
                    </a:lnTo>
                    <a:lnTo>
                      <a:pt x="489" y="16291"/>
                    </a:lnTo>
                    <a:lnTo>
                      <a:pt x="635" y="16340"/>
                    </a:lnTo>
                    <a:lnTo>
                      <a:pt x="806" y="16364"/>
                    </a:lnTo>
                    <a:lnTo>
                      <a:pt x="1173" y="16364"/>
                    </a:lnTo>
                    <a:lnTo>
                      <a:pt x="1393" y="16315"/>
                    </a:lnTo>
                    <a:lnTo>
                      <a:pt x="1637" y="16267"/>
                    </a:lnTo>
                    <a:lnTo>
                      <a:pt x="2150" y="16120"/>
                    </a:lnTo>
                    <a:lnTo>
                      <a:pt x="2711" y="15876"/>
                    </a:lnTo>
                    <a:lnTo>
                      <a:pt x="3322" y="15583"/>
                    </a:lnTo>
                    <a:lnTo>
                      <a:pt x="3957" y="15192"/>
                    </a:lnTo>
                    <a:lnTo>
                      <a:pt x="4665" y="14752"/>
                    </a:lnTo>
                    <a:lnTo>
                      <a:pt x="5373" y="14264"/>
                    </a:lnTo>
                    <a:lnTo>
                      <a:pt x="6131" y="13702"/>
                    </a:lnTo>
                    <a:lnTo>
                      <a:pt x="6912" y="13092"/>
                    </a:lnTo>
                    <a:lnTo>
                      <a:pt x="7718" y="12432"/>
                    </a:lnTo>
                    <a:lnTo>
                      <a:pt x="8524" y="11724"/>
                    </a:lnTo>
                    <a:lnTo>
                      <a:pt x="9330" y="10967"/>
                    </a:lnTo>
                    <a:lnTo>
                      <a:pt x="10160" y="10161"/>
                    </a:lnTo>
                    <a:lnTo>
                      <a:pt x="10966" y="9330"/>
                    </a:lnTo>
                    <a:lnTo>
                      <a:pt x="11723" y="8524"/>
                    </a:lnTo>
                    <a:lnTo>
                      <a:pt x="12432" y="7718"/>
                    </a:lnTo>
                    <a:lnTo>
                      <a:pt x="13091" y="6912"/>
                    </a:lnTo>
                    <a:lnTo>
                      <a:pt x="13702" y="6131"/>
                    </a:lnTo>
                    <a:lnTo>
                      <a:pt x="14263" y="5374"/>
                    </a:lnTo>
                    <a:lnTo>
                      <a:pt x="14752" y="4666"/>
                    </a:lnTo>
                    <a:lnTo>
                      <a:pt x="15192" y="3957"/>
                    </a:lnTo>
                    <a:lnTo>
                      <a:pt x="15582" y="3322"/>
                    </a:lnTo>
                    <a:lnTo>
                      <a:pt x="15875" y="2712"/>
                    </a:lnTo>
                    <a:lnTo>
                      <a:pt x="16120" y="2150"/>
                    </a:lnTo>
                    <a:lnTo>
                      <a:pt x="16266" y="1637"/>
                    </a:lnTo>
                    <a:lnTo>
                      <a:pt x="16315" y="1393"/>
                    </a:lnTo>
                    <a:lnTo>
                      <a:pt x="16364" y="1173"/>
                    </a:lnTo>
                    <a:lnTo>
                      <a:pt x="16364" y="978"/>
                    </a:lnTo>
                    <a:lnTo>
                      <a:pt x="16364" y="807"/>
                    </a:lnTo>
                    <a:lnTo>
                      <a:pt x="16339" y="636"/>
                    </a:lnTo>
                    <a:lnTo>
                      <a:pt x="16291" y="489"/>
                    </a:lnTo>
                    <a:lnTo>
                      <a:pt x="16217" y="343"/>
                    </a:lnTo>
                    <a:lnTo>
                      <a:pt x="16120" y="245"/>
                    </a:lnTo>
                    <a:lnTo>
                      <a:pt x="15973" y="123"/>
                    </a:lnTo>
                    <a:lnTo>
                      <a:pt x="15802" y="50"/>
                    </a:lnTo>
                    <a:lnTo>
                      <a:pt x="155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1" name="Google Shape;511;p19"/>
            <p:cNvGrpSpPr/>
            <p:nvPr/>
          </p:nvGrpSpPr>
          <p:grpSpPr>
            <a:xfrm rot="1940693">
              <a:off x="3340903" y="1116018"/>
              <a:ext cx="587626" cy="587659"/>
              <a:chOff x="570875" y="4322250"/>
              <a:chExt cx="443300" cy="443325"/>
            </a:xfrm>
          </p:grpSpPr>
          <p:sp>
            <p:nvSpPr>
              <p:cNvPr id="512" name="Google Shape;512;p19"/>
              <p:cNvSpPr/>
              <p:nvPr/>
            </p:nvSpPr>
            <p:spPr>
              <a:xfrm>
                <a:off x="570875" y="4322250"/>
                <a:ext cx="443300" cy="443325"/>
              </a:xfrm>
              <a:custGeom>
                <a:avLst/>
                <a:gdLst/>
                <a:ahLst/>
                <a:cxnLst/>
                <a:rect l="l" t="t" r="r" b="b"/>
                <a:pathLst>
                  <a:path w="17732" h="17733" extrusionOk="0">
                    <a:moveTo>
                      <a:pt x="13091" y="2712"/>
                    </a:moveTo>
                    <a:lnTo>
                      <a:pt x="13286" y="2736"/>
                    </a:lnTo>
                    <a:lnTo>
                      <a:pt x="13506" y="2785"/>
                    </a:lnTo>
                    <a:lnTo>
                      <a:pt x="13702" y="2858"/>
                    </a:lnTo>
                    <a:lnTo>
                      <a:pt x="13873" y="2956"/>
                    </a:lnTo>
                    <a:lnTo>
                      <a:pt x="14068" y="3054"/>
                    </a:lnTo>
                    <a:lnTo>
                      <a:pt x="14239" y="3176"/>
                    </a:lnTo>
                    <a:lnTo>
                      <a:pt x="14410" y="3323"/>
                    </a:lnTo>
                    <a:lnTo>
                      <a:pt x="14556" y="3493"/>
                    </a:lnTo>
                    <a:lnTo>
                      <a:pt x="14679" y="3664"/>
                    </a:lnTo>
                    <a:lnTo>
                      <a:pt x="14776" y="3860"/>
                    </a:lnTo>
                    <a:lnTo>
                      <a:pt x="14874" y="4031"/>
                    </a:lnTo>
                    <a:lnTo>
                      <a:pt x="14947" y="4226"/>
                    </a:lnTo>
                    <a:lnTo>
                      <a:pt x="14996" y="4446"/>
                    </a:lnTo>
                    <a:lnTo>
                      <a:pt x="15021" y="4641"/>
                    </a:lnTo>
                    <a:lnTo>
                      <a:pt x="15021" y="4861"/>
                    </a:lnTo>
                    <a:lnTo>
                      <a:pt x="15021" y="5057"/>
                    </a:lnTo>
                    <a:lnTo>
                      <a:pt x="14996" y="5252"/>
                    </a:lnTo>
                    <a:lnTo>
                      <a:pt x="14947" y="5472"/>
                    </a:lnTo>
                    <a:lnTo>
                      <a:pt x="14874" y="5667"/>
                    </a:lnTo>
                    <a:lnTo>
                      <a:pt x="14776" y="5838"/>
                    </a:lnTo>
                    <a:lnTo>
                      <a:pt x="14679" y="6033"/>
                    </a:lnTo>
                    <a:lnTo>
                      <a:pt x="14556" y="6204"/>
                    </a:lnTo>
                    <a:lnTo>
                      <a:pt x="14410" y="6375"/>
                    </a:lnTo>
                    <a:lnTo>
                      <a:pt x="13433" y="7328"/>
                    </a:lnTo>
                    <a:lnTo>
                      <a:pt x="13311" y="7426"/>
                    </a:lnTo>
                    <a:lnTo>
                      <a:pt x="13189" y="7499"/>
                    </a:lnTo>
                    <a:lnTo>
                      <a:pt x="13042" y="7548"/>
                    </a:lnTo>
                    <a:lnTo>
                      <a:pt x="12871" y="7572"/>
                    </a:lnTo>
                    <a:lnTo>
                      <a:pt x="12725" y="7548"/>
                    </a:lnTo>
                    <a:lnTo>
                      <a:pt x="12578" y="7499"/>
                    </a:lnTo>
                    <a:lnTo>
                      <a:pt x="12456" y="7426"/>
                    </a:lnTo>
                    <a:lnTo>
                      <a:pt x="12334" y="7328"/>
                    </a:lnTo>
                    <a:lnTo>
                      <a:pt x="10405" y="5398"/>
                    </a:lnTo>
                    <a:lnTo>
                      <a:pt x="10307" y="5276"/>
                    </a:lnTo>
                    <a:lnTo>
                      <a:pt x="10234" y="5154"/>
                    </a:lnTo>
                    <a:lnTo>
                      <a:pt x="10185" y="5008"/>
                    </a:lnTo>
                    <a:lnTo>
                      <a:pt x="10160" y="4861"/>
                    </a:lnTo>
                    <a:lnTo>
                      <a:pt x="10185" y="4690"/>
                    </a:lnTo>
                    <a:lnTo>
                      <a:pt x="10234" y="4544"/>
                    </a:lnTo>
                    <a:lnTo>
                      <a:pt x="10307" y="4422"/>
                    </a:lnTo>
                    <a:lnTo>
                      <a:pt x="10405" y="4299"/>
                    </a:lnTo>
                    <a:lnTo>
                      <a:pt x="11357" y="3323"/>
                    </a:lnTo>
                    <a:lnTo>
                      <a:pt x="11528" y="3176"/>
                    </a:lnTo>
                    <a:lnTo>
                      <a:pt x="11699" y="3054"/>
                    </a:lnTo>
                    <a:lnTo>
                      <a:pt x="11894" y="2956"/>
                    </a:lnTo>
                    <a:lnTo>
                      <a:pt x="12065" y="2858"/>
                    </a:lnTo>
                    <a:lnTo>
                      <a:pt x="12261" y="2785"/>
                    </a:lnTo>
                    <a:lnTo>
                      <a:pt x="12481" y="2736"/>
                    </a:lnTo>
                    <a:lnTo>
                      <a:pt x="12676" y="2712"/>
                    </a:lnTo>
                    <a:close/>
                    <a:moveTo>
                      <a:pt x="8377" y="8867"/>
                    </a:moveTo>
                    <a:lnTo>
                      <a:pt x="8475" y="8891"/>
                    </a:lnTo>
                    <a:lnTo>
                      <a:pt x="8548" y="8915"/>
                    </a:lnTo>
                    <a:lnTo>
                      <a:pt x="8646" y="8964"/>
                    </a:lnTo>
                    <a:lnTo>
                      <a:pt x="8719" y="9013"/>
                    </a:lnTo>
                    <a:lnTo>
                      <a:pt x="8768" y="9086"/>
                    </a:lnTo>
                    <a:lnTo>
                      <a:pt x="8817" y="9184"/>
                    </a:lnTo>
                    <a:lnTo>
                      <a:pt x="8841" y="9257"/>
                    </a:lnTo>
                    <a:lnTo>
                      <a:pt x="8866" y="9355"/>
                    </a:lnTo>
                    <a:lnTo>
                      <a:pt x="8841" y="9453"/>
                    </a:lnTo>
                    <a:lnTo>
                      <a:pt x="8817" y="9550"/>
                    </a:lnTo>
                    <a:lnTo>
                      <a:pt x="8768" y="9624"/>
                    </a:lnTo>
                    <a:lnTo>
                      <a:pt x="8719" y="9697"/>
                    </a:lnTo>
                    <a:lnTo>
                      <a:pt x="6179" y="12237"/>
                    </a:lnTo>
                    <a:lnTo>
                      <a:pt x="6106" y="12310"/>
                    </a:lnTo>
                    <a:lnTo>
                      <a:pt x="6033" y="12359"/>
                    </a:lnTo>
                    <a:lnTo>
                      <a:pt x="5935" y="12383"/>
                    </a:lnTo>
                    <a:lnTo>
                      <a:pt x="5740" y="12383"/>
                    </a:lnTo>
                    <a:lnTo>
                      <a:pt x="5642" y="12359"/>
                    </a:lnTo>
                    <a:lnTo>
                      <a:pt x="5569" y="12310"/>
                    </a:lnTo>
                    <a:lnTo>
                      <a:pt x="5496" y="12237"/>
                    </a:lnTo>
                    <a:lnTo>
                      <a:pt x="5422" y="12164"/>
                    </a:lnTo>
                    <a:lnTo>
                      <a:pt x="5373" y="12090"/>
                    </a:lnTo>
                    <a:lnTo>
                      <a:pt x="5349" y="11993"/>
                    </a:lnTo>
                    <a:lnTo>
                      <a:pt x="5349" y="11895"/>
                    </a:lnTo>
                    <a:lnTo>
                      <a:pt x="5349" y="11797"/>
                    </a:lnTo>
                    <a:lnTo>
                      <a:pt x="5373" y="11700"/>
                    </a:lnTo>
                    <a:lnTo>
                      <a:pt x="5422" y="11626"/>
                    </a:lnTo>
                    <a:lnTo>
                      <a:pt x="5496" y="11553"/>
                    </a:lnTo>
                    <a:lnTo>
                      <a:pt x="8036" y="9013"/>
                    </a:lnTo>
                    <a:lnTo>
                      <a:pt x="8109" y="8964"/>
                    </a:lnTo>
                    <a:lnTo>
                      <a:pt x="8182" y="8915"/>
                    </a:lnTo>
                    <a:lnTo>
                      <a:pt x="8280" y="8891"/>
                    </a:lnTo>
                    <a:lnTo>
                      <a:pt x="8377" y="8867"/>
                    </a:lnTo>
                    <a:close/>
                    <a:moveTo>
                      <a:pt x="14825" y="1"/>
                    </a:moveTo>
                    <a:lnTo>
                      <a:pt x="14288" y="25"/>
                    </a:lnTo>
                    <a:lnTo>
                      <a:pt x="13751" y="50"/>
                    </a:lnTo>
                    <a:lnTo>
                      <a:pt x="13213" y="123"/>
                    </a:lnTo>
                    <a:lnTo>
                      <a:pt x="12676" y="245"/>
                    </a:lnTo>
                    <a:lnTo>
                      <a:pt x="12163" y="367"/>
                    </a:lnTo>
                    <a:lnTo>
                      <a:pt x="11675" y="538"/>
                    </a:lnTo>
                    <a:lnTo>
                      <a:pt x="11235" y="758"/>
                    </a:lnTo>
                    <a:lnTo>
                      <a:pt x="11015" y="856"/>
                    </a:lnTo>
                    <a:lnTo>
                      <a:pt x="10844" y="1002"/>
                    </a:lnTo>
                    <a:lnTo>
                      <a:pt x="10649" y="1124"/>
                    </a:lnTo>
                    <a:lnTo>
                      <a:pt x="10502" y="1271"/>
                    </a:lnTo>
                    <a:lnTo>
                      <a:pt x="5544" y="6229"/>
                    </a:lnTo>
                    <a:lnTo>
                      <a:pt x="391" y="6229"/>
                    </a:lnTo>
                    <a:lnTo>
                      <a:pt x="245" y="6253"/>
                    </a:lnTo>
                    <a:lnTo>
                      <a:pt x="147" y="6278"/>
                    </a:lnTo>
                    <a:lnTo>
                      <a:pt x="49" y="6327"/>
                    </a:lnTo>
                    <a:lnTo>
                      <a:pt x="0" y="6400"/>
                    </a:lnTo>
                    <a:lnTo>
                      <a:pt x="0" y="6473"/>
                    </a:lnTo>
                    <a:lnTo>
                      <a:pt x="25" y="6571"/>
                    </a:lnTo>
                    <a:lnTo>
                      <a:pt x="74" y="6668"/>
                    </a:lnTo>
                    <a:lnTo>
                      <a:pt x="171" y="6791"/>
                    </a:lnTo>
                    <a:lnTo>
                      <a:pt x="2589" y="9184"/>
                    </a:lnTo>
                    <a:lnTo>
                      <a:pt x="2272" y="9502"/>
                    </a:lnTo>
                    <a:lnTo>
                      <a:pt x="953" y="9746"/>
                    </a:lnTo>
                    <a:lnTo>
                      <a:pt x="806" y="9795"/>
                    </a:lnTo>
                    <a:lnTo>
                      <a:pt x="684" y="9843"/>
                    </a:lnTo>
                    <a:lnTo>
                      <a:pt x="611" y="9941"/>
                    </a:lnTo>
                    <a:lnTo>
                      <a:pt x="562" y="10014"/>
                    </a:lnTo>
                    <a:lnTo>
                      <a:pt x="562" y="10112"/>
                    </a:lnTo>
                    <a:lnTo>
                      <a:pt x="586" y="10234"/>
                    </a:lnTo>
                    <a:lnTo>
                      <a:pt x="635" y="10332"/>
                    </a:lnTo>
                    <a:lnTo>
                      <a:pt x="733" y="10454"/>
                    </a:lnTo>
                    <a:lnTo>
                      <a:pt x="7278" y="16999"/>
                    </a:lnTo>
                    <a:lnTo>
                      <a:pt x="7401" y="17097"/>
                    </a:lnTo>
                    <a:lnTo>
                      <a:pt x="7498" y="17146"/>
                    </a:lnTo>
                    <a:lnTo>
                      <a:pt x="7620" y="17170"/>
                    </a:lnTo>
                    <a:lnTo>
                      <a:pt x="7718" y="17170"/>
                    </a:lnTo>
                    <a:lnTo>
                      <a:pt x="7791" y="17122"/>
                    </a:lnTo>
                    <a:lnTo>
                      <a:pt x="7889" y="17048"/>
                    </a:lnTo>
                    <a:lnTo>
                      <a:pt x="7938" y="16926"/>
                    </a:lnTo>
                    <a:lnTo>
                      <a:pt x="7987" y="16780"/>
                    </a:lnTo>
                    <a:lnTo>
                      <a:pt x="8231" y="15461"/>
                    </a:lnTo>
                    <a:lnTo>
                      <a:pt x="8548" y="15143"/>
                    </a:lnTo>
                    <a:lnTo>
                      <a:pt x="10942" y="17561"/>
                    </a:lnTo>
                    <a:lnTo>
                      <a:pt x="11064" y="17659"/>
                    </a:lnTo>
                    <a:lnTo>
                      <a:pt x="11162" y="17708"/>
                    </a:lnTo>
                    <a:lnTo>
                      <a:pt x="11259" y="17732"/>
                    </a:lnTo>
                    <a:lnTo>
                      <a:pt x="11333" y="17732"/>
                    </a:lnTo>
                    <a:lnTo>
                      <a:pt x="11406" y="17683"/>
                    </a:lnTo>
                    <a:lnTo>
                      <a:pt x="11455" y="17586"/>
                    </a:lnTo>
                    <a:lnTo>
                      <a:pt x="11479" y="17488"/>
                    </a:lnTo>
                    <a:lnTo>
                      <a:pt x="11504" y="17341"/>
                    </a:lnTo>
                    <a:lnTo>
                      <a:pt x="11504" y="12188"/>
                    </a:lnTo>
                    <a:lnTo>
                      <a:pt x="16461" y="7230"/>
                    </a:lnTo>
                    <a:lnTo>
                      <a:pt x="16608" y="7084"/>
                    </a:lnTo>
                    <a:lnTo>
                      <a:pt x="16730" y="6888"/>
                    </a:lnTo>
                    <a:lnTo>
                      <a:pt x="16877" y="6693"/>
                    </a:lnTo>
                    <a:lnTo>
                      <a:pt x="16974" y="6498"/>
                    </a:lnTo>
                    <a:lnTo>
                      <a:pt x="17194" y="6058"/>
                    </a:lnTo>
                    <a:lnTo>
                      <a:pt x="17365" y="5569"/>
                    </a:lnTo>
                    <a:lnTo>
                      <a:pt x="17487" y="5057"/>
                    </a:lnTo>
                    <a:lnTo>
                      <a:pt x="17609" y="4519"/>
                    </a:lnTo>
                    <a:lnTo>
                      <a:pt x="17683" y="3982"/>
                    </a:lnTo>
                    <a:lnTo>
                      <a:pt x="17707" y="3445"/>
                    </a:lnTo>
                    <a:lnTo>
                      <a:pt x="17731" y="2907"/>
                    </a:lnTo>
                    <a:lnTo>
                      <a:pt x="17731" y="2419"/>
                    </a:lnTo>
                    <a:lnTo>
                      <a:pt x="17707" y="1955"/>
                    </a:lnTo>
                    <a:lnTo>
                      <a:pt x="17658" y="1515"/>
                    </a:lnTo>
                    <a:lnTo>
                      <a:pt x="17585" y="1149"/>
                    </a:lnTo>
                    <a:lnTo>
                      <a:pt x="17512" y="831"/>
                    </a:lnTo>
                    <a:lnTo>
                      <a:pt x="17414" y="587"/>
                    </a:lnTo>
                    <a:lnTo>
                      <a:pt x="17341" y="489"/>
                    </a:lnTo>
                    <a:lnTo>
                      <a:pt x="17292" y="441"/>
                    </a:lnTo>
                    <a:lnTo>
                      <a:pt x="17243" y="392"/>
                    </a:lnTo>
                    <a:lnTo>
                      <a:pt x="17145" y="318"/>
                    </a:lnTo>
                    <a:lnTo>
                      <a:pt x="16901" y="221"/>
                    </a:lnTo>
                    <a:lnTo>
                      <a:pt x="16584" y="148"/>
                    </a:lnTo>
                    <a:lnTo>
                      <a:pt x="16217" y="74"/>
                    </a:lnTo>
                    <a:lnTo>
                      <a:pt x="15778" y="25"/>
                    </a:lnTo>
                    <a:lnTo>
                      <a:pt x="153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9"/>
              <p:cNvSpPr/>
              <p:nvPr/>
            </p:nvSpPr>
            <p:spPr>
              <a:xfrm>
                <a:off x="597725" y="4665400"/>
                <a:ext cx="73300" cy="73300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2932" extrusionOk="0">
                    <a:moveTo>
                      <a:pt x="2028" y="1"/>
                    </a:moveTo>
                    <a:lnTo>
                      <a:pt x="1857" y="25"/>
                    </a:lnTo>
                    <a:lnTo>
                      <a:pt x="1686" y="74"/>
                    </a:lnTo>
                    <a:lnTo>
                      <a:pt x="1515" y="147"/>
                    </a:lnTo>
                    <a:lnTo>
                      <a:pt x="1369" y="269"/>
                    </a:lnTo>
                    <a:lnTo>
                      <a:pt x="1222" y="489"/>
                    </a:lnTo>
                    <a:lnTo>
                      <a:pt x="1002" y="831"/>
                    </a:lnTo>
                    <a:lnTo>
                      <a:pt x="563" y="1735"/>
                    </a:lnTo>
                    <a:lnTo>
                      <a:pt x="172" y="2565"/>
                    </a:lnTo>
                    <a:lnTo>
                      <a:pt x="1" y="2932"/>
                    </a:lnTo>
                    <a:lnTo>
                      <a:pt x="1" y="2932"/>
                    </a:lnTo>
                    <a:lnTo>
                      <a:pt x="367" y="2761"/>
                    </a:lnTo>
                    <a:lnTo>
                      <a:pt x="1198" y="2370"/>
                    </a:lnTo>
                    <a:lnTo>
                      <a:pt x="2101" y="1930"/>
                    </a:lnTo>
                    <a:lnTo>
                      <a:pt x="2443" y="1710"/>
                    </a:lnTo>
                    <a:lnTo>
                      <a:pt x="2663" y="1564"/>
                    </a:lnTo>
                    <a:lnTo>
                      <a:pt x="2785" y="1417"/>
                    </a:lnTo>
                    <a:lnTo>
                      <a:pt x="2858" y="1246"/>
                    </a:lnTo>
                    <a:lnTo>
                      <a:pt x="2907" y="1075"/>
                    </a:lnTo>
                    <a:lnTo>
                      <a:pt x="2932" y="904"/>
                    </a:lnTo>
                    <a:lnTo>
                      <a:pt x="2907" y="733"/>
                    </a:lnTo>
                    <a:lnTo>
                      <a:pt x="2858" y="562"/>
                    </a:lnTo>
                    <a:lnTo>
                      <a:pt x="2785" y="416"/>
                    </a:lnTo>
                    <a:lnTo>
                      <a:pt x="2663" y="269"/>
                    </a:lnTo>
                    <a:lnTo>
                      <a:pt x="2517" y="147"/>
                    </a:lnTo>
                    <a:lnTo>
                      <a:pt x="2370" y="74"/>
                    </a:lnTo>
                    <a:lnTo>
                      <a:pt x="2199" y="25"/>
                    </a:lnTo>
                    <a:lnTo>
                      <a:pt x="202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54525" y="4708150"/>
                <a:ext cx="47025" cy="47025"/>
              </a:xfrm>
              <a:custGeom>
                <a:avLst/>
                <a:gdLst/>
                <a:ahLst/>
                <a:cxnLst/>
                <a:rect l="l" t="t" r="r" b="b"/>
                <a:pathLst>
                  <a:path w="1881" h="1881" extrusionOk="0">
                    <a:moveTo>
                      <a:pt x="1124" y="0"/>
                    </a:moveTo>
                    <a:lnTo>
                      <a:pt x="977" y="25"/>
                    </a:lnTo>
                    <a:lnTo>
                      <a:pt x="831" y="74"/>
                    </a:lnTo>
                    <a:lnTo>
                      <a:pt x="709" y="147"/>
                    </a:lnTo>
                    <a:lnTo>
                      <a:pt x="586" y="245"/>
                    </a:lnTo>
                    <a:lnTo>
                      <a:pt x="464" y="391"/>
                    </a:lnTo>
                    <a:lnTo>
                      <a:pt x="367" y="611"/>
                    </a:lnTo>
                    <a:lnTo>
                      <a:pt x="269" y="880"/>
                    </a:lnTo>
                    <a:lnTo>
                      <a:pt x="171" y="1173"/>
                    </a:lnTo>
                    <a:lnTo>
                      <a:pt x="49" y="1686"/>
                    </a:lnTo>
                    <a:lnTo>
                      <a:pt x="0" y="1881"/>
                    </a:lnTo>
                    <a:lnTo>
                      <a:pt x="0" y="1881"/>
                    </a:lnTo>
                    <a:lnTo>
                      <a:pt x="220" y="1857"/>
                    </a:lnTo>
                    <a:lnTo>
                      <a:pt x="733" y="1710"/>
                    </a:lnTo>
                    <a:lnTo>
                      <a:pt x="1002" y="1637"/>
                    </a:lnTo>
                    <a:lnTo>
                      <a:pt x="1270" y="1539"/>
                    </a:lnTo>
                    <a:lnTo>
                      <a:pt x="1515" y="1417"/>
                    </a:lnTo>
                    <a:lnTo>
                      <a:pt x="1661" y="1319"/>
                    </a:lnTo>
                    <a:lnTo>
                      <a:pt x="1759" y="1197"/>
                    </a:lnTo>
                    <a:lnTo>
                      <a:pt x="1832" y="1051"/>
                    </a:lnTo>
                    <a:lnTo>
                      <a:pt x="1881" y="928"/>
                    </a:lnTo>
                    <a:lnTo>
                      <a:pt x="1881" y="782"/>
                    </a:lnTo>
                    <a:lnTo>
                      <a:pt x="1881" y="635"/>
                    </a:lnTo>
                    <a:lnTo>
                      <a:pt x="1832" y="489"/>
                    </a:lnTo>
                    <a:lnTo>
                      <a:pt x="1759" y="367"/>
                    </a:lnTo>
                    <a:lnTo>
                      <a:pt x="1661" y="245"/>
                    </a:lnTo>
                    <a:lnTo>
                      <a:pt x="1539" y="147"/>
                    </a:lnTo>
                    <a:lnTo>
                      <a:pt x="1417" y="74"/>
                    </a:lnTo>
                    <a:lnTo>
                      <a:pt x="1270" y="25"/>
                    </a:lnTo>
                    <a:lnTo>
                      <a:pt x="11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9"/>
              <p:cNvSpPr/>
              <p:nvPr/>
            </p:nvSpPr>
            <p:spPr>
              <a:xfrm>
                <a:off x="581250" y="4634875"/>
                <a:ext cx="47050" cy="47050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882" extrusionOk="0">
                    <a:moveTo>
                      <a:pt x="953" y="1"/>
                    </a:moveTo>
                    <a:lnTo>
                      <a:pt x="831" y="49"/>
                    </a:lnTo>
                    <a:lnTo>
                      <a:pt x="684" y="123"/>
                    </a:lnTo>
                    <a:lnTo>
                      <a:pt x="562" y="220"/>
                    </a:lnTo>
                    <a:lnTo>
                      <a:pt x="465" y="367"/>
                    </a:lnTo>
                    <a:lnTo>
                      <a:pt x="342" y="611"/>
                    </a:lnTo>
                    <a:lnTo>
                      <a:pt x="245" y="880"/>
                    </a:lnTo>
                    <a:lnTo>
                      <a:pt x="171" y="1148"/>
                    </a:lnTo>
                    <a:lnTo>
                      <a:pt x="25" y="1661"/>
                    </a:lnTo>
                    <a:lnTo>
                      <a:pt x="1" y="1881"/>
                    </a:lnTo>
                    <a:lnTo>
                      <a:pt x="196" y="1832"/>
                    </a:lnTo>
                    <a:lnTo>
                      <a:pt x="709" y="1710"/>
                    </a:lnTo>
                    <a:lnTo>
                      <a:pt x="1002" y="1613"/>
                    </a:lnTo>
                    <a:lnTo>
                      <a:pt x="1271" y="1515"/>
                    </a:lnTo>
                    <a:lnTo>
                      <a:pt x="1490" y="1417"/>
                    </a:lnTo>
                    <a:lnTo>
                      <a:pt x="1637" y="1295"/>
                    </a:lnTo>
                    <a:lnTo>
                      <a:pt x="1735" y="1173"/>
                    </a:lnTo>
                    <a:lnTo>
                      <a:pt x="1808" y="1051"/>
                    </a:lnTo>
                    <a:lnTo>
                      <a:pt x="1857" y="904"/>
                    </a:lnTo>
                    <a:lnTo>
                      <a:pt x="1881" y="758"/>
                    </a:lnTo>
                    <a:lnTo>
                      <a:pt x="1857" y="611"/>
                    </a:lnTo>
                    <a:lnTo>
                      <a:pt x="1808" y="465"/>
                    </a:lnTo>
                    <a:lnTo>
                      <a:pt x="1735" y="343"/>
                    </a:lnTo>
                    <a:lnTo>
                      <a:pt x="1637" y="220"/>
                    </a:lnTo>
                    <a:lnTo>
                      <a:pt x="1515" y="123"/>
                    </a:lnTo>
                    <a:lnTo>
                      <a:pt x="1393" y="49"/>
                    </a:lnTo>
                    <a:lnTo>
                      <a:pt x="12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6" name="Google Shape;516;p19"/>
            <p:cNvSpPr/>
            <p:nvPr/>
          </p:nvSpPr>
          <p:spPr>
            <a:xfrm>
              <a:off x="3829676" y="640708"/>
              <a:ext cx="316510" cy="302214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9"/>
            <p:cNvSpPr/>
            <p:nvPr/>
          </p:nvSpPr>
          <p:spPr>
            <a:xfrm rot="1793658">
              <a:off x="5318500" y="1302383"/>
              <a:ext cx="225078" cy="214930"/>
            </a:xfrm>
            <a:custGeom>
              <a:avLst/>
              <a:gdLst/>
              <a:ahLst/>
              <a:cxnLst/>
              <a:rect l="l" t="t" r="r" b="b"/>
              <a:pathLst>
                <a:path w="15144" h="14460" extrusionOk="0">
                  <a:moveTo>
                    <a:pt x="7572" y="1"/>
                  </a:moveTo>
                  <a:lnTo>
                    <a:pt x="7499" y="25"/>
                  </a:lnTo>
                  <a:lnTo>
                    <a:pt x="7401" y="74"/>
                  </a:lnTo>
                  <a:lnTo>
                    <a:pt x="7328" y="172"/>
                  </a:lnTo>
                  <a:lnTo>
                    <a:pt x="7255" y="294"/>
                  </a:lnTo>
                  <a:lnTo>
                    <a:pt x="5594" y="4104"/>
                  </a:lnTo>
                  <a:lnTo>
                    <a:pt x="5521" y="4226"/>
                  </a:lnTo>
                  <a:lnTo>
                    <a:pt x="5398" y="4373"/>
                  </a:lnTo>
                  <a:lnTo>
                    <a:pt x="5276" y="4495"/>
                  </a:lnTo>
                  <a:lnTo>
                    <a:pt x="5130" y="4617"/>
                  </a:lnTo>
                  <a:lnTo>
                    <a:pt x="4983" y="4715"/>
                  </a:lnTo>
                  <a:lnTo>
                    <a:pt x="4812" y="4788"/>
                  </a:lnTo>
                  <a:lnTo>
                    <a:pt x="4666" y="4861"/>
                  </a:lnTo>
                  <a:lnTo>
                    <a:pt x="4495" y="4886"/>
                  </a:lnTo>
                  <a:lnTo>
                    <a:pt x="392" y="5301"/>
                  </a:lnTo>
                  <a:lnTo>
                    <a:pt x="245" y="5325"/>
                  </a:lnTo>
                  <a:lnTo>
                    <a:pt x="123" y="5374"/>
                  </a:lnTo>
                  <a:lnTo>
                    <a:pt x="50" y="5423"/>
                  </a:lnTo>
                  <a:lnTo>
                    <a:pt x="1" y="5521"/>
                  </a:lnTo>
                  <a:lnTo>
                    <a:pt x="1" y="5594"/>
                  </a:lnTo>
                  <a:lnTo>
                    <a:pt x="25" y="5692"/>
                  </a:lnTo>
                  <a:lnTo>
                    <a:pt x="74" y="5789"/>
                  </a:lnTo>
                  <a:lnTo>
                    <a:pt x="196" y="5911"/>
                  </a:lnTo>
                  <a:lnTo>
                    <a:pt x="3274" y="8647"/>
                  </a:lnTo>
                  <a:lnTo>
                    <a:pt x="3396" y="8769"/>
                  </a:lnTo>
                  <a:lnTo>
                    <a:pt x="3493" y="8915"/>
                  </a:lnTo>
                  <a:lnTo>
                    <a:pt x="3567" y="9086"/>
                  </a:lnTo>
                  <a:lnTo>
                    <a:pt x="3640" y="9257"/>
                  </a:lnTo>
                  <a:lnTo>
                    <a:pt x="3689" y="9428"/>
                  </a:lnTo>
                  <a:lnTo>
                    <a:pt x="3713" y="9599"/>
                  </a:lnTo>
                  <a:lnTo>
                    <a:pt x="3713" y="9770"/>
                  </a:lnTo>
                  <a:lnTo>
                    <a:pt x="3689" y="9941"/>
                  </a:lnTo>
                  <a:lnTo>
                    <a:pt x="2810" y="13995"/>
                  </a:lnTo>
                  <a:lnTo>
                    <a:pt x="2785" y="14142"/>
                  </a:lnTo>
                  <a:lnTo>
                    <a:pt x="2810" y="14240"/>
                  </a:lnTo>
                  <a:lnTo>
                    <a:pt x="2834" y="14337"/>
                  </a:lnTo>
                  <a:lnTo>
                    <a:pt x="2883" y="14411"/>
                  </a:lnTo>
                  <a:lnTo>
                    <a:pt x="2981" y="14435"/>
                  </a:lnTo>
                  <a:lnTo>
                    <a:pt x="3078" y="14459"/>
                  </a:lnTo>
                  <a:lnTo>
                    <a:pt x="3200" y="14411"/>
                  </a:lnTo>
                  <a:lnTo>
                    <a:pt x="3322" y="14362"/>
                  </a:lnTo>
                  <a:lnTo>
                    <a:pt x="6888" y="12261"/>
                  </a:lnTo>
                  <a:lnTo>
                    <a:pt x="7035" y="12188"/>
                  </a:lnTo>
                  <a:lnTo>
                    <a:pt x="7206" y="12139"/>
                  </a:lnTo>
                  <a:lnTo>
                    <a:pt x="7401" y="12115"/>
                  </a:lnTo>
                  <a:lnTo>
                    <a:pt x="7743" y="12115"/>
                  </a:lnTo>
                  <a:lnTo>
                    <a:pt x="7938" y="12139"/>
                  </a:lnTo>
                  <a:lnTo>
                    <a:pt x="8109" y="12188"/>
                  </a:lnTo>
                  <a:lnTo>
                    <a:pt x="8256" y="12261"/>
                  </a:lnTo>
                  <a:lnTo>
                    <a:pt x="11822" y="14362"/>
                  </a:lnTo>
                  <a:lnTo>
                    <a:pt x="11944" y="14411"/>
                  </a:lnTo>
                  <a:lnTo>
                    <a:pt x="12066" y="14459"/>
                  </a:lnTo>
                  <a:lnTo>
                    <a:pt x="12164" y="14435"/>
                  </a:lnTo>
                  <a:lnTo>
                    <a:pt x="12261" y="14411"/>
                  </a:lnTo>
                  <a:lnTo>
                    <a:pt x="12310" y="14337"/>
                  </a:lnTo>
                  <a:lnTo>
                    <a:pt x="12335" y="14240"/>
                  </a:lnTo>
                  <a:lnTo>
                    <a:pt x="12359" y="14142"/>
                  </a:lnTo>
                  <a:lnTo>
                    <a:pt x="12335" y="13995"/>
                  </a:lnTo>
                  <a:lnTo>
                    <a:pt x="11455" y="9941"/>
                  </a:lnTo>
                  <a:lnTo>
                    <a:pt x="11431" y="9770"/>
                  </a:lnTo>
                  <a:lnTo>
                    <a:pt x="11431" y="9599"/>
                  </a:lnTo>
                  <a:lnTo>
                    <a:pt x="11455" y="9428"/>
                  </a:lnTo>
                  <a:lnTo>
                    <a:pt x="11504" y="9257"/>
                  </a:lnTo>
                  <a:lnTo>
                    <a:pt x="11577" y="9086"/>
                  </a:lnTo>
                  <a:lnTo>
                    <a:pt x="11651" y="8915"/>
                  </a:lnTo>
                  <a:lnTo>
                    <a:pt x="11748" y="8769"/>
                  </a:lnTo>
                  <a:lnTo>
                    <a:pt x="11870" y="8647"/>
                  </a:lnTo>
                  <a:lnTo>
                    <a:pt x="14948" y="5911"/>
                  </a:lnTo>
                  <a:lnTo>
                    <a:pt x="15070" y="5789"/>
                  </a:lnTo>
                  <a:lnTo>
                    <a:pt x="15119" y="5692"/>
                  </a:lnTo>
                  <a:lnTo>
                    <a:pt x="15143" y="5594"/>
                  </a:lnTo>
                  <a:lnTo>
                    <a:pt x="15143" y="5521"/>
                  </a:lnTo>
                  <a:lnTo>
                    <a:pt x="15094" y="5423"/>
                  </a:lnTo>
                  <a:lnTo>
                    <a:pt x="15021" y="5374"/>
                  </a:lnTo>
                  <a:lnTo>
                    <a:pt x="14899" y="5325"/>
                  </a:lnTo>
                  <a:lnTo>
                    <a:pt x="14752" y="5301"/>
                  </a:lnTo>
                  <a:lnTo>
                    <a:pt x="10649" y="4886"/>
                  </a:lnTo>
                  <a:lnTo>
                    <a:pt x="10478" y="4861"/>
                  </a:lnTo>
                  <a:lnTo>
                    <a:pt x="10332" y="4788"/>
                  </a:lnTo>
                  <a:lnTo>
                    <a:pt x="10161" y="4715"/>
                  </a:lnTo>
                  <a:lnTo>
                    <a:pt x="10014" y="4617"/>
                  </a:lnTo>
                  <a:lnTo>
                    <a:pt x="9868" y="4495"/>
                  </a:lnTo>
                  <a:lnTo>
                    <a:pt x="9746" y="4373"/>
                  </a:lnTo>
                  <a:lnTo>
                    <a:pt x="9624" y="4226"/>
                  </a:lnTo>
                  <a:lnTo>
                    <a:pt x="9550" y="4104"/>
                  </a:lnTo>
                  <a:lnTo>
                    <a:pt x="7890" y="294"/>
                  </a:lnTo>
                  <a:lnTo>
                    <a:pt x="7816" y="172"/>
                  </a:lnTo>
                  <a:lnTo>
                    <a:pt x="7743" y="74"/>
                  </a:lnTo>
                  <a:lnTo>
                    <a:pt x="7645" y="25"/>
                  </a:lnTo>
                  <a:lnTo>
                    <a:pt x="75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1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4D10F98-A6C7-4769-A352-A910D8D4475B}"/>
              </a:ext>
            </a:extLst>
          </p:cNvPr>
          <p:cNvPicPr/>
          <p:nvPr/>
        </p:nvPicPr>
        <p:blipFill rotWithShape="1">
          <a:blip r:embed="rId3"/>
          <a:srcRect l="6392"/>
          <a:stretch/>
        </p:blipFill>
        <p:spPr>
          <a:xfrm>
            <a:off x="2680418" y="2321527"/>
            <a:ext cx="3783161" cy="165771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29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PREȚ REAL vs. PREȚ PROGNOZAT</a:t>
            </a:r>
            <a:endParaRPr dirty="0"/>
          </a:p>
        </p:txBody>
      </p:sp>
      <p:sp>
        <p:nvSpPr>
          <p:cNvPr id="618" name="Google Shape;618;p29"/>
          <p:cNvSpPr/>
          <p:nvPr/>
        </p:nvSpPr>
        <p:spPr>
          <a:xfrm>
            <a:off x="578575" y="2061638"/>
            <a:ext cx="2808000" cy="1325100"/>
          </a:xfrm>
          <a:prstGeom prst="homePlate">
            <a:avLst>
              <a:gd name="adj" fmla="val 30129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FACEBOOK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9" name="Google Shape;619;p29"/>
          <p:cNvSpPr/>
          <p:nvPr/>
        </p:nvSpPr>
        <p:spPr>
          <a:xfrm>
            <a:off x="324232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GOOGLE</a:t>
            </a:r>
            <a:endParaRPr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0" name="Google Shape;620;p29"/>
          <p:cNvSpPr/>
          <p:nvPr/>
        </p:nvSpPr>
        <p:spPr>
          <a:xfrm>
            <a:off x="5960075" y="2061638"/>
            <a:ext cx="2862000" cy="1325100"/>
          </a:xfrm>
          <a:prstGeom prst="chevron">
            <a:avLst>
              <a:gd name="adj" fmla="val 2985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AMAZON</a:t>
            </a:r>
          </a:p>
        </p:txBody>
      </p:sp>
      <p:sp>
        <p:nvSpPr>
          <p:cNvPr id="621" name="Google Shape;621;p29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424A04-0114-4A85-99FD-293C90F467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28</a:t>
            </a:fld>
            <a:endParaRPr lang="en" sz="80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675B161-8986-4C42-A548-8C5DC68251B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70861" y="615914"/>
            <a:ext cx="3654794" cy="26795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024E94A-525D-4C5E-BDAC-6C6D9D1917F1}"/>
              </a:ext>
            </a:extLst>
          </p:cNvPr>
          <p:cNvSpPr txBox="1"/>
          <p:nvPr/>
        </p:nvSpPr>
        <p:spPr>
          <a:xfrm>
            <a:off x="5745104" y="3375185"/>
            <a:ext cx="2044297" cy="991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ro-RO" sz="10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Eroarea medie de prognoză: 23.01</a:t>
            </a:r>
            <a:br>
              <a:rPr lang="ro-RO" sz="10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</a:br>
            <a:r>
              <a:rPr lang="ro-RO" sz="10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Eroarea medie absolută: 32.16</a:t>
            </a:r>
            <a:br>
              <a:rPr lang="ro-RO" sz="10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</a:br>
            <a:r>
              <a:rPr lang="ro-RO" sz="10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MSE: 1696.21</a:t>
            </a:r>
            <a:br>
              <a:rPr lang="ro-RO" sz="10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</a:br>
            <a:r>
              <a:rPr lang="ro-RO" sz="10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RMSE: 41.185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2A46F87-CADA-4139-BAB1-CC569E9A9D5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0463" y="615913"/>
            <a:ext cx="3752214" cy="265822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ABD3130-D793-4C52-A2D3-5EA68262569B}"/>
              </a:ext>
            </a:extLst>
          </p:cNvPr>
          <p:cNvSpPr txBox="1"/>
          <p:nvPr/>
        </p:nvSpPr>
        <p:spPr>
          <a:xfrm>
            <a:off x="1124290" y="3384063"/>
            <a:ext cx="2087140" cy="991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600"/>
              </a:spcAft>
            </a:pPr>
            <a:r>
              <a:rPr lang="ro-RO" sz="10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Eroarea medie de prognoză: 11.35</a:t>
            </a:r>
            <a:br>
              <a:rPr lang="ro-RO" sz="10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</a:br>
            <a:r>
              <a:rPr lang="ro-RO" sz="10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Eroarea medie absolută: 11.35</a:t>
            </a:r>
            <a:br>
              <a:rPr lang="ro-RO" sz="10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</a:br>
            <a:r>
              <a:rPr lang="ro-RO" sz="10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MSE: 169.04</a:t>
            </a:r>
            <a:br>
              <a:rPr lang="ro-RO" sz="10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</a:br>
            <a:r>
              <a:rPr lang="ro-RO" sz="10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RMSE: 13.001</a:t>
            </a:r>
          </a:p>
        </p:txBody>
      </p:sp>
    </p:spTree>
    <p:extLst>
      <p:ext uri="{BB962C8B-B14F-4D97-AF65-F5344CB8AC3E}">
        <p14:creationId xmlns:p14="http://schemas.microsoft.com/office/powerpoint/2010/main" val="25362229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E7B376-C0B9-4F2B-A74A-1B7A7177EA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6A0BF4-16FC-4C88-B281-49823B08629C}"/>
              </a:ext>
            </a:extLst>
          </p:cNvPr>
          <p:cNvPicPr/>
          <p:nvPr/>
        </p:nvPicPr>
        <p:blipFill rotWithShape="1">
          <a:blip r:embed="rId2"/>
          <a:srcRect l="1517" r="5135"/>
          <a:stretch/>
        </p:blipFill>
        <p:spPr>
          <a:xfrm>
            <a:off x="2193822" y="516192"/>
            <a:ext cx="4756354" cy="28588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6C0136-2449-4E90-8E33-75AFC395B864}"/>
              </a:ext>
            </a:extLst>
          </p:cNvPr>
          <p:cNvSpPr txBox="1"/>
          <p:nvPr/>
        </p:nvSpPr>
        <p:spPr>
          <a:xfrm>
            <a:off x="2285999" y="3649663"/>
            <a:ext cx="4572000" cy="1080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ro-RO" sz="1100" dirty="0">
                <a:effectLst/>
                <a:latin typeface="Calibri" panose="020F050202020403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Eroarea medie de prognoză: 103.55</a:t>
            </a:r>
            <a:br>
              <a:rPr lang="ro-RO" sz="1100" dirty="0">
                <a:effectLst/>
                <a:latin typeface="Calibri" panose="020F0502020204030204" pitchFamily="34" charset="0"/>
                <a:ea typeface="Meiryo" panose="020B0604030504040204" pitchFamily="34" charset="-128"/>
                <a:cs typeface="Arial" panose="020B0604020202020204" pitchFamily="34" charset="0"/>
              </a:rPr>
            </a:br>
            <a:r>
              <a:rPr lang="ro-RO" sz="1100" dirty="0">
                <a:effectLst/>
                <a:latin typeface="Calibri" panose="020F050202020403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Eroarea medie absolută: 104.42</a:t>
            </a:r>
            <a:br>
              <a:rPr lang="ro-RO" sz="1100" dirty="0">
                <a:effectLst/>
                <a:latin typeface="Calibri" panose="020F0502020204030204" pitchFamily="34" charset="0"/>
                <a:ea typeface="Meiryo" panose="020B0604030504040204" pitchFamily="34" charset="-128"/>
                <a:cs typeface="Arial" panose="020B0604020202020204" pitchFamily="34" charset="0"/>
              </a:rPr>
            </a:br>
            <a:r>
              <a:rPr lang="ro-RO" sz="1100" dirty="0">
                <a:effectLst/>
                <a:latin typeface="Calibri" panose="020F050202020403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MSE: 13942.79</a:t>
            </a:r>
            <a:br>
              <a:rPr lang="ro-RO" sz="1100" dirty="0">
                <a:effectLst/>
                <a:latin typeface="Calibri" panose="020F0502020204030204" pitchFamily="34" charset="0"/>
                <a:ea typeface="Meiryo" panose="020B0604030504040204" pitchFamily="34" charset="-128"/>
                <a:cs typeface="Arial" panose="020B0604020202020204" pitchFamily="34" charset="0"/>
              </a:rPr>
            </a:br>
            <a:r>
              <a:rPr lang="ro-RO" sz="1100" dirty="0">
                <a:effectLst/>
                <a:latin typeface="Calibri" panose="020F050202020403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RMSE: 118.07</a:t>
            </a:r>
            <a:endParaRPr lang="ro-RO" sz="1050" dirty="0">
              <a:effectLst/>
              <a:latin typeface="Century Gothic" panose="020B0502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294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 txBox="1">
            <a:spLocks noGrp="1"/>
          </p:cNvSpPr>
          <p:nvPr>
            <p:ph type="title"/>
          </p:nvPr>
        </p:nvSpPr>
        <p:spPr>
          <a:xfrm>
            <a:off x="1073700" y="460949"/>
            <a:ext cx="6996600" cy="3996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Scop și obiective</a:t>
            </a:r>
            <a:endParaRPr dirty="0"/>
          </a:p>
        </p:txBody>
      </p:sp>
      <p:sp>
        <p:nvSpPr>
          <p:cNvPr id="470" name="Google Shape;470;p14"/>
          <p:cNvSpPr txBox="1"/>
          <p:nvPr/>
        </p:nvSpPr>
        <p:spPr>
          <a:xfrm>
            <a:off x="544606" y="1054662"/>
            <a:ext cx="8054787" cy="2629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1600"/>
              </a:spcAft>
            </a:pPr>
            <a:r>
              <a:rPr lang="ro-RO" sz="105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Proiectul are ca scop previzionarea prețului acțiunilor firmei Google LLC prin modelarea datelor și utilizarea modelelor econometrice, folosind date de pe o perioadă de peste 5 ani, din intervalul 4/1/2016 – 30/4/2021. Acest set de date, care a fost preluat de pe Yahoo </a:t>
            </a:r>
            <a:r>
              <a:rPr lang="ro-RO" sz="105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Finance</a:t>
            </a:r>
            <a:r>
              <a:rPr lang="ro-RO" sz="105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, are 1341 de observații (ce corespund zilelor de tranzacționare la bursă) și conține informații despre: </a:t>
            </a:r>
            <a:endParaRPr lang="ro-RO" sz="105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ro-RO" sz="1050" b="1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Open</a:t>
            </a:r>
            <a:r>
              <a:rPr lang="ro-RO" sz="105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(prețul de deschidere)</a:t>
            </a:r>
            <a:endParaRPr lang="ro-RO" sz="105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ro-RO" sz="1050" b="1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High</a:t>
            </a:r>
            <a:r>
              <a:rPr lang="ro-RO" sz="105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(prețul maxim dintr-o zi de tranzacționare)</a:t>
            </a:r>
            <a:endParaRPr lang="ro-RO" sz="105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ro-RO" sz="1050" b="1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Low</a:t>
            </a:r>
            <a:r>
              <a:rPr lang="ro-RO" sz="1050" b="1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lang="ro-RO" sz="105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(prețul minim dintr-o zi de tranzacționare)</a:t>
            </a:r>
            <a:endParaRPr lang="ro-RO" sz="105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ro-RO" sz="1050" b="1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Close</a:t>
            </a:r>
            <a:r>
              <a:rPr lang="ro-RO" sz="1050" b="1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lang="ro-RO" sz="105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(prețul de închidere)</a:t>
            </a:r>
            <a:endParaRPr lang="ro-RO" sz="105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ro-RO" sz="1050" b="1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Adjusted</a:t>
            </a:r>
            <a:r>
              <a:rPr lang="ro-RO" sz="1050" b="1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lang="ro-RO" sz="1050" b="1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close</a:t>
            </a:r>
            <a:r>
              <a:rPr lang="ro-RO" sz="105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(prețul de închidere ajustat)</a:t>
            </a:r>
            <a:endParaRPr lang="ro-RO" sz="105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ro-RO" sz="1050" b="1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Volume</a:t>
            </a:r>
            <a:r>
              <a:rPr lang="ro-RO" sz="105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(volumul de tranzacționare)</a:t>
            </a:r>
            <a:endParaRPr lang="ro-RO" sz="105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473" name="Google Shape;473;p1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37D98C-CCD9-46EE-A6EF-6E7F28C08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15841" y="1764563"/>
            <a:ext cx="2440934" cy="80718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CONCLUZII</a:t>
            </a:r>
            <a:endParaRPr dirty="0"/>
          </a:p>
        </p:txBody>
      </p:sp>
      <p:sp>
        <p:nvSpPr>
          <p:cNvPr id="532" name="Google Shape;532;p21"/>
          <p:cNvSpPr txBox="1">
            <a:spLocks noGrp="1"/>
          </p:cNvSpPr>
          <p:nvPr>
            <p:ph type="body" idx="1"/>
          </p:nvPr>
        </p:nvSpPr>
        <p:spPr>
          <a:xfrm>
            <a:off x="1139654" y="1462476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ARIMA</a:t>
            </a:r>
            <a:endParaRPr lang="ro-RO" b="1" dirty="0"/>
          </a:p>
          <a:p>
            <a:pPr marL="0" indent="0">
              <a:buNone/>
            </a:pPr>
            <a:r>
              <a:rPr lang="en-US" dirty="0"/>
              <a:t>Nu s-a </a:t>
            </a:r>
            <a:r>
              <a:rPr lang="en-US" dirty="0" err="1"/>
              <a:t>putut</a:t>
            </a:r>
            <a:r>
              <a:rPr lang="en-US" dirty="0"/>
              <a:t> </a:t>
            </a:r>
            <a:r>
              <a:rPr lang="en-US" dirty="0" err="1"/>
              <a:t>realiza</a:t>
            </a:r>
            <a:r>
              <a:rPr lang="en-US" dirty="0"/>
              <a:t> o </a:t>
            </a:r>
            <a:r>
              <a:rPr lang="en-US" dirty="0" err="1"/>
              <a:t>predic</a:t>
            </a:r>
            <a:r>
              <a:rPr lang="ro-RO" dirty="0"/>
              <a:t>ţie</a:t>
            </a:r>
            <a:r>
              <a:rPr lang="en-US" dirty="0"/>
              <a:t>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reziduurile</a:t>
            </a:r>
            <a:r>
              <a:rPr lang="en-US" dirty="0"/>
              <a:t> </a:t>
            </a:r>
            <a:r>
              <a:rPr lang="en-US" dirty="0" err="1"/>
              <a:t>modelului</a:t>
            </a:r>
            <a:r>
              <a:rPr lang="en-US" dirty="0"/>
              <a:t> sunt </a:t>
            </a:r>
            <a:r>
              <a:rPr lang="en-US" dirty="0" err="1"/>
              <a:t>autocorelate</a:t>
            </a:r>
            <a:r>
              <a:rPr lang="ro-RO" dirty="0"/>
              <a:t> </a:t>
            </a:r>
            <a:r>
              <a:rPr lang="en-US" dirty="0"/>
              <a:t>.</a:t>
            </a:r>
            <a:endParaRPr lang="ro-RO" dirty="0"/>
          </a:p>
        </p:txBody>
      </p:sp>
      <p:sp>
        <p:nvSpPr>
          <p:cNvPr id="533" name="Google Shape;533;p21"/>
          <p:cNvSpPr txBox="1">
            <a:spLocks noGrp="1"/>
          </p:cNvSpPr>
          <p:nvPr>
            <p:ph type="body" idx="2"/>
          </p:nvPr>
        </p:nvSpPr>
        <p:spPr>
          <a:xfrm>
            <a:off x="5683909" y="1462476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/>
              <a:t>VaR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dirty="0"/>
              <a:t>VaR-ul prognozat zilnic dat de modelul GARCH</a:t>
            </a:r>
            <a:r>
              <a:rPr lang="en-US" dirty="0"/>
              <a:t> </a:t>
            </a:r>
            <a:r>
              <a:rPr lang="ro-RO" dirty="0"/>
              <a:t>nu pare a fi un instrument predictiv eficient în acest caz.</a:t>
            </a:r>
            <a:endParaRPr lang="en-US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ro-RO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ro-RO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5" name="Google Shape;535;p2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1001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CONCLUZII</a:t>
            </a:r>
            <a:endParaRPr dirty="0"/>
          </a:p>
        </p:txBody>
      </p:sp>
      <p:sp>
        <p:nvSpPr>
          <p:cNvPr id="532" name="Google Shape;532;p21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/>
              <a:t>Netezire</a:t>
            </a:r>
            <a:r>
              <a:rPr lang="en-US" b="1" dirty="0"/>
              <a:t> </a:t>
            </a:r>
            <a:r>
              <a:rPr lang="en-US" b="1" dirty="0" err="1"/>
              <a:t>exponen</a:t>
            </a:r>
            <a:r>
              <a:rPr lang="ro-RO" b="1" dirty="0" err="1"/>
              <a:t>țială</a:t>
            </a:r>
            <a:endParaRPr lang="ro-RO" b="1" dirty="0"/>
          </a:p>
          <a:p>
            <a:pPr marL="0" indent="0">
              <a:buNone/>
            </a:pPr>
            <a:r>
              <a:rPr lang="ro-RO" dirty="0"/>
              <a:t>Funcționează mai bine pentru perioade de prognozare mai scurte; 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/>
              <a:t>SES minimizează RMSE-</a:t>
            </a:r>
            <a:r>
              <a:rPr lang="ro-RO" dirty="0" err="1"/>
              <a:t>ul</a:t>
            </a:r>
            <a:r>
              <a:rPr lang="ro-RO" dirty="0"/>
              <a:t>.</a:t>
            </a:r>
            <a:endParaRPr dirty="0"/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endParaRPr lang="ro-RO" sz="700" dirty="0">
              <a:effectLst/>
              <a:latin typeface="Calibri" panose="020F050202020403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533" name="Google Shape;533;p21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b="1" dirty="0" err="1"/>
              <a:t>Holt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dirty="0"/>
              <a:t>Funcționează mai bine pentru perioade de prognozare mai scurte;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ro-RO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dirty="0"/>
              <a:t>Indicatorii de performanță nu sunt la fel de buni.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ro-RO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4" name="Google Shape;534;p21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b="1" dirty="0"/>
              <a:t>Deep </a:t>
            </a:r>
            <a:r>
              <a:rPr lang="ro-RO" b="1" dirty="0" err="1"/>
              <a:t>Learning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dirty="0"/>
              <a:t>Cea mai bună acuratețe, care surprinde cel mai bine mișcările pieței: Facebook.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5" name="Google Shape;535;p2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3B18B5-3919-48A6-8ABF-A2244562B8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grpSp>
        <p:nvGrpSpPr>
          <p:cNvPr id="3" name="Google Shape;1676;p49">
            <a:extLst>
              <a:ext uri="{FF2B5EF4-FFF2-40B4-BE49-F238E27FC236}">
                <a16:creationId xmlns:a16="http://schemas.microsoft.com/office/drawing/2014/main" id="{A6A847AF-9D45-41F7-80AE-893F058FCA41}"/>
              </a:ext>
            </a:extLst>
          </p:cNvPr>
          <p:cNvGrpSpPr/>
          <p:nvPr/>
        </p:nvGrpSpPr>
        <p:grpSpPr>
          <a:xfrm>
            <a:off x="3903502" y="206158"/>
            <a:ext cx="1336824" cy="316035"/>
            <a:chOff x="3042485" y="5594633"/>
            <a:chExt cx="2159652" cy="510557"/>
          </a:xfrm>
        </p:grpSpPr>
        <p:sp>
          <p:nvSpPr>
            <p:cNvPr id="4" name="Google Shape;1677;p49">
              <a:extLst>
                <a:ext uri="{FF2B5EF4-FFF2-40B4-BE49-F238E27FC236}">
                  <a16:creationId xmlns:a16="http://schemas.microsoft.com/office/drawing/2014/main" id="{7EF667F9-4EE9-489C-86E5-318B64773CF2}"/>
                </a:ext>
              </a:extLst>
            </p:cNvPr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1678;p49">
              <a:extLst>
                <a:ext uri="{FF2B5EF4-FFF2-40B4-BE49-F238E27FC236}">
                  <a16:creationId xmlns:a16="http://schemas.microsoft.com/office/drawing/2014/main" id="{1F8E04E9-5CB2-4505-A6BD-E4838DB2361D}"/>
                </a:ext>
              </a:extLst>
            </p:cNvPr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679;p49">
              <a:extLst>
                <a:ext uri="{FF2B5EF4-FFF2-40B4-BE49-F238E27FC236}">
                  <a16:creationId xmlns:a16="http://schemas.microsoft.com/office/drawing/2014/main" id="{DD0092B6-09A3-4B76-8E6B-9647338E2949}"/>
                </a:ext>
              </a:extLst>
            </p:cNvPr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680;p49">
              <a:extLst>
                <a:ext uri="{FF2B5EF4-FFF2-40B4-BE49-F238E27FC236}">
                  <a16:creationId xmlns:a16="http://schemas.microsoft.com/office/drawing/2014/main" id="{A530B145-10FA-4836-9DCB-68E6A0D907AF}"/>
                </a:ext>
              </a:extLst>
            </p:cNvPr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681;p49">
              <a:extLst>
                <a:ext uri="{FF2B5EF4-FFF2-40B4-BE49-F238E27FC236}">
                  <a16:creationId xmlns:a16="http://schemas.microsoft.com/office/drawing/2014/main" id="{3F6499D5-3E82-4DA0-A699-BD8C0C7A4B4B}"/>
                </a:ext>
              </a:extLst>
            </p:cNvPr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682;p49">
              <a:extLst>
                <a:ext uri="{FF2B5EF4-FFF2-40B4-BE49-F238E27FC236}">
                  <a16:creationId xmlns:a16="http://schemas.microsoft.com/office/drawing/2014/main" id="{6C8B92DE-CB3F-49A6-8EA0-1C101E92DCA2}"/>
                </a:ext>
              </a:extLst>
            </p:cNvPr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683;p49">
              <a:extLst>
                <a:ext uri="{FF2B5EF4-FFF2-40B4-BE49-F238E27FC236}">
                  <a16:creationId xmlns:a16="http://schemas.microsoft.com/office/drawing/2014/main" id="{7BA82BDD-039B-47CA-984B-5B29621B282C}"/>
                </a:ext>
              </a:extLst>
            </p:cNvPr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684;p49">
              <a:extLst>
                <a:ext uri="{FF2B5EF4-FFF2-40B4-BE49-F238E27FC236}">
                  <a16:creationId xmlns:a16="http://schemas.microsoft.com/office/drawing/2014/main" id="{1A2A1EB4-FE2F-48EC-BFF1-42FC4D214EAB}"/>
                </a:ext>
              </a:extLst>
            </p:cNvPr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685;p49">
              <a:extLst>
                <a:ext uri="{FF2B5EF4-FFF2-40B4-BE49-F238E27FC236}">
                  <a16:creationId xmlns:a16="http://schemas.microsoft.com/office/drawing/2014/main" id="{3318B88D-7AAE-431F-A850-BDB9A361641D}"/>
                </a:ext>
              </a:extLst>
            </p:cNvPr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686;p49">
              <a:extLst>
                <a:ext uri="{FF2B5EF4-FFF2-40B4-BE49-F238E27FC236}">
                  <a16:creationId xmlns:a16="http://schemas.microsoft.com/office/drawing/2014/main" id="{AFD058CE-E134-46D7-B6A7-43AB8249C2CA}"/>
                </a:ext>
              </a:extLst>
            </p:cNvPr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687;p49">
              <a:extLst>
                <a:ext uri="{FF2B5EF4-FFF2-40B4-BE49-F238E27FC236}">
                  <a16:creationId xmlns:a16="http://schemas.microsoft.com/office/drawing/2014/main" id="{BAF69685-179A-4565-9A89-E750B30082C7}"/>
                </a:ext>
              </a:extLst>
            </p:cNvPr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688;p49">
              <a:extLst>
                <a:ext uri="{FF2B5EF4-FFF2-40B4-BE49-F238E27FC236}">
                  <a16:creationId xmlns:a16="http://schemas.microsoft.com/office/drawing/2014/main" id="{5BBD912A-9510-4B17-AD48-DB9BCB58AE26}"/>
                </a:ext>
              </a:extLst>
            </p:cNvPr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89;p49">
              <a:extLst>
                <a:ext uri="{FF2B5EF4-FFF2-40B4-BE49-F238E27FC236}">
                  <a16:creationId xmlns:a16="http://schemas.microsoft.com/office/drawing/2014/main" id="{E7453F05-758C-4A26-ADF0-6E171DEEDF0B}"/>
                </a:ext>
              </a:extLst>
            </p:cNvPr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690;p49">
              <a:extLst>
                <a:ext uri="{FF2B5EF4-FFF2-40B4-BE49-F238E27FC236}">
                  <a16:creationId xmlns:a16="http://schemas.microsoft.com/office/drawing/2014/main" id="{5D328783-E81D-4FBB-82DE-BC043EC8534C}"/>
                </a:ext>
              </a:extLst>
            </p:cNvPr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691;p49">
              <a:extLst>
                <a:ext uri="{FF2B5EF4-FFF2-40B4-BE49-F238E27FC236}">
                  <a16:creationId xmlns:a16="http://schemas.microsoft.com/office/drawing/2014/main" id="{9161D52C-DDD5-4B2E-9E17-5AB123103F90}"/>
                </a:ext>
              </a:extLst>
            </p:cNvPr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A5B21AC-54D8-4CE0-83FC-DD6AC82B6C39}"/>
              </a:ext>
            </a:extLst>
          </p:cNvPr>
          <p:cNvSpPr/>
          <p:nvPr/>
        </p:nvSpPr>
        <p:spPr>
          <a:xfrm>
            <a:off x="2516213" y="1843791"/>
            <a:ext cx="4111403" cy="906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4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Thank</a:t>
            </a:r>
            <a:r>
              <a:rPr lang="ro-RO" sz="4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ro-RO" sz="40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you</a:t>
            </a:r>
            <a:r>
              <a:rPr lang="ro-RO" sz="4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!</a:t>
            </a:r>
            <a:endParaRPr lang="LID4096" sz="4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312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7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o-RO" dirty="0"/>
              <a:t>Piața bursieră este haotică, complexă, volatilă și dinamică.</a:t>
            </a:r>
            <a:endParaRPr dirty="0"/>
          </a:p>
        </p:txBody>
      </p:sp>
      <p:sp>
        <p:nvSpPr>
          <p:cNvPr id="494" name="Google Shape;494;p1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24A73B-AC9A-496D-8BF4-16500D36B1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Google Shape;524;p20">
            <a:extLst>
              <a:ext uri="{FF2B5EF4-FFF2-40B4-BE49-F238E27FC236}">
                <a16:creationId xmlns:a16="http://schemas.microsoft.com/office/drawing/2014/main" id="{7282DA7C-3067-456A-94B2-942A68F6D44B}"/>
              </a:ext>
            </a:extLst>
          </p:cNvPr>
          <p:cNvSpPr txBox="1">
            <a:spLocks/>
          </p:cNvSpPr>
          <p:nvPr/>
        </p:nvSpPr>
        <p:spPr>
          <a:xfrm>
            <a:off x="1073700" y="365183"/>
            <a:ext cx="6996600" cy="4349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1"/>
              </a:buClr>
              <a:buSzPts val="2000"/>
            </a:pPr>
            <a:r>
              <a:rPr lang="ro-RO" sz="2000" b="1" dirty="0">
                <a:solidFill>
                  <a:srgbClr val="94BEFF"/>
                </a:solidFill>
                <a:latin typeface="Oswald"/>
                <a:sym typeface="Oswald"/>
              </a:rPr>
              <a:t>STATISTICI</a:t>
            </a:r>
            <a:r>
              <a:rPr lang="ro-RO" sz="2000" b="1" dirty="0">
                <a:solidFill>
                  <a:schemeClr val="accent1"/>
                </a:solidFill>
                <a:latin typeface="Oswald"/>
                <a:sym typeface="Oswald"/>
              </a:rPr>
              <a:t> </a:t>
            </a:r>
            <a:r>
              <a:rPr lang="ro-RO" sz="2000" b="1" dirty="0">
                <a:solidFill>
                  <a:schemeClr val="accent2">
                    <a:lumMod val="75000"/>
                  </a:schemeClr>
                </a:solidFill>
                <a:latin typeface="Oswald"/>
                <a:sym typeface="Oswald"/>
              </a:rPr>
              <a:t>DESCRIPTIVE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411C2-E5FE-4E0A-80BB-69A4A4EBC44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83" y="1081978"/>
            <a:ext cx="4127968" cy="2535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FAA211-2902-47D2-BFCE-79EBA85E6D2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342" y="1415888"/>
            <a:ext cx="4058875" cy="20063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984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ARIMA-GARCH-</a:t>
            </a:r>
            <a:r>
              <a:rPr lang="en-US" dirty="0" err="1"/>
              <a:t>VaR</a:t>
            </a:r>
            <a:endParaRPr dirty="0"/>
          </a:p>
        </p:txBody>
      </p:sp>
      <p:sp>
        <p:nvSpPr>
          <p:cNvPr id="487" name="Google Shape;487;p16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>
              <a:solidFill>
                <a:schemeClr val="accent2"/>
              </a:solidFill>
            </a:endParaRPr>
          </a:p>
        </p:txBody>
      </p:sp>
      <p:sp>
        <p:nvSpPr>
          <p:cNvPr id="488" name="Google Shape;488;p16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A7F79-57E2-4F5A-AA11-38A989C8CA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A2AECC-9F7D-408C-AE1E-A8932D5FDC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3649222" cy="30396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851983-A107-411C-B623-92E18BD1881A}"/>
              </a:ext>
            </a:extLst>
          </p:cNvPr>
          <p:cNvSpPr txBox="1"/>
          <p:nvPr/>
        </p:nvSpPr>
        <p:spPr>
          <a:xfrm>
            <a:off x="3082412" y="216885"/>
            <a:ext cx="29791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ARIMA</a:t>
            </a:r>
            <a:endParaRPr lang="LID4096" sz="1800" b="1" dirty="0">
              <a:solidFill>
                <a:schemeClr val="accent2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AC37AE-E3EE-45EC-9BB4-E05D39B84EA5}"/>
              </a:ext>
            </a:extLst>
          </p:cNvPr>
          <p:cNvSpPr txBox="1"/>
          <p:nvPr/>
        </p:nvSpPr>
        <p:spPr>
          <a:xfrm>
            <a:off x="4114800" y="1072183"/>
            <a:ext cx="4618892" cy="703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600"/>
              </a:spcAft>
            </a:pPr>
            <a:r>
              <a:rPr lang="ro-RO" sz="14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Linia roșie indică prețul mediu de închidere pentru intervalul de timp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ianuarie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2016 – 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aprilie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2021.</a:t>
            </a:r>
            <a:endParaRPr lang="en-US" sz="12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B6C0CC-9472-4E78-9068-5F9CD502F087}"/>
              </a:ext>
            </a:extLst>
          </p:cNvPr>
          <p:cNvSpPr txBox="1"/>
          <p:nvPr/>
        </p:nvSpPr>
        <p:spPr>
          <a:xfrm>
            <a:off x="4114800" y="2376442"/>
            <a:ext cx="4618892" cy="1349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600"/>
              </a:spcAft>
            </a:pPr>
            <a:r>
              <a:rPr lang="ro-RO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Procesele non-staționare au medii, varianțe și covarianțe care se schimbă în timp. Folosirea datelor nestaționare duce la o prognoză nesigură. Un proces staționar fluctuează în jurul unei medii constante cu varianță constantă.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155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A7F79-57E2-4F5A-AA11-38A989C8CA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C9D5F4-2978-426A-870B-7A1D258E6270}"/>
              </a:ext>
            </a:extLst>
          </p:cNvPr>
          <p:cNvSpPr txBox="1"/>
          <p:nvPr/>
        </p:nvSpPr>
        <p:spPr>
          <a:xfrm>
            <a:off x="3082412" y="209130"/>
            <a:ext cx="297917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Seri</a:t>
            </a:r>
            <a:r>
              <a:rPr lang="ro-RO" sz="1600" b="1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 staţionară</a:t>
            </a:r>
            <a:endParaRPr lang="LID4096" sz="1600" b="1" dirty="0">
              <a:solidFill>
                <a:schemeClr val="accent2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6DBB4B-D378-44A6-B9CB-0377BEAD24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702562"/>
            <a:ext cx="4058479" cy="3738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D1504D-7641-4302-BB47-FCF9704E1F4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388263" y="1853951"/>
            <a:ext cx="45339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77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A7F79-57E2-4F5A-AA11-38A989C8CA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2668FF-99E6-4999-AB09-4C8C1BFB8688}"/>
              </a:ext>
            </a:extLst>
          </p:cNvPr>
          <p:cNvSpPr txBox="1"/>
          <p:nvPr/>
        </p:nvSpPr>
        <p:spPr>
          <a:xfrm>
            <a:off x="3082412" y="314061"/>
            <a:ext cx="297917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o-RO" sz="1600" b="1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Metodologia Box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-</a:t>
            </a:r>
            <a:r>
              <a:rPr lang="ro-RO" sz="1600" b="1" dirty="0">
                <a:solidFill>
                  <a:schemeClr val="accent2">
                    <a:lumMod val="7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Jenkins</a:t>
            </a:r>
            <a:endParaRPr lang="LID4096" sz="1600" b="1" dirty="0">
              <a:solidFill>
                <a:schemeClr val="accent2">
                  <a:lumMod val="7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E6FC3-6E5A-4814-893B-BE47C544CD5E}"/>
              </a:ext>
            </a:extLst>
          </p:cNvPr>
          <p:cNvSpPr txBox="1"/>
          <p:nvPr/>
        </p:nvSpPr>
        <p:spPr>
          <a:xfrm>
            <a:off x="316523" y="919452"/>
            <a:ext cx="4618892" cy="380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600"/>
              </a:spcAft>
            </a:pPr>
            <a:r>
              <a:rPr lang="en-US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1. </a:t>
            </a:r>
            <a:r>
              <a:rPr lang="ro-RO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Identificare</a:t>
            </a:r>
            <a:endParaRPr lang="en-US" sz="1200" dirty="0">
              <a:effectLst/>
              <a:latin typeface="Century Gothic" panose="020B0502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7C56D8-E6EA-4C2B-B202-1D37AAC2C3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5764" y="1466850"/>
            <a:ext cx="4166235" cy="2209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655FBE-511F-4DFF-BCCE-F942AB2B0A53}"/>
              </a:ext>
            </a:extLst>
          </p:cNvPr>
          <p:cNvSpPr txBox="1"/>
          <p:nvPr/>
        </p:nvSpPr>
        <p:spPr>
          <a:xfrm>
            <a:off x="5397157" y="1705590"/>
            <a:ext cx="2979175" cy="102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600"/>
              </a:spcAft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Am </a:t>
            </a:r>
            <a:r>
              <a:rPr lang="ro-RO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calculat scorurile AIC pentru diferite modele ARIMA și deducem că modelul adecvat este un (MA (1)).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548118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975</Words>
  <Application>Microsoft Office PowerPoint</Application>
  <PresentationFormat>On-screen Show (16:9)</PresentationFormat>
  <Paragraphs>113</Paragraphs>
  <Slides>32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Century Gothic</vt:lpstr>
      <vt:lpstr>Source Sans Pro</vt:lpstr>
      <vt:lpstr>Calibri</vt:lpstr>
      <vt:lpstr>Oswald</vt:lpstr>
      <vt:lpstr>Quince template</vt:lpstr>
      <vt:lpstr>PREVIZIONAREA ACȚIUNILOR GOOGLE</vt:lpstr>
      <vt:lpstr>PowerPoint Presentation</vt:lpstr>
      <vt:lpstr>Scop și obiective</vt:lpstr>
      <vt:lpstr>PowerPoint Presentation</vt:lpstr>
      <vt:lpstr>PowerPoint Presentation</vt:lpstr>
      <vt:lpstr>ARIMA-GARCH-VaR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Tehnici de netezire exponenţială</vt:lpstr>
      <vt:lpstr>PowerPoint Presentation</vt:lpstr>
      <vt:lpstr>PowerPoint Presentation</vt:lpstr>
      <vt:lpstr>PowerPoint Presentation</vt:lpstr>
      <vt:lpstr>Deep Learning - LSTM</vt:lpstr>
      <vt:lpstr>TRANSFORMAREA DATELOR</vt:lpstr>
      <vt:lpstr>PREȚ REAL vs. PREȚ PROGNOZAT</vt:lpstr>
      <vt:lpstr>PowerPoint Presentation</vt:lpstr>
      <vt:lpstr>PowerPoint Presentation</vt:lpstr>
      <vt:lpstr>CONCLUZII</vt:lpstr>
      <vt:lpstr>CONCLUZII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PREVIZIONAREA ACȚIUNILOR GOOGLE</dc:title>
  <cp:lastModifiedBy>Alexandru-Constantin RÎDELESNE (95296)</cp:lastModifiedBy>
  <cp:revision>27</cp:revision>
  <dcterms:modified xsi:type="dcterms:W3CDTF">2021-06-14T12:29:49Z</dcterms:modified>
</cp:coreProperties>
</file>