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537" r:id="rId8"/>
    <p:sldId id="538" r:id="rId9"/>
    <p:sldId id="262" r:id="rId10"/>
    <p:sldId id="535" r:id="rId11"/>
    <p:sldId id="536" r:id="rId12"/>
    <p:sldId id="539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540" r:id="rId21"/>
    <p:sldId id="541" r:id="rId22"/>
    <p:sldId id="528" r:id="rId23"/>
    <p:sldId id="529" r:id="rId24"/>
    <p:sldId id="530" r:id="rId25"/>
    <p:sldId id="531" r:id="rId26"/>
    <p:sldId id="533" r:id="rId27"/>
    <p:sldId id="523" r:id="rId28"/>
    <p:sldId id="532" r:id="rId29"/>
    <p:sldId id="271" r:id="rId30"/>
    <p:sldId id="524" r:id="rId31"/>
    <p:sldId id="525" r:id="rId32"/>
    <p:sldId id="526" r:id="rId33"/>
    <p:sldId id="272" r:id="rId34"/>
    <p:sldId id="273" r:id="rId35"/>
    <p:sldId id="519" r:id="rId36"/>
    <p:sldId id="520" r:id="rId37"/>
    <p:sldId id="521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5" autoAdjust="0"/>
  </p:normalViewPr>
  <p:slideViewPr>
    <p:cSldViewPr>
      <p:cViewPr varScale="1">
        <p:scale>
          <a:sx n="104" d="100"/>
          <a:sy n="104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C8E041-E0B8-484D-ADBF-C5B0EBB822C1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236369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33AD-A096-4F71-AB98-D643C3F157B0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167242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A62BF-A957-43F4-9D45-3D03173500A6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395381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2D54E-33D0-43CC-BC67-7FB6C31191AE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142863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5CE6F-0057-4E97-91E4-ED7450D0597D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5608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C026F-E883-4108-BD14-120910069623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1084756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BDB8F-09AF-46C7-B742-2CE85FA4E2CE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2292888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B6E57-CC53-45BE-8BDE-1D2D6B09AAF7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218326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1ACA2-75D1-4F01-BE81-591862C8EA39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170012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934D9-9702-4CF8-87E0-C2A73DAC21C2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27565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A54D5-509F-419E-8EDF-4D1C75F21B83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4135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947776-3BA8-4B9C-B973-989FF4F718C3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2331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D57DB-6F2C-48E5-ADE3-AE6867A29669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5189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88708-8D9C-4056-BAF6-13DE06A38F9D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41765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E72DE-6DFD-4933-8782-A613A41A4E47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157957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590C2-5A31-4A53-B5C0-F763B5B60AFF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28925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6BE5B-2647-4D1E-AF72-CDFB6844A28F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342703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EEEA0-79F1-49AD-9AA3-1442C76D5151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79304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0025"/>
            <a:ext cx="2895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Саша Стојановић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0025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65E93A6-3257-4979-8925-7558D5C613AA}" type="slidenum">
              <a:rPr lang="en-US" altLang="sr-Latn-RS"/>
              <a:pPr/>
              <a:t>‹#›</a:t>
            </a:fld>
            <a:r>
              <a:rPr lang="sr-Cyrl-CS" altLang="sr-Latn-RS"/>
              <a:t>/</a:t>
            </a:r>
            <a:r>
              <a:rPr lang="en-US" altLang="sr-Latn-RS"/>
              <a:t>231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sr-Latn-RS" sz="4000" smtClean="0"/>
              <a:t>Увод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DEA12B-941A-49B4-8215-6D1F73B55E8D}" type="slidenum">
              <a:rPr lang="en-US" altLang="sr-Latn-RS"/>
              <a:pPr/>
              <a:t>10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 smtClean="0"/>
              <a:t>RDL – resistor-diode logic</a:t>
            </a:r>
          </a:p>
        </p:txBody>
      </p:sp>
      <p:pic>
        <p:nvPicPr>
          <p:cNvPr id="1126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970088"/>
            <a:ext cx="5391150" cy="3516312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r-Latn-RS" smtClean="0"/>
              <a:t>Тумачење напонских нивоа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sr-Cyrl-RS" dirty="0" smtClean="0"/>
              <a:t>Позитивна логика:</a:t>
            </a:r>
          </a:p>
          <a:p>
            <a:pPr lvl="1">
              <a:defRPr/>
            </a:pPr>
            <a:r>
              <a:rPr lang="sr-Cyrl-CS" dirty="0" smtClean="0"/>
              <a:t>В</a:t>
            </a:r>
            <a:r>
              <a:rPr lang="sr-Cyrl-RS" dirty="0" smtClean="0"/>
              <a:t>исок напонски ниво = логичко 1</a:t>
            </a:r>
          </a:p>
          <a:p>
            <a:pPr lvl="1">
              <a:defRPr/>
            </a:pPr>
            <a:r>
              <a:rPr lang="sr-Cyrl-RS" dirty="0" smtClean="0"/>
              <a:t>Низак напонски ниво = логичка 0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sr-Cyrl-RS" dirty="0" smtClean="0"/>
              <a:t>Негативна логика:</a:t>
            </a:r>
          </a:p>
          <a:p>
            <a:pPr lvl="1">
              <a:defRPr/>
            </a:pPr>
            <a:r>
              <a:rPr lang="sr-Cyrl-CS" dirty="0" smtClean="0"/>
              <a:t>В</a:t>
            </a:r>
            <a:r>
              <a:rPr lang="sr-Cyrl-RS" dirty="0" smtClean="0"/>
              <a:t>исок напонски ниво = логичка 0</a:t>
            </a:r>
          </a:p>
          <a:p>
            <a:pPr lvl="1">
              <a:defRPr/>
            </a:pPr>
            <a:r>
              <a:rPr lang="sr-Cyrl-RS" dirty="0" smtClean="0"/>
              <a:t>Низак напонски ниво = логичко 1</a:t>
            </a:r>
            <a:endParaRPr lang="en-US" dirty="0" smtClean="0"/>
          </a:p>
          <a:p>
            <a:pPr lvl="1">
              <a:defRPr/>
            </a:pPr>
            <a:endParaRPr lang="sr-Cyrl-RS" dirty="0" smtClean="0"/>
          </a:p>
          <a:p>
            <a:pPr>
              <a:defRPr/>
            </a:pPr>
            <a:r>
              <a:rPr lang="sr-Cyrl-RS" dirty="0" smtClean="0"/>
              <a:t>Подразумјеваћемо позитивну логику.</a:t>
            </a:r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9302F7-0599-45BE-8F70-3CD3D7B94353}" type="slidenum">
              <a:rPr lang="en-US" altLang="sr-Latn-RS"/>
              <a:pPr/>
              <a:t>11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B8380-4CA9-431F-B74F-B81B37A5600D}" type="slidenum">
              <a:rPr lang="en-US" altLang="sr-Latn-RS"/>
              <a:pPr/>
              <a:t>12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 smtClean="0"/>
              <a:t>RDL – resistor-diode logic - примјери</a:t>
            </a:r>
          </a:p>
        </p:txBody>
      </p:sp>
      <p:pic>
        <p:nvPicPr>
          <p:cNvPr id="1331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754188"/>
            <a:ext cx="5956300" cy="3808412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9D463C-0877-4E5D-98AE-0444DFE8D538}" type="slidenum">
              <a:rPr lang="en-US" altLang="sr-Latn-RS"/>
              <a:pPr/>
              <a:t>13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Биполарни транзистор</a:t>
            </a:r>
            <a:endParaRPr lang="en-US" altLang="sr-Latn-R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sr-Cyrl-CS" dirty="0" smtClean="0"/>
              <a:t>Двије врсте: </a:t>
            </a:r>
            <a:r>
              <a:rPr lang="sr-Cyrl-CS" dirty="0" err="1" smtClean="0"/>
              <a:t>пнп</a:t>
            </a:r>
            <a:r>
              <a:rPr lang="sr-Cyrl-CS" dirty="0" smtClean="0"/>
              <a:t> и </a:t>
            </a:r>
            <a:r>
              <a:rPr lang="sr-Cyrl-CS" dirty="0" err="1" smtClean="0"/>
              <a:t>нпн</a:t>
            </a:r>
            <a:endParaRPr lang="sr-Cyrl-C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sr-Cyrl-RS" dirty="0" smtClean="0"/>
              <a:t>НПН има боље карактеристике и чешће се користи</a:t>
            </a:r>
            <a:endParaRPr lang="sr-Cyrl-CS" dirty="0" smtClean="0"/>
          </a:p>
          <a:p>
            <a:pPr eaLnBrk="1" hangingPunct="1">
              <a:defRPr/>
            </a:pPr>
            <a:endParaRPr lang="sr-Cyrl-CS" dirty="0" smtClean="0"/>
          </a:p>
          <a:p>
            <a:pPr eaLnBrk="1" hangingPunct="1">
              <a:defRPr/>
            </a:pPr>
            <a:r>
              <a:rPr lang="sr-Cyrl-CS" dirty="0" smtClean="0"/>
              <a:t>Може да ради у више режима:</a:t>
            </a:r>
          </a:p>
          <a:p>
            <a:pPr lvl="1" eaLnBrk="1" hangingPunct="1">
              <a:defRPr/>
            </a:pPr>
            <a:r>
              <a:rPr lang="sr-Cyrl-CS" dirty="0" err="1" smtClean="0"/>
              <a:t>Закочен</a:t>
            </a:r>
            <a:r>
              <a:rPr lang="sr-Cyrl-CS" dirty="0" smtClean="0"/>
              <a:t>,</a:t>
            </a:r>
          </a:p>
          <a:p>
            <a:pPr lvl="1" eaLnBrk="1" hangingPunct="1">
              <a:defRPr/>
            </a:pPr>
            <a:r>
              <a:rPr lang="sr-Cyrl-CS" dirty="0" smtClean="0"/>
              <a:t>Засићен,</a:t>
            </a:r>
          </a:p>
          <a:p>
            <a:pPr lvl="1" eaLnBrk="1" hangingPunct="1">
              <a:defRPr/>
            </a:pPr>
            <a:r>
              <a:rPr lang="sr-Cyrl-CS" dirty="0" smtClean="0"/>
              <a:t>Остали режими.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4FD350-EB6C-43BE-9A34-292B68B85BB5}" type="slidenum">
              <a:rPr lang="en-US" altLang="sr-Latn-RS"/>
              <a:pPr/>
              <a:t>14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Бип. тр. из нашег угла </a:t>
            </a:r>
            <a:endParaRPr lang="en-US" altLang="sr-Latn-R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Користи се као прекидач</a:t>
            </a:r>
          </a:p>
          <a:p>
            <a:pPr eaLnBrk="1" hangingPunct="1"/>
            <a:r>
              <a:rPr lang="sr-Cyrl-CS" altLang="sr-Latn-RS" smtClean="0"/>
              <a:t>Закочен – отворен прекидач</a:t>
            </a:r>
          </a:p>
          <a:p>
            <a:pPr eaLnBrk="1" hangingPunct="1"/>
            <a:r>
              <a:rPr lang="sr-Cyrl-CS" altLang="sr-Latn-RS" smtClean="0"/>
              <a:t>Засићен – затворен прекидач са константним падом напона </a:t>
            </a:r>
            <a:r>
              <a:rPr lang="sr-Latn-CS" altLang="sr-Latn-RS" smtClean="0"/>
              <a:t>V</a:t>
            </a:r>
            <a:r>
              <a:rPr lang="sr-Latn-CS" altLang="sr-Latn-RS" baseline="-25000" smtClean="0"/>
              <a:t>CES</a:t>
            </a:r>
            <a:r>
              <a:rPr lang="sr-Cyrl-CS" altLang="sr-Latn-RS" smtClean="0"/>
              <a:t>.</a:t>
            </a:r>
            <a:endParaRPr lang="en-US" altLang="sr-Latn-R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87B3CE-2D38-4ED9-8284-72F5A7B97971}" type="slidenum">
              <a:rPr lang="en-US" altLang="sr-Latn-RS"/>
              <a:pPr/>
              <a:t>15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Конектори бип. тр.</a:t>
            </a:r>
            <a:endParaRPr lang="en-US" altLang="sr-Latn-RS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sr-Latn-RS" sz="2400" smtClean="0"/>
              <a:t>B</a:t>
            </a:r>
            <a:r>
              <a:rPr lang="en-US" altLang="sr-Latn-RS" sz="2400" smtClean="0"/>
              <a:t> – </a:t>
            </a:r>
            <a:r>
              <a:rPr lang="sr-Cyrl-CS" altLang="sr-Latn-RS" sz="2400" smtClean="0"/>
              <a:t>база,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sr-Latn-RS" sz="2000" smtClean="0"/>
              <a:t> контролни улаз,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sr-Latn-RS" sz="2000" smtClean="0"/>
              <a:t>рачуна се напон према емитеру.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sr-Latn-RS" sz="2400" smtClean="0"/>
              <a:t>Е – емитер,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sr-Latn-RS" sz="2000" smtClean="0"/>
              <a:t>Везује се на </a:t>
            </a:r>
            <a:r>
              <a:rPr lang="sr-Latn-CS" altLang="sr-Latn-RS" sz="2000" smtClean="0"/>
              <a:t>GND (NPN)</a:t>
            </a:r>
            <a:r>
              <a:rPr lang="sr-Cyrl-CS" altLang="sr-Latn-RS" sz="2000" smtClean="0"/>
              <a:t>,</a:t>
            </a:r>
            <a:endParaRPr lang="sr-Latn-CS" altLang="sr-Latn-RS" sz="2000" smtClean="0"/>
          </a:p>
          <a:p>
            <a:pPr lvl="1" eaLnBrk="1" hangingPunct="1">
              <a:lnSpc>
                <a:spcPct val="90000"/>
              </a:lnSpc>
            </a:pPr>
            <a:r>
              <a:rPr lang="sr-Cyrl-CS" altLang="sr-Latn-RS" sz="2000" smtClean="0"/>
              <a:t>Везује се на </a:t>
            </a:r>
            <a:r>
              <a:rPr lang="sr-Latn-CS" altLang="sr-Latn-RS" sz="2000" smtClean="0"/>
              <a:t>Vcc (PNP)</a:t>
            </a:r>
            <a:r>
              <a:rPr lang="sr-Cyrl-CS" altLang="sr-Latn-RS" sz="2000" smtClean="0"/>
              <a:t>.</a:t>
            </a:r>
            <a:endParaRPr lang="sr-Latn-CS" altLang="sr-Latn-RS" sz="2000" smtClean="0"/>
          </a:p>
          <a:p>
            <a:pPr eaLnBrk="1" hangingPunct="1">
              <a:lnSpc>
                <a:spcPct val="90000"/>
              </a:lnSpc>
            </a:pPr>
            <a:r>
              <a:rPr lang="sr-Latn-CS" altLang="sr-Latn-RS" sz="2400" smtClean="0"/>
              <a:t>C – </a:t>
            </a:r>
            <a:r>
              <a:rPr lang="sr-Cyrl-CS" altLang="sr-Latn-RS" sz="2400" smtClean="0"/>
              <a:t>колектор,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sr-Latn-RS" sz="2000" smtClean="0"/>
              <a:t>Везује се за потрошач.</a:t>
            </a:r>
            <a:endParaRPr lang="en-US" altLang="sr-Latn-RS" sz="2000" smtClean="0"/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724400"/>
            <a:ext cx="27876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2895600" y="59436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r-Latn-CS" altLang="sr-Latn-RS"/>
              <a:t>NPN           PNP</a:t>
            </a:r>
            <a:endParaRPr lang="en-US" altLang="sr-Latn-R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767796-D42A-43C9-AA5F-8D0D6A70CBDE}" type="slidenum">
              <a:rPr lang="en-US" altLang="sr-Latn-RS"/>
              <a:pPr/>
              <a:t>16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Закочен бип. тр.</a:t>
            </a:r>
            <a:endParaRPr lang="en-US" altLang="sr-Latn-R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У наставку посматрамо </a:t>
            </a:r>
            <a:r>
              <a:rPr lang="sr-Cyrl-RS" altLang="sr-Latn-RS" smtClean="0"/>
              <a:t>НПН</a:t>
            </a:r>
            <a:endParaRPr lang="sr-Cyrl-CS" altLang="sr-Latn-RS" smtClean="0"/>
          </a:p>
          <a:p>
            <a:pPr eaLnBrk="1" hangingPunct="1"/>
            <a:r>
              <a:rPr lang="sr-Cyrl-CS" altLang="sr-Latn-RS" smtClean="0"/>
              <a:t>Услов закочености: </a:t>
            </a:r>
            <a:r>
              <a:rPr lang="en-US" altLang="sr-Latn-RS" smtClean="0"/>
              <a:t>U</a:t>
            </a:r>
            <a:r>
              <a:rPr lang="sr-Latn-CS" altLang="sr-Latn-RS" baseline="-25000" smtClean="0"/>
              <a:t>BE</a:t>
            </a:r>
            <a:r>
              <a:rPr lang="sr-Latn-CS" altLang="sr-Latn-RS" smtClean="0"/>
              <a:t> &lt; V</a:t>
            </a:r>
            <a:r>
              <a:rPr lang="sr-Latn-CS" altLang="sr-Latn-RS" baseline="-25000" smtClean="0"/>
              <a:t>BE0</a:t>
            </a:r>
          </a:p>
          <a:p>
            <a:pPr eaLnBrk="1" hangingPunct="1"/>
            <a:r>
              <a:rPr lang="sr-Cyrl-CS" altLang="sr-Latn-RS" smtClean="0"/>
              <a:t>Еквивалент кола се добија простим брисањем транзистора.</a:t>
            </a:r>
          </a:p>
          <a:p>
            <a:pPr lvl="1" eaLnBrk="1" hangingPunct="1"/>
            <a:r>
              <a:rPr lang="sr-Cyrl-CS" altLang="sr-Latn-RS" smtClean="0"/>
              <a:t>линије које су биле повезане на конекторе транзистора остају неповезане.</a:t>
            </a:r>
            <a:endParaRPr lang="en-US" altLang="sr-Latn-R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416404-42BC-4990-B937-B11795F5C27A}" type="slidenum">
              <a:rPr lang="en-US" altLang="sr-Latn-RS"/>
              <a:pPr/>
              <a:t>17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Струјно појачање бип. тр.</a:t>
            </a:r>
            <a:endParaRPr lang="en-US" altLang="sr-Latn-R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Једна од карактеристика транзистора.</a:t>
            </a:r>
          </a:p>
          <a:p>
            <a:pPr eaLnBrk="1" hangingPunct="1"/>
            <a:r>
              <a:rPr lang="sr-Cyrl-CS" altLang="sr-Latn-RS" smtClean="0"/>
              <a:t>Креће се у границама 20 – 1000.</a:t>
            </a:r>
          </a:p>
          <a:p>
            <a:pPr eaLnBrk="1" hangingPunct="1"/>
            <a:r>
              <a:rPr lang="sr-Cyrl-CS" altLang="sr-Latn-RS" smtClean="0"/>
              <a:t>Означава се са </a:t>
            </a:r>
            <a:r>
              <a:rPr lang="el-GR" altLang="sr-Latn-RS" smtClean="0">
                <a:cs typeface="Arial" panose="020B0604020202020204" pitchFamily="34" charset="0"/>
              </a:rPr>
              <a:t>β</a:t>
            </a:r>
            <a:r>
              <a:rPr lang="sr-Cyrl-CS" altLang="sr-Latn-RS" smtClean="0">
                <a:cs typeface="Arial" panose="020B0604020202020204" pitchFamily="34" charset="0"/>
              </a:rPr>
              <a:t>.</a:t>
            </a:r>
            <a:endParaRPr lang="el-GR" altLang="sr-Latn-RS" smtClean="0">
              <a:cs typeface="Arial" panose="020B0604020202020204" pitchFamily="34" charset="0"/>
            </a:endParaRPr>
          </a:p>
          <a:p>
            <a:pPr eaLnBrk="1" hangingPunct="1"/>
            <a:r>
              <a:rPr lang="sr-Cyrl-CS" altLang="sr-Latn-RS" smtClean="0"/>
              <a:t>Представља однос струје колектора и струје базе</a:t>
            </a:r>
            <a:r>
              <a:rPr lang="en-US" altLang="sr-Latn-RS" smtClean="0"/>
              <a:t> </a:t>
            </a:r>
            <a:r>
              <a:rPr lang="sr-Cyrl-RS" altLang="sr-Latn-RS" smtClean="0"/>
              <a:t>једном од режима који за нас нису од интереса</a:t>
            </a:r>
            <a:r>
              <a:rPr lang="sr-Cyrl-CS" altLang="sr-Latn-RS" smtClean="0"/>
              <a:t>.</a:t>
            </a:r>
            <a:endParaRPr lang="en-US" altLang="sr-Latn-R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F765BC-A50D-48E2-880C-816D9B8788FC}" type="slidenum">
              <a:rPr lang="en-US" altLang="sr-Latn-RS"/>
              <a:pPr/>
              <a:t>18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Засићење бип. тр.</a:t>
            </a:r>
            <a:endParaRPr lang="en-US" altLang="sr-Latn-RS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Услов:</a:t>
            </a:r>
          </a:p>
          <a:p>
            <a:pPr lvl="1" eaLnBrk="1" hangingPunct="1"/>
            <a:r>
              <a:rPr lang="sr-Cyrl-CS" altLang="sr-Latn-RS" smtClean="0"/>
              <a:t>транзистор директно поларисан</a:t>
            </a:r>
            <a:r>
              <a:rPr lang="sr-Latn-CS" altLang="sr-Latn-RS" smtClean="0"/>
              <a:t>, </a:t>
            </a:r>
            <a:r>
              <a:rPr lang="sr-Cyrl-CS" altLang="sr-Latn-RS" smtClean="0"/>
              <a:t>и</a:t>
            </a:r>
          </a:p>
          <a:p>
            <a:pPr lvl="1" eaLnBrk="1" hangingPunct="1"/>
            <a:r>
              <a:rPr lang="sr-Latn-CS" altLang="sr-Latn-RS" smtClean="0"/>
              <a:t>I</a:t>
            </a:r>
            <a:r>
              <a:rPr lang="sr-Latn-CS" altLang="sr-Latn-RS" baseline="-25000" smtClean="0"/>
              <a:t>C</a:t>
            </a:r>
            <a:r>
              <a:rPr lang="sr-Latn-CS" altLang="sr-Latn-RS" smtClean="0"/>
              <a:t> &lt; </a:t>
            </a:r>
            <a:r>
              <a:rPr lang="el-GR" altLang="sr-Latn-RS" smtClean="0">
                <a:cs typeface="Arial" panose="020B0604020202020204" pitchFamily="34" charset="0"/>
              </a:rPr>
              <a:t>β</a:t>
            </a:r>
            <a:r>
              <a:rPr lang="sr-Latn-CS" altLang="sr-Latn-RS" smtClean="0">
                <a:cs typeface="Arial" panose="020B0604020202020204" pitchFamily="34" charset="0"/>
              </a:rPr>
              <a:t> * I</a:t>
            </a:r>
            <a:r>
              <a:rPr lang="sr-Latn-CS" altLang="sr-Latn-RS" baseline="-25000" smtClean="0">
                <a:cs typeface="Arial" panose="020B0604020202020204" pitchFamily="34" charset="0"/>
              </a:rPr>
              <a:t>B</a:t>
            </a:r>
            <a:r>
              <a:rPr lang="sr-Cyrl-CS" altLang="sr-Latn-RS" smtClean="0">
                <a:cs typeface="Arial" panose="020B0604020202020204" pitchFamily="34" charset="0"/>
              </a:rPr>
              <a:t>.</a:t>
            </a:r>
            <a:endParaRPr lang="sr-Latn-CS" altLang="sr-Latn-RS" smtClean="0">
              <a:cs typeface="Arial" panose="020B0604020202020204" pitchFamily="34" charset="0"/>
            </a:endParaRPr>
          </a:p>
          <a:p>
            <a:pPr eaLnBrk="1" hangingPunct="1"/>
            <a:r>
              <a:rPr lang="sr-Cyrl-CS" altLang="sr-Latn-RS" smtClean="0">
                <a:cs typeface="Arial" panose="020B0604020202020204" pitchFamily="34" charset="0"/>
              </a:rPr>
              <a:t>У том случају напони су:</a:t>
            </a:r>
          </a:p>
          <a:p>
            <a:pPr lvl="1" eaLnBrk="1" hangingPunct="1"/>
            <a:r>
              <a:rPr lang="en-US" altLang="sr-Latn-RS" smtClean="0">
                <a:cs typeface="Arial" panose="020B0604020202020204" pitchFamily="34" charset="0"/>
              </a:rPr>
              <a:t>U</a:t>
            </a:r>
            <a:r>
              <a:rPr lang="sr-Latn-CS" altLang="sr-Latn-RS" baseline="-25000" smtClean="0">
                <a:cs typeface="Arial" panose="020B0604020202020204" pitchFamily="34" charset="0"/>
              </a:rPr>
              <a:t>BE</a:t>
            </a:r>
            <a:r>
              <a:rPr lang="sr-Latn-CS" altLang="sr-Latn-RS" smtClean="0">
                <a:cs typeface="Arial" panose="020B0604020202020204" pitchFamily="34" charset="0"/>
              </a:rPr>
              <a:t> = V</a:t>
            </a:r>
            <a:r>
              <a:rPr lang="sr-Latn-CS" altLang="sr-Latn-RS" baseline="-25000" smtClean="0">
                <a:cs typeface="Arial" panose="020B0604020202020204" pitchFamily="34" charset="0"/>
              </a:rPr>
              <a:t>BES</a:t>
            </a:r>
            <a:r>
              <a:rPr lang="sr-Latn-CS" altLang="sr-Latn-RS" smtClean="0">
                <a:cs typeface="Arial" panose="020B0604020202020204" pitchFamily="34" charset="0"/>
              </a:rPr>
              <a:t> ≈ 0.7 – 0.8 V</a:t>
            </a:r>
          </a:p>
          <a:p>
            <a:pPr lvl="1" eaLnBrk="1" hangingPunct="1"/>
            <a:r>
              <a:rPr lang="en-US" altLang="sr-Latn-RS" smtClean="0">
                <a:cs typeface="Arial" panose="020B0604020202020204" pitchFamily="34" charset="0"/>
              </a:rPr>
              <a:t>U</a:t>
            </a:r>
            <a:r>
              <a:rPr lang="sr-Latn-CS" altLang="sr-Latn-RS" baseline="-25000" smtClean="0">
                <a:cs typeface="Arial" panose="020B0604020202020204" pitchFamily="34" charset="0"/>
              </a:rPr>
              <a:t>CE</a:t>
            </a:r>
            <a:r>
              <a:rPr lang="sr-Latn-CS" altLang="sr-Latn-RS" smtClean="0">
                <a:cs typeface="Arial" panose="020B0604020202020204" pitchFamily="34" charset="0"/>
              </a:rPr>
              <a:t> = V</a:t>
            </a:r>
            <a:r>
              <a:rPr lang="sr-Latn-CS" altLang="sr-Latn-RS" baseline="-25000" smtClean="0">
                <a:cs typeface="Arial" panose="020B0604020202020204" pitchFamily="34" charset="0"/>
              </a:rPr>
              <a:t>CES</a:t>
            </a:r>
            <a:r>
              <a:rPr lang="sr-Latn-CS" altLang="sr-Latn-RS" smtClean="0">
                <a:cs typeface="Arial" panose="020B0604020202020204" pitchFamily="34" charset="0"/>
              </a:rPr>
              <a:t> ≈ 0.2 V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E1A32E-D86F-4468-AE29-24DBA8CFF7ED}" type="slidenum">
              <a:rPr lang="en-US" altLang="sr-Latn-RS"/>
              <a:pPr/>
              <a:t>19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Шта је на слици?</a:t>
            </a:r>
            <a:endParaRPr lang="en-US" altLang="sr-Latn-RS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 eaLnBrk="1" hangingPunct="1"/>
            <a:r>
              <a:rPr lang="el-GR" altLang="sr-Latn-RS" smtClean="0">
                <a:cs typeface="Arial" panose="020B0604020202020204" pitchFamily="34" charset="0"/>
              </a:rPr>
              <a:t>β</a:t>
            </a:r>
            <a:r>
              <a:rPr lang="sr-Cyrl-CS" altLang="sr-Latn-RS" smtClean="0">
                <a:cs typeface="Arial" panose="020B0604020202020204" pitchFamily="34" charset="0"/>
              </a:rPr>
              <a:t> = 100, </a:t>
            </a:r>
            <a:r>
              <a:rPr lang="sr-Latn-CS" altLang="sr-Latn-RS" smtClean="0">
                <a:cs typeface="Arial" panose="020B0604020202020204" pitchFamily="34" charset="0"/>
              </a:rPr>
              <a:t>R1 = 1 kOhm, R2 = 100 Ohm</a:t>
            </a:r>
            <a:br>
              <a:rPr lang="sr-Latn-CS" altLang="sr-Latn-RS" smtClean="0">
                <a:cs typeface="Arial" panose="020B0604020202020204" pitchFamily="34" charset="0"/>
              </a:rPr>
            </a:br>
            <a:r>
              <a:rPr lang="sr-Latn-CS" altLang="sr-Latn-RS" smtClean="0">
                <a:cs typeface="Arial" panose="020B0604020202020204" pitchFamily="34" charset="0"/>
              </a:rPr>
              <a:t>Vcc = 5V</a:t>
            </a:r>
            <a:endParaRPr lang="en-US" altLang="sr-Latn-RS" smtClean="0">
              <a:cs typeface="Arial" panose="020B0604020202020204" pitchFamily="34" charset="0"/>
            </a:endParaRP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79638"/>
            <a:ext cx="3014663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486177-F876-405C-B100-2E1119A74256}" type="slidenum">
              <a:rPr lang="en-US" altLang="sr-Latn-RS"/>
              <a:pPr/>
              <a:t>2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Омов закон</a:t>
            </a:r>
            <a:endParaRPr lang="en-US" altLang="sr-Latn-RS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sr-Latn-CS" altLang="sr-Latn-RS" sz="2400" dirty="0" smtClean="0"/>
              <a:t>U </a:t>
            </a:r>
            <a:r>
              <a:rPr lang="en-US" altLang="sr-Latn-RS" sz="2400" dirty="0" smtClean="0"/>
              <a:t>= R * I</a:t>
            </a:r>
          </a:p>
          <a:p>
            <a:pPr eaLnBrk="1" hangingPunct="1"/>
            <a:r>
              <a:rPr lang="en-US" altLang="sr-Latn-RS" sz="2400" dirty="0" smtClean="0"/>
              <a:t>R – </a:t>
            </a:r>
            <a:r>
              <a:rPr lang="sr-Cyrl-CS" altLang="sr-Latn-RS" sz="2400" dirty="0" smtClean="0"/>
              <a:t>отпорност кроз коју тече струја</a:t>
            </a:r>
            <a:r>
              <a:rPr lang="sr-Latn-CS" altLang="sr-Latn-RS" sz="2400" dirty="0" smtClean="0"/>
              <a:t>,</a:t>
            </a:r>
            <a:endParaRPr lang="en-US" altLang="sr-Latn-RS" sz="2400" dirty="0" smtClean="0"/>
          </a:p>
          <a:p>
            <a:pPr eaLnBrk="1" hangingPunct="1"/>
            <a:r>
              <a:rPr lang="en-US" altLang="sr-Latn-RS" sz="2400" dirty="0" smtClean="0"/>
              <a:t>I – </a:t>
            </a:r>
            <a:r>
              <a:rPr lang="sr-Cyrl-CS" altLang="sr-Latn-RS" sz="2400" dirty="0" smtClean="0"/>
              <a:t>струја која протиче кроз отпор</a:t>
            </a:r>
            <a:r>
              <a:rPr lang="sr-Latn-CS" altLang="sr-Latn-RS" sz="2400" dirty="0" smtClean="0"/>
              <a:t>,</a:t>
            </a:r>
            <a:endParaRPr lang="en-US" altLang="sr-Latn-RS" sz="2400" dirty="0" smtClean="0"/>
          </a:p>
          <a:p>
            <a:pPr eaLnBrk="1" hangingPunct="1"/>
            <a:r>
              <a:rPr lang="en-US" altLang="sr-Latn-RS" sz="2400" dirty="0" smtClean="0"/>
              <a:t>U – </a:t>
            </a:r>
            <a:r>
              <a:rPr lang="sr-Cyrl-CS" altLang="sr-Latn-RS" sz="2400" dirty="0" smtClean="0"/>
              <a:t>пад напона на отпорности </a:t>
            </a:r>
            <a:r>
              <a:rPr lang="sr-Latn-CS" altLang="sr-Latn-RS" sz="2400" dirty="0" smtClean="0"/>
              <a:t>R</a:t>
            </a:r>
            <a:r>
              <a:rPr lang="sr-Cyrl-CS" altLang="sr-Latn-RS" sz="2400" dirty="0" smtClean="0"/>
              <a:t> услед протицања струје </a:t>
            </a:r>
            <a:r>
              <a:rPr lang="sr-Latn-CS" altLang="sr-Latn-RS" sz="2400" dirty="0" smtClean="0"/>
              <a:t>I.</a:t>
            </a:r>
            <a:endParaRPr lang="en-US" altLang="sr-Latn-RS" sz="2400" dirty="0" smtClean="0"/>
          </a:p>
        </p:txBody>
      </p:sp>
      <p:grpSp>
        <p:nvGrpSpPr>
          <p:cNvPr id="3078" name="Group 4"/>
          <p:cNvGrpSpPr>
            <a:grpSpLocks/>
          </p:cNvGrpSpPr>
          <p:nvPr/>
        </p:nvGrpSpPr>
        <p:grpSpPr bwMode="auto">
          <a:xfrm>
            <a:off x="3276600" y="4191000"/>
            <a:ext cx="1905000" cy="1814513"/>
            <a:chOff x="1104" y="2832"/>
            <a:chExt cx="1200" cy="1143"/>
          </a:xfrm>
        </p:grpSpPr>
        <p:sp>
          <p:nvSpPr>
            <p:cNvPr id="3085" name="Line 6"/>
            <p:cNvSpPr>
              <a:spLocks noChangeShapeType="1"/>
            </p:cNvSpPr>
            <p:nvPr/>
          </p:nvSpPr>
          <p:spPr bwMode="auto">
            <a:xfrm flipH="1">
              <a:off x="1104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86" name="Line 7"/>
            <p:cNvSpPr>
              <a:spLocks noChangeShapeType="1"/>
            </p:cNvSpPr>
            <p:nvPr/>
          </p:nvSpPr>
          <p:spPr bwMode="auto">
            <a:xfrm>
              <a:off x="1968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87" name="Line 8"/>
            <p:cNvSpPr>
              <a:spLocks noChangeShapeType="1"/>
            </p:cNvSpPr>
            <p:nvPr/>
          </p:nvSpPr>
          <p:spPr bwMode="auto">
            <a:xfrm>
              <a:off x="1248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88" name="Line 9"/>
            <p:cNvSpPr>
              <a:spLocks noChangeShapeType="1"/>
            </p:cNvSpPr>
            <p:nvPr/>
          </p:nvSpPr>
          <p:spPr bwMode="auto">
            <a:xfrm>
              <a:off x="2304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89" name="Line 10"/>
            <p:cNvSpPr>
              <a:spLocks noChangeShapeType="1"/>
            </p:cNvSpPr>
            <p:nvPr/>
          </p:nvSpPr>
          <p:spPr bwMode="auto">
            <a:xfrm>
              <a:off x="1248" y="31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90" name="Text Box 11"/>
            <p:cNvSpPr txBox="1">
              <a:spLocks noChangeArrowheads="1"/>
            </p:cNvSpPr>
            <p:nvPr/>
          </p:nvSpPr>
          <p:spPr bwMode="auto">
            <a:xfrm>
              <a:off x="1680" y="283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r-Latn-CS" altLang="sr-Latn-RS"/>
                <a:t>U</a:t>
              </a:r>
              <a:endParaRPr lang="en-US" altLang="sr-Latn-RS"/>
            </a:p>
          </p:txBody>
        </p:sp>
        <p:sp>
          <p:nvSpPr>
            <p:cNvPr id="3091" name="Text Box 12"/>
            <p:cNvSpPr txBox="1">
              <a:spLocks noChangeArrowheads="1"/>
            </p:cNvSpPr>
            <p:nvPr/>
          </p:nvSpPr>
          <p:spPr bwMode="auto">
            <a:xfrm>
              <a:off x="1248" y="288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r-Latn-CS" altLang="sr-Latn-RS"/>
                <a:t>+</a:t>
              </a:r>
              <a:endParaRPr lang="en-US" altLang="sr-Latn-RS"/>
            </a:p>
          </p:txBody>
        </p:sp>
        <p:sp>
          <p:nvSpPr>
            <p:cNvPr id="3092" name="Line 13"/>
            <p:cNvSpPr>
              <a:spLocks noChangeShapeType="1"/>
            </p:cNvSpPr>
            <p:nvPr/>
          </p:nvSpPr>
          <p:spPr bwMode="auto">
            <a:xfrm>
              <a:off x="1296" y="369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93" name="Text Box 14"/>
            <p:cNvSpPr txBox="1">
              <a:spLocks noChangeArrowheads="1"/>
            </p:cNvSpPr>
            <p:nvPr/>
          </p:nvSpPr>
          <p:spPr bwMode="auto">
            <a:xfrm>
              <a:off x="1728" y="37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r-Latn-CS" altLang="sr-Latn-RS"/>
                <a:t>I</a:t>
              </a:r>
              <a:endParaRPr lang="en-US" altLang="sr-Latn-RS"/>
            </a:p>
          </p:txBody>
        </p:sp>
      </p:grpSp>
      <p:cxnSp>
        <p:nvCxnSpPr>
          <p:cNvPr id="3079" name="Straight Connector 17"/>
          <p:cNvCxnSpPr>
            <a:cxnSpLocks noChangeShapeType="1"/>
            <a:stCxn id="3085" idx="0"/>
          </p:cNvCxnSpPr>
          <p:nvPr/>
        </p:nvCxnSpPr>
        <p:spPr bwMode="auto">
          <a:xfrm rot="5400000" flipH="1" flipV="1">
            <a:off x="3848100" y="4991100"/>
            <a:ext cx="2286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0" name="Straight Connector 19"/>
          <p:cNvCxnSpPr>
            <a:cxnSpLocks noChangeShapeType="1"/>
          </p:cNvCxnSpPr>
          <p:nvPr/>
        </p:nvCxnSpPr>
        <p:spPr bwMode="auto">
          <a:xfrm rot="16200000" flipH="1">
            <a:off x="3924300" y="5067300"/>
            <a:ext cx="3810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1" name="Straight Connector 22"/>
          <p:cNvCxnSpPr>
            <a:cxnSpLocks noChangeShapeType="1"/>
          </p:cNvCxnSpPr>
          <p:nvPr/>
        </p:nvCxnSpPr>
        <p:spPr bwMode="auto">
          <a:xfrm rot="5400000" flipH="1" flipV="1">
            <a:off x="4114800" y="5029200"/>
            <a:ext cx="3810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2" name="Straight Connector 29"/>
          <p:cNvCxnSpPr>
            <a:cxnSpLocks noChangeShapeType="1"/>
          </p:cNvCxnSpPr>
          <p:nvPr/>
        </p:nvCxnSpPr>
        <p:spPr bwMode="auto">
          <a:xfrm rot="16200000" flipH="1">
            <a:off x="4305300" y="5067300"/>
            <a:ext cx="3810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3" name="Straight Connector 30"/>
          <p:cNvCxnSpPr>
            <a:cxnSpLocks noChangeShapeType="1"/>
          </p:cNvCxnSpPr>
          <p:nvPr/>
        </p:nvCxnSpPr>
        <p:spPr bwMode="auto">
          <a:xfrm rot="5400000" flipH="1" flipV="1">
            <a:off x="4533900" y="5219700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84" name="TextBox 33"/>
          <p:cNvSpPr txBox="1">
            <a:spLocks noChangeArrowheads="1"/>
          </p:cNvSpPr>
          <p:nvPr/>
        </p:nvSpPr>
        <p:spPr bwMode="auto">
          <a:xfrm>
            <a:off x="4419600" y="47244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/>
              <a:t>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F6B2BF-FC05-4625-9EFF-3350621894E8}" type="slidenum">
              <a:rPr lang="en-US" altLang="sr-Latn-RS"/>
              <a:pPr/>
              <a:t>20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Шта је на слици?</a:t>
            </a:r>
            <a:endParaRPr lang="en-US" altLang="sr-Latn-RS" smtClean="0"/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684338"/>
            <a:ext cx="36195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8"/>
          <p:cNvSpPr txBox="1">
            <a:spLocks noChangeArrowheads="1"/>
          </p:cNvSpPr>
          <p:nvPr/>
        </p:nvSpPr>
        <p:spPr bwMode="auto">
          <a:xfrm>
            <a:off x="685800" y="2514600"/>
            <a:ext cx="3733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sr-Cyrl-RS" altLang="sr-Latn-RS"/>
              <a:t>На улазу 0</a:t>
            </a:r>
            <a:r>
              <a:rPr lang="en-US" altLang="sr-Latn-RS"/>
              <a:t>V</a:t>
            </a:r>
            <a:r>
              <a:rPr lang="sr-Cyrl-RS" altLang="sr-Latn-RS"/>
              <a:t>.</a:t>
            </a:r>
          </a:p>
          <a:p>
            <a:pPr>
              <a:buFontTx/>
              <a:buAutoNum type="arabicPeriod"/>
            </a:pPr>
            <a:r>
              <a:rPr lang="sr-Cyrl-RS" altLang="sr-Latn-RS"/>
              <a:t>Транзистор закочен, јер да би струја текла у базу, напон база емитер би требао бити инверзно поларисан (погледати и објашњење на слици)</a:t>
            </a:r>
          </a:p>
          <a:p>
            <a:pPr>
              <a:buFontTx/>
              <a:buAutoNum type="arabicPeriod"/>
            </a:pPr>
            <a:r>
              <a:rPr lang="sr-Cyrl-RS" altLang="sr-Latn-RS"/>
              <a:t>Струја кроз отпорник </a:t>
            </a:r>
            <a:r>
              <a:rPr lang="en-US" altLang="sr-Latn-RS"/>
              <a:t>R2</a:t>
            </a:r>
            <a:r>
              <a:rPr lang="sr-Cyrl-RS" altLang="sr-Latn-RS"/>
              <a:t> не тече</a:t>
            </a:r>
          </a:p>
          <a:p>
            <a:pPr>
              <a:buFontTx/>
              <a:buAutoNum type="arabicPeriod"/>
            </a:pPr>
            <a:r>
              <a:rPr lang="sr-Cyrl-RS" altLang="sr-Latn-RS"/>
              <a:t>Зато је и пад напона на отпорнику 0</a:t>
            </a:r>
            <a:r>
              <a:rPr lang="en-US" altLang="sr-Latn-RS"/>
              <a:t>V</a:t>
            </a:r>
            <a:endParaRPr lang="sr-Cyrl-RS" altLang="sr-Latn-RS"/>
          </a:p>
          <a:p>
            <a:pPr>
              <a:buFontTx/>
              <a:buAutoNum type="arabicPeriod"/>
            </a:pPr>
            <a:r>
              <a:rPr lang="sr-Cyrl-RS" altLang="sr-Latn-RS"/>
              <a:t>Зато је на излазу </a:t>
            </a:r>
            <a:r>
              <a:rPr lang="en-US" altLang="sr-Latn-RS"/>
              <a:t>V</a:t>
            </a:r>
            <a:r>
              <a:rPr lang="en-US" altLang="sr-Latn-RS" baseline="-25000"/>
              <a:t>CC</a:t>
            </a:r>
            <a:r>
              <a:rPr lang="en-US" altLang="sr-Latn-RS"/>
              <a:t>-0V=V</a:t>
            </a:r>
            <a:r>
              <a:rPr lang="en-US" altLang="sr-Latn-RS" baseline="-25000"/>
              <a:t>CC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l-GR" sz="3200" kern="0">
                <a:latin typeface="+mn-lt"/>
                <a:cs typeface="Arial" charset="0"/>
              </a:rPr>
              <a:t>β</a:t>
            </a:r>
            <a:r>
              <a:rPr lang="sr-Cyrl-CS" sz="3200" kern="0">
                <a:latin typeface="+mn-lt"/>
                <a:cs typeface="Arial" charset="0"/>
              </a:rPr>
              <a:t> = 100, </a:t>
            </a:r>
            <a:r>
              <a:rPr lang="sr-Latn-CS" sz="3200" kern="0">
                <a:latin typeface="+mn-lt"/>
                <a:cs typeface="Arial" charset="0"/>
              </a:rPr>
              <a:t>R1 = 1 kOhm, R2 = 100 Ohm</a:t>
            </a:r>
            <a:br>
              <a:rPr lang="sr-Latn-CS" sz="3200" kern="0">
                <a:latin typeface="+mn-lt"/>
                <a:cs typeface="Arial" charset="0"/>
              </a:rPr>
            </a:br>
            <a:r>
              <a:rPr lang="sr-Latn-CS" sz="3200" kern="0">
                <a:latin typeface="+mn-lt"/>
                <a:cs typeface="Arial" charset="0"/>
              </a:rPr>
              <a:t>Vcc = 5V</a:t>
            </a:r>
            <a:endParaRPr lang="en-US" sz="3200" kern="0" dirty="0">
              <a:latin typeface="+mn-lt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1163"/>
            <a:ext cx="4087813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66A43C-C1AE-40A5-A02F-B3822D733D1A}" type="slidenum">
              <a:rPr lang="en-US" altLang="sr-Latn-RS"/>
              <a:pPr/>
              <a:t>21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Шта је на слици?</a:t>
            </a:r>
            <a:endParaRPr lang="en-US" altLang="sr-Latn-RS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l-GR" dirty="0" smtClean="0">
                <a:cs typeface="Arial" charset="0"/>
              </a:rPr>
              <a:t>β</a:t>
            </a:r>
            <a:r>
              <a:rPr lang="sr-Cyrl-CS" dirty="0" smtClean="0">
                <a:cs typeface="Arial" charset="0"/>
              </a:rPr>
              <a:t> = 100, </a:t>
            </a:r>
            <a:r>
              <a:rPr lang="sr-Latn-CS" dirty="0" smtClean="0">
                <a:cs typeface="Arial" charset="0"/>
              </a:rPr>
              <a:t>R1 = 1 </a:t>
            </a:r>
            <a:r>
              <a:rPr lang="sr-Latn-CS" dirty="0" err="1" smtClean="0">
                <a:cs typeface="Arial" charset="0"/>
              </a:rPr>
              <a:t>kOhm</a:t>
            </a:r>
            <a:r>
              <a:rPr lang="sr-Latn-CS" dirty="0" smtClean="0">
                <a:cs typeface="Arial" charset="0"/>
              </a:rPr>
              <a:t>, R2 = 100 </a:t>
            </a:r>
            <a:r>
              <a:rPr lang="sr-Latn-CS" dirty="0" err="1" smtClean="0">
                <a:cs typeface="Arial" charset="0"/>
              </a:rPr>
              <a:t>Ohm</a:t>
            </a:r>
            <a:r>
              <a:rPr lang="sr-Latn-CS" dirty="0" smtClean="0">
                <a:cs typeface="Arial" charset="0"/>
              </a:rPr>
              <a:t/>
            </a:r>
            <a:br>
              <a:rPr lang="sr-Latn-CS" dirty="0" smtClean="0">
                <a:cs typeface="Arial" charset="0"/>
              </a:rPr>
            </a:br>
            <a:r>
              <a:rPr lang="sr-Latn-CS" dirty="0" err="1" smtClean="0">
                <a:cs typeface="Arial" charset="0"/>
              </a:rPr>
              <a:t>Vcc</a:t>
            </a:r>
            <a:r>
              <a:rPr lang="sr-Latn-CS" dirty="0" smtClean="0">
                <a:cs typeface="Arial" charset="0"/>
              </a:rPr>
              <a:t> = 5V</a:t>
            </a:r>
            <a:endParaRPr lang="en-US" dirty="0" smtClean="0">
              <a:cs typeface="Arial" charset="0"/>
            </a:endParaRPr>
          </a:p>
        </p:txBody>
      </p:sp>
      <p:sp>
        <p:nvSpPr>
          <p:cNvPr id="22535" name="TextBox 8"/>
          <p:cNvSpPr txBox="1">
            <a:spLocks noChangeArrowheads="1"/>
          </p:cNvSpPr>
          <p:nvPr/>
        </p:nvSpPr>
        <p:spPr bwMode="auto">
          <a:xfrm>
            <a:off x="685800" y="2362200"/>
            <a:ext cx="3733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sr-Cyrl-RS" altLang="sr-Latn-RS"/>
              <a:t>На улазу </a:t>
            </a:r>
            <a:r>
              <a:rPr lang="en-US" altLang="sr-Latn-RS"/>
              <a:t>5V</a:t>
            </a:r>
            <a:r>
              <a:rPr lang="sr-Cyrl-RS" altLang="sr-Latn-RS"/>
              <a:t>.</a:t>
            </a:r>
          </a:p>
          <a:p>
            <a:pPr>
              <a:buFontTx/>
              <a:buAutoNum type="arabicPeriod"/>
            </a:pPr>
            <a:r>
              <a:rPr lang="sr-Cyrl-RS" altLang="sr-Latn-RS"/>
              <a:t>Транзистор у засићењу,</a:t>
            </a:r>
          </a:p>
          <a:p>
            <a:pPr>
              <a:buFontTx/>
              <a:buAutoNum type="arabicPeriod"/>
            </a:pPr>
            <a:r>
              <a:rPr lang="sr-Cyrl-RS" altLang="sr-Latn-RS"/>
              <a:t>Тече струја кроз базу (слика)</a:t>
            </a:r>
          </a:p>
          <a:p>
            <a:pPr>
              <a:buFontTx/>
              <a:buAutoNum type="arabicPeriod"/>
            </a:pPr>
            <a:r>
              <a:rPr lang="sr-Cyrl-RS" altLang="sr-Latn-RS"/>
              <a:t>Пошто је претпостављено да је транзистор у засићењу, </a:t>
            </a:r>
            <a:r>
              <a:rPr lang="en-US" altLang="sr-Latn-RS"/>
              <a:t>U</a:t>
            </a:r>
            <a:r>
              <a:rPr lang="en-US" altLang="sr-Latn-RS" baseline="-25000"/>
              <a:t>CE</a:t>
            </a:r>
            <a:r>
              <a:rPr lang="en-US" altLang="sr-Latn-RS"/>
              <a:t>=V</a:t>
            </a:r>
            <a:r>
              <a:rPr lang="en-US" altLang="sr-Latn-RS" baseline="-25000"/>
              <a:t>CES</a:t>
            </a:r>
            <a:endParaRPr lang="sr-Cyrl-RS" altLang="sr-Latn-RS" baseline="-25000"/>
          </a:p>
          <a:p>
            <a:pPr>
              <a:buFontTx/>
              <a:buAutoNum type="arabicPeriod"/>
            </a:pPr>
            <a:r>
              <a:rPr lang="sr-Cyrl-RS" altLang="sr-Latn-RS"/>
              <a:t>Тече струја и кроз отпорник (слика)</a:t>
            </a:r>
          </a:p>
          <a:p>
            <a:pPr>
              <a:buFontTx/>
              <a:buAutoNum type="arabicPeriod"/>
            </a:pPr>
            <a:r>
              <a:rPr lang="sr-Cyrl-RS" altLang="sr-Latn-RS"/>
              <a:t>Пошто је струја отпорника мања од максималне струје коју транзистор може да пропусти кроз колектор када води, транзистор јесте у засићењу, па је </a:t>
            </a:r>
            <a:r>
              <a:rPr lang="en-US" altLang="sr-Latn-RS"/>
              <a:t>U</a:t>
            </a:r>
            <a:r>
              <a:rPr lang="en-US" altLang="sr-Latn-RS" baseline="-25000"/>
              <a:t>OUT</a:t>
            </a:r>
            <a:r>
              <a:rPr lang="en-US" altLang="sr-Latn-RS"/>
              <a:t>=0.2V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r-Latn-RS" smtClean="0"/>
              <a:t>DTL – diode-transistor logic</a:t>
            </a:r>
          </a:p>
        </p:txBody>
      </p:sp>
      <p:sp>
        <p:nvSpPr>
          <p:cNvPr id="23555" name="Text Placeholder 7"/>
          <p:cNvSpPr>
            <a:spLocks noGrp="1"/>
          </p:cNvSpPr>
          <p:nvPr>
            <p:ph type="body" sz="half" idx="2"/>
          </p:nvPr>
        </p:nvSpPr>
        <p:spPr>
          <a:xfrm>
            <a:off x="5410200" y="1600200"/>
            <a:ext cx="3276600" cy="4495800"/>
          </a:xfrm>
        </p:spPr>
        <p:txBody>
          <a:bodyPr/>
          <a:lstStyle/>
          <a:p>
            <a:r>
              <a:rPr lang="en-US" altLang="sr-Latn-RS" smtClean="0"/>
              <a:t>NAND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03013-D8C7-4548-8ADD-0ED4C162503F}" type="slidenum">
              <a:rPr lang="en-US" altLang="sr-Latn-RS"/>
              <a:pPr/>
              <a:t>22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5148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r-Latn-RS" smtClean="0"/>
              <a:t>TTL – transistor-transistor logic </a:t>
            </a:r>
          </a:p>
        </p:txBody>
      </p:sp>
      <p:sp>
        <p:nvSpPr>
          <p:cNvPr id="24579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8800" y="2133600"/>
            <a:ext cx="3048000" cy="3992563"/>
          </a:xfrm>
        </p:spPr>
        <p:txBody>
          <a:bodyPr/>
          <a:lstStyle/>
          <a:p>
            <a:r>
              <a:rPr lang="en-US" altLang="sr-Latn-RS" smtClean="0"/>
              <a:t>NAND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6B3801-08A2-4275-9414-C98105E98625}" type="slidenum">
              <a:rPr lang="en-US" altLang="sr-Latn-RS"/>
              <a:pPr/>
              <a:t>23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pic>
        <p:nvPicPr>
          <p:cNvPr id="2458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82738"/>
            <a:ext cx="4800600" cy="3937000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r-Latn-RS" smtClean="0"/>
              <a:t>TTL са побољшаним излазом</a:t>
            </a:r>
          </a:p>
        </p:txBody>
      </p:sp>
      <p:sp>
        <p:nvSpPr>
          <p:cNvPr id="2560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0200" y="2209800"/>
            <a:ext cx="3276600" cy="3916363"/>
          </a:xfrm>
        </p:spPr>
        <p:txBody>
          <a:bodyPr/>
          <a:lstStyle/>
          <a:p>
            <a:r>
              <a:rPr lang="en-US" altLang="sr-Latn-RS" smtClean="0"/>
              <a:t>NAND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C6FEAB-E993-4491-910E-4ABF027E8E48}" type="slidenum">
              <a:rPr lang="en-US" altLang="sr-Latn-RS"/>
              <a:pPr/>
              <a:t>24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pic>
        <p:nvPicPr>
          <p:cNvPr id="2560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4341813" cy="506095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r-Latn-RS" smtClean="0"/>
              <a:t>Кола са отвореним колектором</a:t>
            </a:r>
          </a:p>
        </p:txBody>
      </p:sp>
      <p:sp>
        <p:nvSpPr>
          <p:cNvPr id="20483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828800"/>
            <a:ext cx="3733800" cy="42973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err="1" smtClean="0"/>
              <a:t>Излаз</a:t>
            </a:r>
            <a:r>
              <a:rPr lang="en-US" dirty="0" smtClean="0"/>
              <a:t> </a:t>
            </a:r>
            <a:r>
              <a:rPr lang="en-US" dirty="0" err="1" smtClean="0"/>
              <a:t>може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буде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ниском</a:t>
            </a:r>
            <a:r>
              <a:rPr lang="en-US" dirty="0" smtClean="0"/>
              <a:t> </a:t>
            </a:r>
            <a:r>
              <a:rPr lang="en-US" dirty="0" err="1" smtClean="0"/>
              <a:t>напонском</a:t>
            </a:r>
            <a:r>
              <a:rPr lang="en-US" dirty="0" smtClean="0"/>
              <a:t> </a:t>
            </a:r>
            <a:r>
              <a:rPr lang="en-US" dirty="0" err="1" smtClean="0"/>
              <a:t>нивоу</a:t>
            </a:r>
            <a:r>
              <a:rPr lang="en-US" dirty="0" smtClean="0"/>
              <a:t> </a:t>
            </a:r>
            <a:r>
              <a:rPr lang="en-US" dirty="0" err="1" smtClean="0"/>
              <a:t>или</a:t>
            </a:r>
            <a:r>
              <a:rPr lang="en-US" dirty="0" smtClean="0"/>
              <a:t> у </a:t>
            </a:r>
            <a:r>
              <a:rPr lang="en-US" dirty="0" err="1" smtClean="0"/>
              <a:t>стању</a:t>
            </a:r>
            <a:r>
              <a:rPr lang="en-US" dirty="0" smtClean="0"/>
              <a:t> </a:t>
            </a:r>
            <a:r>
              <a:rPr lang="en-US" dirty="0" err="1" smtClean="0"/>
              <a:t>високе</a:t>
            </a:r>
            <a:r>
              <a:rPr lang="en-US" dirty="0" smtClean="0"/>
              <a:t> </a:t>
            </a:r>
            <a:r>
              <a:rPr lang="en-US" dirty="0" err="1" smtClean="0"/>
              <a:t>импедансе</a:t>
            </a:r>
            <a:r>
              <a:rPr lang="en-US" dirty="0" smtClean="0"/>
              <a:t>.</a:t>
            </a:r>
            <a:endParaRPr lang="sr-Cyrl-RS" dirty="0" smtClean="0"/>
          </a:p>
          <a:p>
            <a:pPr>
              <a:defRPr/>
            </a:pPr>
            <a:r>
              <a:rPr lang="sr-Cyrl-RS" dirty="0" smtClean="0"/>
              <a:t>На излаз се везује отпорник ка </a:t>
            </a:r>
            <a:r>
              <a:rPr lang="sr-Latn-RS" dirty="0" smtClean="0"/>
              <a:t>Vcc</a:t>
            </a:r>
            <a:r>
              <a:rPr lang="sr-Cyrl-RS" dirty="0" smtClean="0"/>
              <a:t> како би се на излазу добио висок ниво умјесто стања високе импедансе.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E8AAA9-1DDF-4C0F-8C94-4A444BAE4126}" type="slidenum">
              <a:rPr lang="en-US" altLang="sr-Latn-RS"/>
              <a:pPr/>
              <a:t>25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pic>
        <p:nvPicPr>
          <p:cNvPr id="26630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57400"/>
            <a:ext cx="4575175" cy="377825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r-Latn-RS" smtClean="0"/>
              <a:t>Повезивање кола са ОЦ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85C93B-3B04-47C9-BE42-2547B424012F}" type="slidenum">
              <a:rPr lang="en-US" altLang="sr-Latn-RS"/>
              <a:pPr/>
              <a:t>26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pic>
        <p:nvPicPr>
          <p:cNvPr id="27653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057400"/>
            <a:ext cx="5257800" cy="3101975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56CEFF-E5CB-4F8B-B9D1-7F4BAFCD518F}" type="slidenum">
              <a:rPr lang="en-US" altLang="sr-Latn-RS"/>
              <a:pPr/>
              <a:t>27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Шмитово коло</a:t>
            </a:r>
            <a:endParaRPr lang="en-US" altLang="sr-Latn-RS" smtClean="0"/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619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41148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3124200"/>
            <a:ext cx="30607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r-Latn-RS" smtClean="0"/>
              <a:t>Фототранзистор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83DAE3-7CC0-4FEC-8D21-1B2BFF4D4C47}" type="slidenum">
              <a:rPr lang="en-US" altLang="sr-Latn-RS"/>
              <a:pPr/>
              <a:t>28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pic>
        <p:nvPicPr>
          <p:cNvPr id="2970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1828800"/>
            <a:ext cx="1857375" cy="3676650"/>
          </a:xfrm>
          <a:noFill/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ent Arrow 9"/>
          <p:cNvSpPr/>
          <p:nvPr/>
        </p:nvSpPr>
        <p:spPr bwMode="auto">
          <a:xfrm rot="5400000">
            <a:off x="2476500" y="1790700"/>
            <a:ext cx="1981200" cy="2667000"/>
          </a:xfrm>
          <a:prstGeom prst="bentArrow">
            <a:avLst>
              <a:gd name="adj1" fmla="val 17899"/>
              <a:gd name="adj2" fmla="val 15414"/>
              <a:gd name="adj3" fmla="val 27840"/>
              <a:gd name="adj4" fmla="val 430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>
              <a:defRPr/>
            </a:pPr>
            <a:r>
              <a:rPr lang="sr-Cyrl-RS" dirty="0">
                <a:latin typeface="Arial" charset="0"/>
              </a:rPr>
              <a:t>Предмет детекције</a:t>
            </a:r>
            <a:endParaRPr lang="sr-Latn-RS" dirty="0">
              <a:latin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FE25F3-0CAF-48F8-A6D3-29D4B9196C9F}" type="slidenum">
              <a:rPr lang="en-US" altLang="sr-Latn-RS"/>
              <a:pPr/>
              <a:t>29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mtClean="0"/>
              <a:t>MOS </a:t>
            </a:r>
            <a:r>
              <a:rPr lang="sr-Cyrl-CS" altLang="sr-Latn-RS" smtClean="0"/>
              <a:t>транзистори</a:t>
            </a:r>
            <a:endParaRPr lang="en-US" altLang="sr-Latn-RS" smtClean="0"/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3505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3200"/>
            <a:ext cx="205105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1E4246-CD6B-49D1-A824-7282AC71CF72}" type="slidenum">
              <a:rPr lang="en-US" altLang="sr-Latn-RS"/>
              <a:pPr/>
              <a:t>3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Полупроводници</a:t>
            </a:r>
            <a:endParaRPr lang="en-US" altLang="sr-Latn-RS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sr-Cyrl-CS" dirty="0" smtClean="0"/>
              <a:t>Постоје двије врсте:</a:t>
            </a:r>
          </a:p>
          <a:p>
            <a:pPr lvl="1" eaLnBrk="1" hangingPunct="1">
              <a:defRPr/>
            </a:pPr>
            <a:r>
              <a:rPr lang="sr-Cyrl-CS" dirty="0" smtClean="0"/>
              <a:t>П типа, и</a:t>
            </a:r>
          </a:p>
          <a:p>
            <a:pPr lvl="1" eaLnBrk="1" hangingPunct="1">
              <a:defRPr/>
            </a:pPr>
            <a:r>
              <a:rPr lang="sr-Cyrl-CS" dirty="0" smtClean="0"/>
              <a:t>Н типа.</a:t>
            </a:r>
            <a:endParaRPr lang="en-US" dirty="0" smtClean="0"/>
          </a:p>
          <a:p>
            <a:pPr lvl="1" eaLnBrk="1" hangingPunct="1">
              <a:defRPr/>
            </a:pPr>
            <a:endParaRPr lang="sr-Cyrl-CS" dirty="0" smtClean="0"/>
          </a:p>
          <a:p>
            <a:pPr eaLnBrk="1" hangingPunct="1">
              <a:defRPr/>
            </a:pPr>
            <a:r>
              <a:rPr lang="sr-Cyrl-CS" dirty="0" smtClean="0"/>
              <a:t>Одговарајућа својства посједују само у одређеном температурном опсегу.</a:t>
            </a:r>
            <a:endParaRPr lang="en-US" dirty="0" smtClean="0"/>
          </a:p>
          <a:p>
            <a:pPr eaLnBrk="1" hangingPunct="1">
              <a:defRPr/>
            </a:pPr>
            <a:endParaRPr lang="sr-Cyrl-CS" dirty="0" smtClean="0"/>
          </a:p>
          <a:p>
            <a:pPr eaLnBrk="1" hangingPunct="1">
              <a:defRPr/>
            </a:pPr>
            <a:r>
              <a:rPr lang="sr-Cyrl-CS" dirty="0" smtClean="0"/>
              <a:t>Последица: </a:t>
            </a:r>
            <a:endParaRPr lang="en-US" dirty="0" smtClean="0"/>
          </a:p>
          <a:p>
            <a:pPr lvl="1" eaLnBrk="1" hangingPunct="1">
              <a:defRPr/>
            </a:pPr>
            <a:r>
              <a:rPr lang="sr-Cyrl-CS" dirty="0" smtClean="0"/>
              <a:t>Т</a:t>
            </a:r>
            <a:r>
              <a:rPr lang="en-US" dirty="0" err="1" smtClean="0"/>
              <a:t>емпературни</a:t>
            </a:r>
            <a:r>
              <a:rPr lang="en-US" dirty="0" smtClean="0"/>
              <a:t> </a:t>
            </a:r>
            <a:r>
              <a:rPr lang="en-US" dirty="0" err="1" smtClean="0"/>
              <a:t>опсег</a:t>
            </a:r>
            <a:r>
              <a:rPr lang="en-US" dirty="0" smtClean="0"/>
              <a:t> у </a:t>
            </a:r>
            <a:r>
              <a:rPr lang="en-US" dirty="0" err="1" smtClean="0"/>
              <a:t>којем</a:t>
            </a:r>
            <a:r>
              <a:rPr lang="en-US" dirty="0" smtClean="0"/>
              <a:t> </a:t>
            </a:r>
            <a:r>
              <a:rPr lang="en-US" dirty="0" err="1" smtClean="0"/>
              <a:t>чип</a:t>
            </a:r>
            <a:r>
              <a:rPr lang="en-US" dirty="0" smtClean="0"/>
              <a:t> </a:t>
            </a:r>
            <a:r>
              <a:rPr lang="en-US" dirty="0" err="1" smtClean="0"/>
              <a:t>може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ради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6CBC8A-5BA9-479F-87F1-CA4789B7005C}" type="slidenum">
              <a:rPr lang="en-US" altLang="sr-Latn-RS"/>
              <a:pPr/>
              <a:t>30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mtClean="0"/>
              <a:t>NMOS AND </a:t>
            </a:r>
            <a:r>
              <a:rPr lang="sr-Cyrl-CS" altLang="sr-Latn-RS" smtClean="0"/>
              <a:t>и</a:t>
            </a:r>
            <a:r>
              <a:rPr lang="sr-Latn-CS" altLang="sr-Latn-RS" smtClean="0"/>
              <a:t> OR</a:t>
            </a:r>
            <a:endParaRPr lang="en-US" altLang="sr-Latn-RS" smtClean="0"/>
          </a:p>
        </p:txBody>
      </p:sp>
      <p:pic>
        <p:nvPicPr>
          <p:cNvPr id="3174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562600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173B97-A93C-42A2-ACBA-C324D7067F50}" type="slidenum">
              <a:rPr lang="en-US" altLang="sr-Latn-RS"/>
              <a:pPr/>
              <a:t>31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mtClean="0"/>
              <a:t>PMOS </a:t>
            </a:r>
            <a:r>
              <a:rPr lang="en-US" altLang="sr-Latn-RS" smtClean="0"/>
              <a:t>AND</a:t>
            </a:r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16050"/>
            <a:ext cx="284321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DB1EB8-D581-41AF-BDAC-0BADCA4ED1EB}" type="slidenum">
              <a:rPr lang="en-US" altLang="sr-Latn-RS"/>
              <a:pPr/>
              <a:t>32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mtClean="0"/>
              <a:t>CMOS </a:t>
            </a:r>
            <a:r>
              <a:rPr lang="en-US" altLang="sr-Latn-RS" smtClean="0"/>
              <a:t>OR</a:t>
            </a:r>
            <a:r>
              <a:rPr lang="sr-Latn-CS" altLang="sr-Latn-RS" smtClean="0"/>
              <a:t> </a:t>
            </a:r>
            <a:r>
              <a:rPr lang="sr-Cyrl-CS" altLang="sr-Latn-RS" smtClean="0"/>
              <a:t>и </a:t>
            </a:r>
            <a:r>
              <a:rPr lang="en-US" altLang="sr-Latn-RS" smtClean="0"/>
              <a:t>AND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828800"/>
            <a:ext cx="7127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38BBC8-E7AD-4221-A40C-EC8B3C6C6151}" type="slidenum">
              <a:rPr lang="en-US" altLang="sr-Latn-RS"/>
              <a:pPr/>
              <a:t>33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Карактеристике логичких кола</a:t>
            </a:r>
            <a:endParaRPr lang="en-US" altLang="sr-Latn-RS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sr-Cyrl-CS" dirty="0" smtClean="0"/>
              <a:t>Дозвољени напонски нивои на улазу</a:t>
            </a:r>
          </a:p>
          <a:p>
            <a:pPr eaLnBrk="1" hangingPunct="1">
              <a:defRPr/>
            </a:pPr>
            <a:r>
              <a:rPr lang="sr-Cyrl-CS" dirty="0" smtClean="0"/>
              <a:t>Загарантовани напонски нивои на излазу</a:t>
            </a:r>
          </a:p>
          <a:p>
            <a:pPr eaLnBrk="1" hangingPunct="1">
              <a:defRPr/>
            </a:pPr>
            <a:r>
              <a:rPr lang="sr-Cyrl-CS" dirty="0" smtClean="0"/>
              <a:t>Струјни капацитет на улазу</a:t>
            </a:r>
          </a:p>
          <a:p>
            <a:pPr eaLnBrk="1" hangingPunct="1">
              <a:defRPr/>
            </a:pPr>
            <a:r>
              <a:rPr lang="sr-Cyrl-CS" dirty="0" smtClean="0"/>
              <a:t>Струјни капацитет на излазу</a:t>
            </a:r>
          </a:p>
          <a:p>
            <a:pPr eaLnBrk="1" hangingPunct="1">
              <a:defRPr/>
            </a:pPr>
            <a:r>
              <a:rPr lang="sr-Cyrl-CS" dirty="0" smtClean="0"/>
              <a:t>Фактор гранања на излазу</a:t>
            </a:r>
          </a:p>
          <a:p>
            <a:pPr eaLnBrk="1" hangingPunct="1">
              <a:defRPr/>
            </a:pPr>
            <a:r>
              <a:rPr lang="sr-Cyrl-CS" dirty="0" smtClean="0"/>
              <a:t>Кашњење од улаза до излаза</a:t>
            </a:r>
          </a:p>
          <a:p>
            <a:pPr eaLnBrk="1" hangingPunct="1">
              <a:defRPr/>
            </a:pPr>
            <a:r>
              <a:rPr lang="sr-Cyrl-CS" dirty="0" smtClean="0"/>
              <a:t>Вријеме трајања узлазне и силазне ивице</a:t>
            </a:r>
          </a:p>
          <a:p>
            <a:pPr eaLnBrk="1" hangingPunct="1">
              <a:defRPr/>
            </a:pPr>
            <a:r>
              <a:rPr lang="en-US" dirty="0" smtClean="0"/>
              <a:t>setup</a:t>
            </a:r>
            <a:r>
              <a:rPr lang="sr-Latn-RS" dirty="0" smtClean="0"/>
              <a:t> </a:t>
            </a:r>
            <a:r>
              <a:rPr lang="sr-Cyrl-RS" dirty="0" smtClean="0"/>
              <a:t>и </a:t>
            </a:r>
            <a:r>
              <a:rPr lang="sr-Latn-RS" dirty="0" smtClean="0"/>
              <a:t>hold </a:t>
            </a:r>
            <a:r>
              <a:rPr lang="sr-Cyrl-RS" dirty="0" smtClean="0"/>
              <a:t>времена за </a:t>
            </a:r>
            <a:r>
              <a:rPr lang="sr-Cyrl-RS" smtClean="0"/>
              <a:t>секвенцијална логичка кола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0F41D8-9D0A-465D-B832-7CA4711C6460}" type="slidenum">
              <a:rPr lang="en-US" altLang="sr-Latn-RS"/>
              <a:pPr/>
              <a:t>34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Секвенцијална логичка кола</a:t>
            </a:r>
            <a:endParaRPr lang="en-US" altLang="sr-Latn-RS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152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sr-Cyrl-RS" dirty="0" smtClean="0"/>
              <a:t>Лечеви</a:t>
            </a:r>
          </a:p>
          <a:p>
            <a:pPr eaLnBrk="1" hangingPunct="1">
              <a:defRPr/>
            </a:pPr>
            <a:r>
              <a:rPr lang="sr-Cyrl-RS" dirty="0" smtClean="0"/>
              <a:t>Флип-флопови</a:t>
            </a:r>
          </a:p>
          <a:p>
            <a:pPr eaLnBrk="1" hangingPunct="1">
              <a:defRPr/>
            </a:pPr>
            <a:r>
              <a:rPr lang="sr-Cyrl-RS" dirty="0" smtClean="0"/>
              <a:t>Имплементације познате са ОРТ-а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42672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F0EADC-BF7B-4491-8102-D397CD4AA6C4}" type="slidenum">
              <a:rPr lang="en-US" altLang="sr-Latn-RS"/>
              <a:pPr/>
              <a:t>35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 smtClean="0"/>
              <a:t>ROM </a:t>
            </a:r>
            <a:r>
              <a:rPr lang="sr-Cyrl-CS" altLang="sr-Latn-RS" smtClean="0"/>
              <a:t>меморије</a:t>
            </a:r>
            <a:endParaRPr lang="en-US" altLang="sr-Latn-RS" smtClean="0"/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2197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AutoShape 5"/>
          <p:cNvSpPr>
            <a:spLocks noChangeArrowheads="1"/>
          </p:cNvSpPr>
          <p:nvPr/>
        </p:nvSpPr>
        <p:spPr bwMode="auto">
          <a:xfrm>
            <a:off x="457200" y="2209800"/>
            <a:ext cx="1600200" cy="685800"/>
          </a:xfrm>
          <a:prstGeom prst="wedgeRectCallout">
            <a:avLst>
              <a:gd name="adj1" fmla="val 58431"/>
              <a:gd name="adj2" fmla="val 12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Cyrl-CS" altLang="sr-Latn-RS"/>
              <a:t>Адресе</a:t>
            </a:r>
          </a:p>
          <a:p>
            <a:pPr algn="ctr"/>
            <a:r>
              <a:rPr lang="sr-Cyrl-CS" altLang="sr-Latn-RS"/>
              <a:t>0..</a:t>
            </a:r>
            <a:r>
              <a:rPr lang="sr-Latn-CS" altLang="sr-Latn-RS"/>
              <a:t>n-1</a:t>
            </a:r>
            <a:endParaRPr lang="en-US" altLang="sr-Latn-RS"/>
          </a:p>
        </p:txBody>
      </p:sp>
      <p:sp>
        <p:nvSpPr>
          <p:cNvPr id="36871" name="AutoShape 6"/>
          <p:cNvSpPr>
            <a:spLocks noChangeArrowheads="1"/>
          </p:cNvSpPr>
          <p:nvPr/>
        </p:nvSpPr>
        <p:spPr bwMode="auto">
          <a:xfrm>
            <a:off x="1066800" y="5943600"/>
            <a:ext cx="1295400" cy="381000"/>
          </a:xfrm>
          <a:prstGeom prst="wedgeRectCallout">
            <a:avLst>
              <a:gd name="adj1" fmla="val 162009"/>
              <a:gd name="adj2" fmla="val -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Cyrl-CS" altLang="sr-Latn-RS"/>
              <a:t>Излази</a:t>
            </a:r>
            <a:endParaRPr lang="en-US" alt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1CCFCC-5676-4386-95B6-F566C55492AB}" type="slidenum">
              <a:rPr lang="en-US" altLang="sr-Latn-RS"/>
              <a:pPr/>
              <a:t>36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mtClean="0"/>
              <a:t>PLA</a:t>
            </a:r>
            <a:endParaRPr lang="en-US" altLang="sr-Latn-RS" smtClean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059488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DE4112-A5DB-4568-A0EE-E8E732532F40}" type="slidenum">
              <a:rPr lang="en-US" altLang="sr-Latn-RS"/>
              <a:pPr/>
              <a:t>37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mtClean="0"/>
              <a:t>PAL - </a:t>
            </a:r>
            <a:r>
              <a:rPr lang="sr-Cyrl-CS" altLang="sr-Latn-RS" smtClean="0"/>
              <a:t>упрошћено</a:t>
            </a:r>
            <a:endParaRPr lang="en-US" altLang="sr-Latn-RS" smtClean="0"/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53256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68B5DB-3B65-40CD-9582-6961FE33C1BB}" type="slidenum">
              <a:rPr lang="en-US" altLang="sr-Latn-RS"/>
              <a:pPr/>
              <a:t>4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Полупроводнички елементи</a:t>
            </a:r>
            <a:endParaRPr lang="en-US" altLang="sr-Latn-R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Комбиновањем полупроводника можемо добити:</a:t>
            </a:r>
          </a:p>
          <a:p>
            <a:pPr lvl="1" eaLnBrk="1" hangingPunct="1"/>
            <a:r>
              <a:rPr lang="sr-Cyrl-CS" altLang="sr-Latn-RS" smtClean="0"/>
              <a:t>Диода,</a:t>
            </a:r>
          </a:p>
          <a:p>
            <a:pPr lvl="1" eaLnBrk="1" hangingPunct="1"/>
            <a:r>
              <a:rPr lang="sr-Cyrl-CS" altLang="sr-Latn-RS" smtClean="0"/>
              <a:t>Биполарни транзистор,</a:t>
            </a:r>
          </a:p>
          <a:p>
            <a:pPr lvl="1" eaLnBrk="1" hangingPunct="1"/>
            <a:r>
              <a:rPr lang="sr-Latn-CS" altLang="sr-Latn-RS" smtClean="0"/>
              <a:t>MOS </a:t>
            </a:r>
            <a:r>
              <a:rPr lang="sr-Cyrl-CS" altLang="sr-Latn-RS" smtClean="0"/>
              <a:t>транзистор,</a:t>
            </a:r>
          </a:p>
          <a:p>
            <a:pPr lvl="1" eaLnBrk="1" hangingPunct="1"/>
            <a:r>
              <a:rPr lang="sr-Cyrl-CS" altLang="sr-Latn-RS" smtClean="0"/>
              <a:t>Остало.</a:t>
            </a:r>
            <a:endParaRPr lang="en-US" altLang="sr-Latn-R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01AC6A-BAF7-4D57-A523-A6FF6BF2EA89}" type="slidenum">
              <a:rPr lang="en-US" altLang="sr-Latn-RS"/>
              <a:pPr/>
              <a:t>5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Диода</a:t>
            </a:r>
            <a:endParaRPr lang="en-US" altLang="sr-Latn-R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sr-Cyrl-CS" altLang="sr-Latn-RS" smtClean="0"/>
              <a:t>Под нормалним условима рада:</a:t>
            </a:r>
          </a:p>
          <a:p>
            <a:pPr lvl="1" eaLnBrk="1" hangingPunct="1"/>
            <a:r>
              <a:rPr lang="sr-Cyrl-CS" altLang="sr-Latn-RS" smtClean="0"/>
              <a:t>Директно поларисана – проводи,</a:t>
            </a:r>
          </a:p>
          <a:p>
            <a:pPr lvl="1" eaLnBrk="1" hangingPunct="1"/>
            <a:r>
              <a:rPr lang="sr-Cyrl-CS" altLang="sr-Latn-RS" smtClean="0"/>
              <a:t>Инверзно поларисана – закочена.</a:t>
            </a:r>
            <a:endParaRPr lang="en-US" altLang="sr-Latn-RS" smtClean="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2209800" y="3276600"/>
            <a:ext cx="1447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sr-Latn-RS"/>
              <a:t>П-тип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3657600" y="32766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Cyrl-CS" altLang="sr-Latn-RS"/>
              <a:t>-</a:t>
            </a:r>
          </a:p>
          <a:p>
            <a:pPr algn="ctr"/>
            <a:r>
              <a:rPr lang="sr-Cyrl-CS" altLang="sr-Latn-RS"/>
              <a:t>-</a:t>
            </a:r>
          </a:p>
          <a:p>
            <a:pPr algn="ctr"/>
            <a:r>
              <a:rPr lang="sr-Cyrl-CS" altLang="sr-Latn-RS"/>
              <a:t>-</a:t>
            </a:r>
          </a:p>
          <a:p>
            <a:pPr algn="ctr"/>
            <a:r>
              <a:rPr lang="sr-Cyrl-CS" altLang="sr-Latn-RS"/>
              <a:t>-</a:t>
            </a:r>
            <a:endParaRPr lang="en-US" altLang="sr-Latn-RS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4114800" y="32766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Cyrl-CS" altLang="sr-Latn-RS"/>
              <a:t>+</a:t>
            </a:r>
          </a:p>
          <a:p>
            <a:pPr algn="ctr"/>
            <a:r>
              <a:rPr lang="sr-Cyrl-CS" altLang="sr-Latn-RS"/>
              <a:t>+</a:t>
            </a:r>
          </a:p>
          <a:p>
            <a:pPr algn="ctr"/>
            <a:r>
              <a:rPr lang="sr-Cyrl-CS" altLang="sr-Latn-RS"/>
              <a:t>+</a:t>
            </a:r>
          </a:p>
          <a:p>
            <a:pPr algn="ctr"/>
            <a:r>
              <a:rPr lang="sr-Cyrl-CS" altLang="sr-Latn-RS"/>
              <a:t>+</a:t>
            </a:r>
            <a:endParaRPr lang="en-US" altLang="sr-Latn-RS"/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4572000" y="3276600"/>
            <a:ext cx="1447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Cyrl-CS" altLang="sr-Latn-RS"/>
              <a:t>Н-тип</a:t>
            </a:r>
            <a:endParaRPr lang="en-US" altLang="sr-Latn-RS"/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1066800" y="3733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r-Cyrl-CS" altLang="sr-Latn-RS"/>
              <a:t>Анода</a:t>
            </a:r>
            <a:endParaRPr lang="en-US" altLang="sr-Latn-RS"/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6324600" y="3733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r-Cyrl-CS" altLang="sr-Latn-RS"/>
              <a:t>Катода</a:t>
            </a:r>
            <a:endParaRPr lang="en-US" altLang="sr-Latn-RS"/>
          </a:p>
        </p:txBody>
      </p:sp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3581400" y="6324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r-Cyrl-CS" altLang="sr-Latn-RS"/>
              <a:t>Симбол</a:t>
            </a:r>
            <a:endParaRPr lang="en-US" altLang="sr-Latn-RS"/>
          </a:p>
        </p:txBody>
      </p:sp>
      <p:grpSp>
        <p:nvGrpSpPr>
          <p:cNvPr id="6157" name="Group 11"/>
          <p:cNvGrpSpPr>
            <a:grpSpLocks/>
          </p:cNvGrpSpPr>
          <p:nvPr/>
        </p:nvGrpSpPr>
        <p:grpSpPr bwMode="auto">
          <a:xfrm>
            <a:off x="2819400" y="4572000"/>
            <a:ext cx="2667000" cy="1814513"/>
            <a:chOff x="3792" y="2976"/>
            <a:chExt cx="1680" cy="1143"/>
          </a:xfrm>
        </p:grpSpPr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>
              <a:off x="3792" y="36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>
              <a:off x="4752" y="36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60" name="Line 14"/>
            <p:cNvSpPr>
              <a:spLocks noChangeShapeType="1"/>
            </p:cNvSpPr>
            <p:nvPr/>
          </p:nvSpPr>
          <p:spPr bwMode="auto">
            <a:xfrm>
              <a:off x="4512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>
              <a:off x="4512" y="345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62" name="Line 16"/>
            <p:cNvSpPr>
              <a:spLocks noChangeShapeType="1"/>
            </p:cNvSpPr>
            <p:nvPr/>
          </p:nvSpPr>
          <p:spPr bwMode="auto">
            <a:xfrm flipV="1">
              <a:off x="4512" y="360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63" name="Line 17"/>
            <p:cNvSpPr>
              <a:spLocks noChangeShapeType="1"/>
            </p:cNvSpPr>
            <p:nvPr/>
          </p:nvSpPr>
          <p:spPr bwMode="auto">
            <a:xfrm>
              <a:off x="4752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64" name="Line 18"/>
            <p:cNvSpPr>
              <a:spLocks noChangeShapeType="1"/>
            </p:cNvSpPr>
            <p:nvPr/>
          </p:nvSpPr>
          <p:spPr bwMode="auto">
            <a:xfrm>
              <a:off x="4080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65" name="Line 19"/>
            <p:cNvSpPr>
              <a:spLocks noChangeShapeType="1"/>
            </p:cNvSpPr>
            <p:nvPr/>
          </p:nvSpPr>
          <p:spPr bwMode="auto">
            <a:xfrm>
              <a:off x="5136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>
              <a:off x="4080" y="326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67" name="Text Box 21"/>
            <p:cNvSpPr txBox="1">
              <a:spLocks noChangeArrowheads="1"/>
            </p:cNvSpPr>
            <p:nvPr/>
          </p:nvSpPr>
          <p:spPr bwMode="auto">
            <a:xfrm>
              <a:off x="4512" y="29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r-Latn-CS" altLang="sr-Latn-RS"/>
                <a:t>U</a:t>
              </a:r>
              <a:endParaRPr lang="en-US" altLang="sr-Latn-RS"/>
            </a:p>
          </p:txBody>
        </p:sp>
        <p:sp>
          <p:nvSpPr>
            <p:cNvPr id="6168" name="Text Box 22"/>
            <p:cNvSpPr txBox="1">
              <a:spLocks noChangeArrowheads="1"/>
            </p:cNvSpPr>
            <p:nvPr/>
          </p:nvSpPr>
          <p:spPr bwMode="auto">
            <a:xfrm>
              <a:off x="4080" y="302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r-Latn-CS" altLang="sr-Latn-RS"/>
                <a:t>+</a:t>
              </a:r>
              <a:endParaRPr lang="en-US" altLang="sr-Latn-RS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>
              <a:off x="4128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70" name="Text Box 24"/>
            <p:cNvSpPr txBox="1">
              <a:spLocks noChangeArrowheads="1"/>
            </p:cNvSpPr>
            <p:nvPr/>
          </p:nvSpPr>
          <p:spPr bwMode="auto">
            <a:xfrm>
              <a:off x="4560" y="388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r-Latn-CS" altLang="sr-Latn-RS"/>
                <a:t>I</a:t>
              </a:r>
              <a:endParaRPr lang="en-US" altLang="sr-Latn-R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B4AE36-E984-4160-830E-FB843CB6178D}" type="slidenum">
              <a:rPr lang="en-US" altLang="sr-Latn-RS"/>
              <a:pPr/>
              <a:t>6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Диода из нашег угла</a:t>
            </a:r>
            <a:endParaRPr lang="en-US" altLang="sr-Latn-RS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sr-Cyrl-CS" dirty="0" smtClean="0"/>
              <a:t>Проводи:</a:t>
            </a:r>
          </a:p>
          <a:p>
            <a:pPr lvl="1" eaLnBrk="1" hangingPunct="1">
              <a:defRPr/>
            </a:pPr>
            <a:r>
              <a:rPr lang="sr-Cyrl-CS" dirty="0" smtClean="0"/>
              <a:t>Под условом да је директно поларисана са </a:t>
            </a:r>
            <a:r>
              <a:rPr lang="sr-Latn-CS" dirty="0" smtClean="0"/>
              <a:t>U = </a:t>
            </a:r>
            <a:r>
              <a:rPr lang="sr-Latn-CS" dirty="0" err="1" smtClean="0"/>
              <a:t>Vd</a:t>
            </a:r>
            <a:r>
              <a:rPr lang="sr-Cyrl-CS" dirty="0" smtClean="0"/>
              <a:t>,</a:t>
            </a:r>
          </a:p>
          <a:p>
            <a:pPr lvl="1" eaLnBrk="1" hangingPunct="1">
              <a:defRPr/>
            </a:pPr>
            <a:r>
              <a:rPr lang="sr-Cyrl-CS" dirty="0" smtClean="0"/>
              <a:t>Идеалан напонски генератор</a:t>
            </a:r>
            <a:endParaRPr lang="en-US" dirty="0" smtClean="0"/>
          </a:p>
          <a:p>
            <a:pPr lvl="1" eaLnBrk="1" hangingPunct="1">
              <a:defRPr/>
            </a:pPr>
            <a:endParaRPr lang="sr-Latn-CS" dirty="0" smtClean="0"/>
          </a:p>
          <a:p>
            <a:pPr eaLnBrk="1" hangingPunct="1">
              <a:defRPr/>
            </a:pPr>
            <a:r>
              <a:rPr lang="sr-Cyrl-CS" dirty="0" err="1" smtClean="0"/>
              <a:t>Закочена</a:t>
            </a:r>
            <a:r>
              <a:rPr lang="sr-Cyrl-CS" dirty="0" smtClean="0"/>
              <a:t>:</a:t>
            </a:r>
            <a:endParaRPr lang="sr-Latn-CS" dirty="0" smtClean="0"/>
          </a:p>
          <a:p>
            <a:pPr lvl="1" eaLnBrk="1" hangingPunct="1">
              <a:defRPr/>
            </a:pPr>
            <a:r>
              <a:rPr lang="sr-Cyrl-CS" dirty="0" smtClean="0"/>
              <a:t>Под условом да је</a:t>
            </a:r>
            <a:r>
              <a:rPr lang="sr-Latn-CS" dirty="0" smtClean="0"/>
              <a:t>:</a:t>
            </a:r>
            <a:r>
              <a:rPr lang="sr-Cyrl-CS" dirty="0" smtClean="0"/>
              <a:t> </a:t>
            </a:r>
            <a:r>
              <a:rPr lang="sr-Latn-CS" dirty="0" smtClean="0"/>
              <a:t/>
            </a:r>
            <a:br>
              <a:rPr lang="sr-Latn-CS" dirty="0" smtClean="0"/>
            </a:br>
            <a:r>
              <a:rPr lang="sr-Cyrl-CS" dirty="0" smtClean="0"/>
              <a:t>директно поларисана (</a:t>
            </a:r>
            <a:r>
              <a:rPr lang="sr-Latn-CS" dirty="0" smtClean="0"/>
              <a:t>0</a:t>
            </a:r>
            <a:r>
              <a:rPr lang="en-US" dirty="0" smtClean="0"/>
              <a:t>V</a:t>
            </a:r>
            <a:r>
              <a:rPr lang="sr-Latn-CS" dirty="0" smtClean="0"/>
              <a:t> &lt; U &lt;</a:t>
            </a:r>
            <a:r>
              <a:rPr lang="sr-Cyrl-CS" dirty="0" smtClean="0"/>
              <a:t> </a:t>
            </a:r>
            <a:r>
              <a:rPr lang="sr-Latn-CS" dirty="0" err="1" smtClean="0"/>
              <a:t>Vd</a:t>
            </a:r>
            <a:r>
              <a:rPr lang="en-US" dirty="0" smtClean="0"/>
              <a:t>)</a:t>
            </a:r>
            <a:r>
              <a:rPr lang="sr-Latn-CS" dirty="0" smtClean="0"/>
              <a:t> </a:t>
            </a:r>
            <a:r>
              <a:rPr lang="sr-Cyrl-CS" dirty="0" smtClean="0"/>
              <a:t>или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Cyrl-RS" dirty="0" smtClean="0"/>
              <a:t>нема напона (</a:t>
            </a:r>
            <a:r>
              <a:rPr lang="en-US" dirty="0" smtClean="0"/>
              <a:t>U=0V</a:t>
            </a:r>
            <a:r>
              <a:rPr lang="sr-Latn-CS" dirty="0" smtClean="0"/>
              <a:t/>
            </a:r>
            <a:br>
              <a:rPr lang="sr-Latn-CS" dirty="0" smtClean="0"/>
            </a:br>
            <a:r>
              <a:rPr lang="sr-Cyrl-CS" dirty="0" smtClean="0"/>
              <a:t>инверзно поларисана </a:t>
            </a:r>
            <a:r>
              <a:rPr lang="sr-Latn-CS" dirty="0" smtClean="0"/>
              <a:t>(U &lt; 0</a:t>
            </a:r>
            <a:r>
              <a:rPr lang="en-US" dirty="0" smtClean="0"/>
              <a:t>V</a:t>
            </a:r>
            <a:r>
              <a:rPr lang="sr-Latn-CS" dirty="0" smtClean="0"/>
              <a:t>)</a:t>
            </a:r>
            <a:r>
              <a:rPr lang="sr-Cyrl-CS" dirty="0" smtClean="0"/>
              <a:t>,</a:t>
            </a:r>
          </a:p>
          <a:p>
            <a:pPr lvl="1" eaLnBrk="1" hangingPunct="1">
              <a:defRPr/>
            </a:pPr>
            <a:r>
              <a:rPr lang="sr-Cyrl-CS" dirty="0" smtClean="0"/>
              <a:t>Отворена веза.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sr-Cyrl-RS" dirty="0" smtClean="0"/>
              <a:t>Напомена: овакав модел важи само за релативно мале напоне на диоди и мале струје кроз диоду.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Примјер</a:t>
            </a:r>
            <a:r>
              <a:rPr lang="en-US" dirty="0" smtClean="0"/>
              <a:t> </a:t>
            </a:r>
            <a:r>
              <a:rPr lang="sr-Cyrl-RS" dirty="0" smtClean="0"/>
              <a:t>директно поларисане диоде</a:t>
            </a:r>
            <a:endParaRPr lang="en-US" dirty="0" smtClean="0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E5B550-F177-4085-9707-00A775E59F64}" type="slidenum">
              <a:rPr lang="en-US" altLang="sr-Latn-RS"/>
              <a:pPr/>
              <a:t>7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14800" y="1447800"/>
            <a:ext cx="4572000" cy="49530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sr-Cyrl-RS" dirty="0" smtClean="0"/>
              <a:t>ПП: диода води.</a:t>
            </a:r>
          </a:p>
          <a:p>
            <a:pPr lvl="1">
              <a:defRPr/>
            </a:pPr>
            <a:r>
              <a:rPr lang="sr-Cyrl-RS" dirty="0" smtClean="0"/>
              <a:t>1. Онда је напон на диоди 0.7</a:t>
            </a:r>
            <a:r>
              <a:rPr lang="en-US" dirty="0" smtClean="0"/>
              <a:t>V</a:t>
            </a:r>
            <a:endParaRPr lang="sr-Cyrl-RS" dirty="0" smtClean="0"/>
          </a:p>
          <a:p>
            <a:pPr lvl="1">
              <a:defRPr/>
            </a:pPr>
            <a:r>
              <a:rPr lang="sr-Cyrl-RS" dirty="0" smtClean="0"/>
              <a:t>2. Па је зато и напон на отпорнику 4.3</a:t>
            </a:r>
            <a:r>
              <a:rPr lang="en-US" dirty="0" smtClean="0"/>
              <a:t>V</a:t>
            </a:r>
            <a:endParaRPr lang="sr-Cyrl-RS" dirty="0" smtClean="0"/>
          </a:p>
          <a:p>
            <a:pPr lvl="1">
              <a:defRPr/>
            </a:pPr>
            <a:r>
              <a:rPr lang="sr-Cyrl-RS" dirty="0" smtClean="0"/>
              <a:t>3. Што доводи до струје кроз отпорник </a:t>
            </a:r>
            <a:r>
              <a:rPr lang="en-US" dirty="0" smtClean="0"/>
              <a:t>R</a:t>
            </a:r>
            <a:endParaRPr lang="sr-Cyrl-RS" dirty="0" smtClean="0"/>
          </a:p>
          <a:p>
            <a:pPr lvl="1">
              <a:defRPr/>
            </a:pPr>
            <a:r>
              <a:rPr lang="sr-Cyrl-RS" dirty="0" smtClean="0"/>
              <a:t>4. Та иста струја тече и кроз диоду</a:t>
            </a:r>
          </a:p>
          <a:p>
            <a:pPr>
              <a:defRPr/>
            </a:pPr>
            <a:endParaRPr lang="sr-Cyrl-RS" dirty="0" smtClean="0"/>
          </a:p>
          <a:p>
            <a:pPr>
              <a:defRPr/>
            </a:pPr>
            <a:r>
              <a:rPr lang="sr-Cyrl-RS" dirty="0" smtClean="0"/>
              <a:t>Да је ПП била да диода не води:</a:t>
            </a:r>
          </a:p>
          <a:p>
            <a:pPr lvl="1">
              <a:defRPr/>
            </a:pPr>
            <a:r>
              <a:rPr lang="sr-Cyrl-RS" dirty="0" smtClean="0"/>
              <a:t>1. Пад напона на диоди мањи од 0.7</a:t>
            </a:r>
            <a:r>
              <a:rPr lang="en-US" dirty="0" smtClean="0"/>
              <a:t>V</a:t>
            </a:r>
          </a:p>
          <a:p>
            <a:pPr lvl="1">
              <a:defRPr/>
            </a:pPr>
            <a:r>
              <a:rPr lang="sr-Cyrl-RS" dirty="0" smtClean="0"/>
              <a:t>2. Што значи да је напон на отпорнику већи од 4.3</a:t>
            </a:r>
            <a:r>
              <a:rPr lang="sr-Latn-RS" dirty="0" smtClean="0"/>
              <a:t>V</a:t>
            </a:r>
            <a:endParaRPr lang="sr-Cyrl-RS" dirty="0" smtClean="0"/>
          </a:p>
          <a:p>
            <a:pPr lvl="1">
              <a:defRPr/>
            </a:pPr>
            <a:r>
              <a:rPr lang="sr-Cyrl-RS" dirty="0" smtClean="0"/>
              <a:t>3. То би значило да кроз отпорник тече струја</a:t>
            </a:r>
          </a:p>
          <a:p>
            <a:pPr lvl="1">
              <a:defRPr/>
            </a:pPr>
            <a:r>
              <a:rPr lang="sr-Cyrl-RS" dirty="0" smtClean="0"/>
              <a:t>4. А то је у контрадикцији са чињеницом да је диода закочена</a:t>
            </a:r>
            <a:endParaRPr lang="en-US" dirty="0"/>
          </a:p>
        </p:txBody>
      </p:sp>
      <p:pic>
        <p:nvPicPr>
          <p:cNvPr id="819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371600"/>
            <a:ext cx="36322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Примјер</a:t>
            </a:r>
            <a:r>
              <a:rPr lang="sr-Cyrl-RS" dirty="0" smtClean="0"/>
              <a:t> инверзно поларисане диоде</a:t>
            </a:r>
            <a:endParaRPr lang="en-US" dirty="0" smtClean="0"/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F56916-AB19-44B1-88F9-B036CC970607}" type="slidenum">
              <a:rPr lang="en-US" altLang="sr-Latn-RS"/>
              <a:pPr/>
              <a:t>8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14800" y="1447800"/>
            <a:ext cx="4572000" cy="4953000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sr-Cyrl-RS" dirty="0" smtClean="0"/>
              <a:t>ПП: диода води.</a:t>
            </a:r>
          </a:p>
          <a:p>
            <a:pPr lvl="1">
              <a:defRPr/>
            </a:pPr>
            <a:r>
              <a:rPr lang="sr-Cyrl-RS" dirty="0" smtClean="0"/>
              <a:t>1. Онда је напон на диоди </a:t>
            </a:r>
            <a:r>
              <a:rPr lang="en-US" dirty="0" smtClean="0"/>
              <a:t>U</a:t>
            </a:r>
            <a:r>
              <a:rPr lang="en-US" baseline="-25000" dirty="0" smtClean="0"/>
              <a:t>D</a:t>
            </a:r>
            <a:r>
              <a:rPr lang="sr-Cyrl-RS" dirty="0" smtClean="0"/>
              <a:t> </a:t>
            </a:r>
            <a:r>
              <a:rPr lang="en-US" dirty="0" smtClean="0"/>
              <a:t>=-</a:t>
            </a:r>
            <a:r>
              <a:rPr lang="sr-Cyrl-RS" dirty="0" smtClean="0"/>
              <a:t>0.7</a:t>
            </a:r>
            <a:r>
              <a:rPr lang="en-US" dirty="0" smtClean="0"/>
              <a:t>V (</a:t>
            </a:r>
            <a:r>
              <a:rPr lang="sr-Cyrl-RS" dirty="0" smtClean="0"/>
              <a:t>у складу са ознаком на слици)</a:t>
            </a:r>
          </a:p>
          <a:p>
            <a:pPr lvl="1">
              <a:defRPr/>
            </a:pPr>
            <a:r>
              <a:rPr lang="sr-Cyrl-RS" dirty="0" smtClean="0"/>
              <a:t>2. Па је зато напон на отпорнику </a:t>
            </a:r>
            <a:r>
              <a:rPr lang="en-US" dirty="0" smtClean="0"/>
              <a:t>5</a:t>
            </a:r>
            <a:r>
              <a:rPr lang="sr-Cyrl-RS" dirty="0" smtClean="0"/>
              <a:t>.</a:t>
            </a:r>
            <a:r>
              <a:rPr lang="en-US" dirty="0" smtClean="0"/>
              <a:t>7V</a:t>
            </a:r>
            <a:endParaRPr lang="sr-Cyrl-RS" dirty="0" smtClean="0"/>
          </a:p>
          <a:p>
            <a:pPr lvl="1">
              <a:defRPr/>
            </a:pPr>
            <a:r>
              <a:rPr lang="sr-Cyrl-RS" dirty="0" smtClean="0"/>
              <a:t>3. Што доводи до струје кроз отпорник </a:t>
            </a:r>
            <a:r>
              <a:rPr lang="en-US" dirty="0" smtClean="0"/>
              <a:t>R</a:t>
            </a:r>
            <a:r>
              <a:rPr lang="sr-Cyrl-RS" dirty="0" smtClean="0"/>
              <a:t> наниже</a:t>
            </a:r>
          </a:p>
          <a:p>
            <a:pPr lvl="1">
              <a:defRPr/>
            </a:pPr>
            <a:r>
              <a:rPr lang="sr-Cyrl-RS" dirty="0" smtClean="0"/>
              <a:t>4. Та иста струја би требала да тече и кроз диоду у супротном смјеру од могућег смјера струје кроз диоду.</a:t>
            </a:r>
          </a:p>
          <a:p>
            <a:pPr>
              <a:defRPr/>
            </a:pPr>
            <a:endParaRPr lang="sr-Cyrl-RS" dirty="0" smtClean="0"/>
          </a:p>
          <a:p>
            <a:pPr>
              <a:defRPr/>
            </a:pPr>
            <a:r>
              <a:rPr lang="sr-Cyrl-RS" dirty="0" smtClean="0"/>
              <a:t>Да је ПП била да диода не води:</a:t>
            </a:r>
          </a:p>
          <a:p>
            <a:pPr lvl="1">
              <a:defRPr/>
            </a:pPr>
            <a:r>
              <a:rPr lang="sr-Cyrl-RS" dirty="0" smtClean="0"/>
              <a:t>1. Нема струје кроз отпорник </a:t>
            </a:r>
            <a:r>
              <a:rPr lang="en-US" dirty="0" smtClean="0"/>
              <a:t>R</a:t>
            </a:r>
          </a:p>
          <a:p>
            <a:pPr lvl="1">
              <a:defRPr/>
            </a:pPr>
            <a:r>
              <a:rPr lang="sr-Cyrl-RS" dirty="0" smtClean="0"/>
              <a:t>2. Што значи да је напон на отпорнику нула</a:t>
            </a:r>
          </a:p>
          <a:p>
            <a:pPr lvl="1">
              <a:defRPr/>
            </a:pPr>
            <a:r>
              <a:rPr lang="sr-Cyrl-RS" dirty="0" smtClean="0"/>
              <a:t>3. То би значило да је диода инверзно поларисана</a:t>
            </a:r>
          </a:p>
          <a:p>
            <a:pPr lvl="1">
              <a:defRPr/>
            </a:pPr>
            <a:r>
              <a:rPr lang="sr-Cyrl-RS" dirty="0" smtClean="0"/>
              <a:t>4. Инверсно поларисана диода са 5</a:t>
            </a:r>
            <a:r>
              <a:rPr lang="en-US" dirty="0" smtClean="0"/>
              <a:t>V </a:t>
            </a:r>
            <a:r>
              <a:rPr lang="sr-Cyrl-RS" dirty="0" smtClean="0"/>
              <a:t>је закочена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559175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sr-Latn-RS" smtClean="0"/>
              <a:t>Саша Стојановић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947D0-E721-46EF-92BB-3C3AA68DC5A5}" type="slidenum">
              <a:rPr lang="en-US" altLang="sr-Latn-RS"/>
              <a:pPr/>
              <a:t>9</a:t>
            </a:fld>
            <a:r>
              <a:rPr lang="sr-Cyrl-CS" altLang="sr-Latn-RS" dirty="0" smtClean="0"/>
              <a:t>/</a:t>
            </a:r>
            <a:r>
              <a:rPr lang="en-US" altLang="sr-Latn-RS" dirty="0" smtClean="0"/>
              <a:t>37</a:t>
            </a:r>
            <a:endParaRPr lang="en-US" altLang="sr-Latn-R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sr-Latn-RS" smtClean="0"/>
              <a:t>Диода</a:t>
            </a:r>
            <a:endParaRPr lang="en-US" altLang="sr-Latn-RS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/>
            <a:r>
              <a:rPr lang="sr-Cyrl-CS" altLang="sr-Latn-RS" smtClean="0"/>
              <a:t>Диоду никада не повезивати директно на напон напајања, обавезно редно везати неки потрошач (отпорник)!</a:t>
            </a:r>
          </a:p>
          <a:p>
            <a:pPr eaLnBrk="1" hangingPunct="1"/>
            <a:endParaRPr lang="sr-Cyrl-CS" altLang="sr-Latn-RS" smtClean="0"/>
          </a:p>
          <a:p>
            <a:pPr eaLnBrk="1" hangingPunct="1"/>
            <a:r>
              <a:rPr lang="sr-Cyrl-CS" altLang="sr-Latn-RS" smtClean="0"/>
              <a:t>За</a:t>
            </a:r>
            <a:r>
              <a:rPr lang="en-US" altLang="sr-Latn-RS" smtClean="0"/>
              <a:t>с</a:t>
            </a:r>
            <a:r>
              <a:rPr lang="sr-Cyrl-CS" altLang="sr-Latn-RS" smtClean="0"/>
              <a:t>тарио начин имплементирања логичких кола помоћу диода (следећи слајд).</a:t>
            </a:r>
            <a:endParaRPr lang="en-US" altLang="sr-Latn-R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13527</TotalTime>
  <Words>1152</Words>
  <Application>Microsoft Office PowerPoint</Application>
  <PresentationFormat>On-screen Show (4:3)</PresentationFormat>
  <Paragraphs>260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Times New Roman</vt:lpstr>
      <vt:lpstr>Symbol</vt:lpstr>
      <vt:lpstr>Default Design</vt:lpstr>
      <vt:lpstr>Увод</vt:lpstr>
      <vt:lpstr>Омов закон</vt:lpstr>
      <vt:lpstr>Полупроводници</vt:lpstr>
      <vt:lpstr>Полупроводнички елементи</vt:lpstr>
      <vt:lpstr>Диода</vt:lpstr>
      <vt:lpstr>Диода из нашег угла</vt:lpstr>
      <vt:lpstr>Примјер директно поларисане диоде</vt:lpstr>
      <vt:lpstr>Примјер инверзно поларисане диоде</vt:lpstr>
      <vt:lpstr>Диода</vt:lpstr>
      <vt:lpstr>RDL – resistor-diode logic</vt:lpstr>
      <vt:lpstr>Тумачење напонских нивоа</vt:lpstr>
      <vt:lpstr>RDL – resistor-diode logic - примјери</vt:lpstr>
      <vt:lpstr>Биполарни транзистор</vt:lpstr>
      <vt:lpstr>Бип. тр. из нашег угла </vt:lpstr>
      <vt:lpstr>Конектори бип. тр.</vt:lpstr>
      <vt:lpstr>Закочен бип. тр.</vt:lpstr>
      <vt:lpstr>Струјно појачање бип. тр.</vt:lpstr>
      <vt:lpstr>Засићење бип. тр.</vt:lpstr>
      <vt:lpstr>Шта је на слици?</vt:lpstr>
      <vt:lpstr>Шта је на слици?</vt:lpstr>
      <vt:lpstr>Шта је на слици?</vt:lpstr>
      <vt:lpstr>DTL – diode-transistor logic</vt:lpstr>
      <vt:lpstr>TTL – transistor-transistor logic </vt:lpstr>
      <vt:lpstr>TTL са побољшаним излазом</vt:lpstr>
      <vt:lpstr>Кола са отвореним колектором</vt:lpstr>
      <vt:lpstr>Повезивање кола са ОЦ</vt:lpstr>
      <vt:lpstr>Шмитово коло</vt:lpstr>
      <vt:lpstr>Фототранзистор</vt:lpstr>
      <vt:lpstr>MOS транзистори</vt:lpstr>
      <vt:lpstr>NMOS AND и OR</vt:lpstr>
      <vt:lpstr>PMOS AND</vt:lpstr>
      <vt:lpstr>CMOS OR и AND</vt:lpstr>
      <vt:lpstr>Карактеристике логичких кола</vt:lpstr>
      <vt:lpstr>Секвенцијална логичка кола</vt:lpstr>
      <vt:lpstr>ROM меморије</vt:lpstr>
      <vt:lpstr>PLA</vt:lpstr>
      <vt:lpstr>PAL - упрошћено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sasa</dc:creator>
  <cp:lastModifiedBy>Marko</cp:lastModifiedBy>
  <cp:revision>325</cp:revision>
  <cp:lastPrinted>1601-01-01T00:00:00Z</cp:lastPrinted>
  <dcterms:created xsi:type="dcterms:W3CDTF">1601-01-01T00:00:00Z</dcterms:created>
  <dcterms:modified xsi:type="dcterms:W3CDTF">2019-10-22T13:24:47Z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