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341" r:id="rId2"/>
    <p:sldId id="342" r:id="rId3"/>
    <p:sldId id="390" r:id="rId4"/>
    <p:sldId id="343" r:id="rId5"/>
    <p:sldId id="391" r:id="rId6"/>
    <p:sldId id="344" r:id="rId7"/>
    <p:sldId id="392" r:id="rId8"/>
    <p:sldId id="394" r:id="rId9"/>
    <p:sldId id="419" r:id="rId10"/>
    <p:sldId id="345" r:id="rId11"/>
    <p:sldId id="395" r:id="rId12"/>
    <p:sldId id="346" r:id="rId13"/>
    <p:sldId id="396" r:id="rId14"/>
    <p:sldId id="397" r:id="rId15"/>
    <p:sldId id="347" r:id="rId16"/>
    <p:sldId id="348" r:id="rId17"/>
    <p:sldId id="398" r:id="rId18"/>
    <p:sldId id="349" r:id="rId19"/>
    <p:sldId id="420" r:id="rId20"/>
    <p:sldId id="351" r:id="rId21"/>
    <p:sldId id="407" r:id="rId22"/>
    <p:sldId id="408" r:id="rId23"/>
    <p:sldId id="352" r:id="rId24"/>
    <p:sldId id="409" r:id="rId25"/>
    <p:sldId id="353" r:id="rId26"/>
    <p:sldId id="354" r:id="rId27"/>
    <p:sldId id="355" r:id="rId28"/>
    <p:sldId id="410" r:id="rId29"/>
    <p:sldId id="356" r:id="rId30"/>
    <p:sldId id="416" r:id="rId31"/>
    <p:sldId id="357" r:id="rId32"/>
    <p:sldId id="399" r:id="rId33"/>
    <p:sldId id="358" r:id="rId34"/>
    <p:sldId id="359" r:id="rId35"/>
    <p:sldId id="402" r:id="rId36"/>
    <p:sldId id="360" r:id="rId37"/>
    <p:sldId id="403" r:id="rId38"/>
    <p:sldId id="361" r:id="rId39"/>
    <p:sldId id="362" r:id="rId40"/>
    <p:sldId id="404" r:id="rId41"/>
    <p:sldId id="363" r:id="rId42"/>
    <p:sldId id="368" r:id="rId43"/>
    <p:sldId id="406" r:id="rId44"/>
    <p:sldId id="364" r:id="rId45"/>
    <p:sldId id="365" r:id="rId46"/>
    <p:sldId id="405" r:id="rId47"/>
    <p:sldId id="366" r:id="rId48"/>
    <p:sldId id="367" r:id="rId49"/>
    <p:sldId id="417" r:id="rId50"/>
    <p:sldId id="370" r:id="rId51"/>
    <p:sldId id="411" r:id="rId52"/>
    <p:sldId id="371" r:id="rId53"/>
    <p:sldId id="372" r:id="rId54"/>
    <p:sldId id="373" r:id="rId55"/>
    <p:sldId id="412" r:id="rId56"/>
    <p:sldId id="374" r:id="rId57"/>
    <p:sldId id="413" r:id="rId58"/>
    <p:sldId id="418" r:id="rId59"/>
    <p:sldId id="375" r:id="rId60"/>
    <p:sldId id="376" r:id="rId61"/>
    <p:sldId id="377" r:id="rId62"/>
    <p:sldId id="378" r:id="rId63"/>
    <p:sldId id="414" r:id="rId64"/>
    <p:sldId id="379" r:id="rId65"/>
    <p:sldId id="380" r:id="rId66"/>
    <p:sldId id="381" r:id="rId67"/>
    <p:sldId id="415" r:id="rId68"/>
    <p:sldId id="382" r:id="rId69"/>
    <p:sldId id="383" r:id="rId70"/>
    <p:sldId id="384" r:id="rId71"/>
    <p:sldId id="386" r:id="rId72"/>
    <p:sldId id="387" r:id="rId73"/>
    <p:sldId id="389" r:id="rId74"/>
    <p:sldId id="385" r:id="rId75"/>
    <p:sldId id="388" r:id="rId76"/>
    <p:sldId id="42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C6DC-D9F4-4338-A579-8E9CB1CE5C7D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13FF-ACEA-41C1-838C-3777DCE6D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81000" y="29718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57200" y="28194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FB5-7550-4496-869E-D20CCB56E5EC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0" y="3733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228600" y="36576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35814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05-DAAF-4426-B07E-CFCF60BD970F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A1F5-2BCC-4B51-9C9A-6BFAAED02C2E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DB43-D278-49F5-B9C6-AD9A177CD54A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4CD2-F59B-4B0E-8161-7441CB341CDC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9939-C8E5-4AE2-AA45-E0092434616F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1A9-42A5-405B-93C9-83AF82B63F29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B927-0291-42ED-B936-6C5C3601439E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2CA-68A8-41E5-BB89-B69E8E4FA55F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7A9-0B91-4B8A-B82A-0CB2D5D5790E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B90C-867B-48D5-BEB2-38980B9F9E1D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65237"/>
            <a:ext cx="85344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A354-6622-4A1E-9311-1C8C9FEC47C2}" type="datetime1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1066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228600" y="8382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600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57200" y="1905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457200" y="2209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57200" y="2514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7200" y="2819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457200" y="3124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57200" y="3429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57200" y="3733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7200" y="4038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57200" y="4343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457200" y="4648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57200" y="4953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57200" y="5257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57200" y="5562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57200" y="5867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-182880" algn="l" defTabSz="914400" rtl="0" eaLnBrk="1" latinLnBrk="0" hangingPunct="1">
        <a:spcBef>
          <a:spcPts val="100"/>
        </a:spcBef>
        <a:buFont typeface="Arial" pitchFamily="34" charset="0"/>
        <a:buChar char="•"/>
        <a:defRPr sz="19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280160" indent="-182880" algn="l" defTabSz="914400" rtl="0" eaLnBrk="1" latinLnBrk="0" hangingPunct="1">
        <a:spcBef>
          <a:spcPts val="2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645920" indent="-182880" algn="l" defTabSz="914400" rtl="0" eaLnBrk="1" latinLnBrk="0" hangingPunct="1">
        <a:spcBef>
          <a:spcPts val="300"/>
        </a:spcBef>
        <a:buFont typeface="Arial" pitchFamily="34" charset="0"/>
        <a:buChar char="»"/>
        <a:defRPr sz="17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FreeRTOS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Notifikacija taskova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Svaki task </a:t>
            </a:r>
            <a:r>
              <a:rPr lang="sr-Latn-RS" dirty="0" smtClean="0"/>
              <a:t>poseduje </a:t>
            </a:r>
            <a:r>
              <a:rPr lang="sr-Latn-RS" b="1" i="1" u="sng" dirty="0" smtClean="0"/>
              <a:t>notification value</a:t>
            </a:r>
            <a:r>
              <a:rPr lang="sr-Latn-RS" dirty="0" smtClean="0"/>
              <a:t> koji je širine 32 bita</a:t>
            </a:r>
            <a:br>
              <a:rPr lang="sr-Latn-RS" dirty="0" smtClean="0"/>
            </a:br>
            <a:r>
              <a:rPr lang="sr-Latn-RS" dirty="0" smtClean="0"/>
              <a:t>(</a:t>
            </a:r>
            <a:r>
              <a:rPr lang="sr-Latn-RS" i="1" dirty="0" smtClean="0"/>
              <a:t>notification value</a:t>
            </a:r>
            <a:r>
              <a:rPr lang="sr-Latn-RS" dirty="0" smtClean="0"/>
              <a:t> je inicijalizovan nulom prilikom stvaranja taska)</a:t>
            </a:r>
          </a:p>
          <a:p>
            <a:endParaRPr lang="sr-Latn-RS" dirty="0" smtClean="0"/>
          </a:p>
          <a:p>
            <a:r>
              <a:rPr lang="sr-Latn-RS" b="1" i="1" u="sng" dirty="0" smtClean="0"/>
              <a:t>task notification</a:t>
            </a:r>
            <a:r>
              <a:rPr lang="sr-Latn-RS" dirty="0" smtClean="0"/>
              <a:t> predstavlja događaj koji se šalje direktno nekom tasku</a:t>
            </a:r>
            <a:br>
              <a:rPr lang="sr-Latn-RS" dirty="0" smtClean="0"/>
            </a:br>
            <a:r>
              <a:rPr lang="sr-Latn-RS" dirty="0" smtClean="0"/>
              <a:t>(task kojem se šalje </a:t>
            </a:r>
            <a:r>
              <a:rPr lang="sr-Latn-RS" i="1" dirty="0" smtClean="0"/>
              <a:t>task notification</a:t>
            </a:r>
            <a:r>
              <a:rPr lang="sr-Latn-RS" dirty="0" smtClean="0"/>
              <a:t> se naziva prijemni task)</a:t>
            </a:r>
          </a:p>
          <a:p>
            <a:endParaRPr lang="sr-Latn-RS" dirty="0" smtClean="0"/>
          </a:p>
          <a:p>
            <a:r>
              <a:rPr lang="sr-Latn-RS" dirty="0" smtClean="0"/>
              <a:t>Slanje</a:t>
            </a:r>
            <a:r>
              <a:rPr lang="sr-Latn-RS" i="1" dirty="0" smtClean="0"/>
              <a:t> task notification</a:t>
            </a:r>
            <a:r>
              <a:rPr lang="sr-Latn-RS" dirty="0" smtClean="0"/>
              <a:t> može da:</a:t>
            </a:r>
          </a:p>
          <a:p>
            <a:pPr lvl="1"/>
            <a:r>
              <a:rPr lang="sr-Latn-RS" dirty="0" smtClean="0"/>
              <a:t> odblokira prijemni task,</a:t>
            </a:r>
          </a:p>
          <a:p>
            <a:pPr lvl="1"/>
            <a:r>
              <a:rPr lang="sr-Latn-RS" dirty="0" smtClean="0"/>
              <a:t> utiče na </a:t>
            </a:r>
            <a:r>
              <a:rPr lang="sr-Latn-RS" i="1" dirty="0" smtClean="0"/>
              <a:t>notification value</a:t>
            </a:r>
            <a:r>
              <a:rPr lang="sr-Latn-RS" dirty="0" smtClean="0"/>
              <a:t> prijemnog taska na jedan od sledećih načina:</a:t>
            </a:r>
          </a:p>
          <a:p>
            <a:pPr marL="1188720" lvl="2" indent="-457200">
              <a:buFont typeface="+mj-lt"/>
              <a:buAutoNum type="alphaLcParenR"/>
            </a:pPr>
            <a:r>
              <a:rPr lang="sr-Latn-RS" dirty="0" smtClean="0"/>
              <a:t>upiše 32-bitnu vrednost u </a:t>
            </a:r>
            <a:r>
              <a:rPr lang="sr-Latn-RS" i="1" dirty="0" smtClean="0"/>
              <a:t>notification value</a:t>
            </a:r>
            <a:endParaRPr lang="sr-Latn-RS" dirty="0" smtClean="0"/>
          </a:p>
          <a:p>
            <a:pPr marL="1188720" lvl="2" indent="-457200">
              <a:buFont typeface="+mj-lt"/>
              <a:buAutoNum type="alphaLcParenR"/>
            </a:pPr>
            <a:r>
              <a:rPr lang="sr-Latn-RS" dirty="0"/>
              <a:t>i</a:t>
            </a:r>
            <a:r>
              <a:rPr lang="sr-Latn-RS" dirty="0" smtClean="0"/>
              <a:t>nkrementira </a:t>
            </a:r>
            <a:r>
              <a:rPr lang="sr-Latn-RS" i="1" dirty="0" smtClean="0"/>
              <a:t>notification value </a:t>
            </a:r>
            <a:r>
              <a:rPr lang="sr-Latn-RS" dirty="0" smtClean="0"/>
              <a:t>za jedan</a:t>
            </a:r>
          </a:p>
          <a:p>
            <a:pPr marL="1188720" lvl="2" indent="-457200">
              <a:buFont typeface="+mj-lt"/>
              <a:buAutoNum type="alphaLcParenR"/>
            </a:pPr>
            <a:r>
              <a:rPr lang="sr-Latn-RS" dirty="0"/>
              <a:t>p</a:t>
            </a:r>
            <a:r>
              <a:rPr lang="sr-Latn-RS" dirty="0" smtClean="0"/>
              <a:t>ostavi jedan ili više bitova u okviru </a:t>
            </a:r>
            <a:r>
              <a:rPr lang="sr-Latn-RS" i="1" dirty="0" smtClean="0"/>
              <a:t>notification value</a:t>
            </a:r>
          </a:p>
          <a:p>
            <a:pPr marL="1188720" lvl="2" indent="-457200">
              <a:buFont typeface="+mj-lt"/>
              <a:buAutoNum type="alphaLcParenR"/>
            </a:pPr>
            <a:r>
              <a:rPr lang="sr-Latn-RS" dirty="0" smtClean="0"/>
              <a:t>ostavi </a:t>
            </a:r>
            <a:r>
              <a:rPr lang="sr-Latn-RS" i="1" dirty="0" smtClean="0"/>
              <a:t>notification value</a:t>
            </a:r>
            <a:r>
              <a:rPr lang="sr-Latn-RS" dirty="0" smtClean="0"/>
              <a:t> nepromenjen</a:t>
            </a:r>
          </a:p>
          <a:p>
            <a:pPr lvl="1"/>
            <a:endParaRPr lang="sr-Latn-R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Notifikacija taskova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Pomoću slanja </a:t>
            </a:r>
            <a:r>
              <a:rPr lang="sr-Latn-RS" i="1" dirty="0" smtClean="0"/>
              <a:t>task notification </a:t>
            </a:r>
            <a:r>
              <a:rPr lang="sr-Latn-RS" dirty="0" smtClean="0"/>
              <a:t>može se izbeći upotreba dodatnih</a:t>
            </a:r>
            <a:br>
              <a:rPr lang="sr-Latn-RS" dirty="0" smtClean="0"/>
            </a:br>
            <a:r>
              <a:rPr lang="sr-Latn-RS" dirty="0" smtClean="0"/>
              <a:t>RTOS objekata za neke oblike komunikacije između taskova</a:t>
            </a:r>
          </a:p>
          <a:p>
            <a:endParaRPr lang="sr-Latn-RS" dirty="0"/>
          </a:p>
          <a:p>
            <a:r>
              <a:rPr lang="sr-Latn-RS" dirty="0" smtClean="0"/>
              <a:t>Zahteva dodatni prostor po pojedinačnom tasku od ukupno 8 bajtova:</a:t>
            </a:r>
          </a:p>
          <a:p>
            <a:pPr lvl="1"/>
            <a:r>
              <a:rPr lang="sr-Latn-RS" dirty="0" smtClean="0"/>
              <a:t> informacija da li je task dobio notifikaciju (</a:t>
            </a:r>
            <a:r>
              <a:rPr lang="sr-Latn-RS" i="1" dirty="0" smtClean="0"/>
              <a:t>task notification</a:t>
            </a:r>
            <a:r>
              <a:rPr lang="sr-Latn-RS" dirty="0" smtClean="0"/>
              <a:t>),</a:t>
            </a:r>
          </a:p>
          <a:p>
            <a:pPr lvl="1"/>
            <a:r>
              <a:rPr lang="sr-Latn-RS" dirty="0" smtClean="0"/>
              <a:t> vrednost dobijena uz notifikaciju (</a:t>
            </a:r>
            <a:r>
              <a:rPr lang="sr-Latn-RS" i="1" dirty="0" smtClean="0"/>
              <a:t>notification value</a:t>
            </a:r>
            <a:r>
              <a:rPr lang="sr-Latn-RS" dirty="0" smtClean="0"/>
              <a:t>).</a:t>
            </a:r>
          </a:p>
          <a:p>
            <a:endParaRPr lang="sr-Latn-RS" dirty="0" smtClean="0"/>
          </a:p>
          <a:p>
            <a:r>
              <a:rPr lang="sr-Latn-RS" dirty="0" smtClean="0"/>
              <a:t>Negativne strane i restrikcije pri upotrebi:</a:t>
            </a:r>
          </a:p>
          <a:p>
            <a:pPr lvl="1"/>
            <a:r>
              <a:rPr lang="sr-Latn-RS" dirty="0" smtClean="0"/>
              <a:t> može se navesti samo jedan prijemni task,</a:t>
            </a:r>
          </a:p>
          <a:p>
            <a:pPr lvl="1"/>
            <a:r>
              <a:rPr lang="sr-Latn-RS" dirty="0" smtClean="0"/>
              <a:t> prekidna rutina ne može biti prijemnik,</a:t>
            </a:r>
          </a:p>
          <a:p>
            <a:pPr lvl="1"/>
            <a:r>
              <a:rPr lang="sr-Latn-RS" dirty="0" smtClean="0"/>
              <a:t> nema baferisanja više od jednog podatka,</a:t>
            </a:r>
          </a:p>
          <a:p>
            <a:pPr lvl="1"/>
            <a:r>
              <a:rPr lang="sr-Latn-RS" dirty="0" smtClean="0"/>
              <a:t> nije moguće komunicirati ka više prijemnih taskova (</a:t>
            </a:r>
            <a:r>
              <a:rPr lang="sr-Latn-RS" i="1" dirty="0" smtClean="0"/>
              <a:t>broadcast</a:t>
            </a:r>
            <a:r>
              <a:rPr lang="sr-Latn-RS" dirty="0" smtClean="0"/>
              <a:t>),</a:t>
            </a:r>
          </a:p>
          <a:p>
            <a:pPr lvl="1"/>
            <a:r>
              <a:rPr lang="sr-Latn-RS" dirty="0" smtClean="0"/>
              <a:t> slanje je uvek neblokirajuća operacija.</a:t>
            </a:r>
          </a:p>
          <a:p>
            <a:pPr lvl="1"/>
            <a:endParaRPr lang="sr-Latn-RS" dirty="0"/>
          </a:p>
          <a:p>
            <a:r>
              <a:rPr lang="sr-Latn-RS" dirty="0" smtClean="0"/>
              <a:t>Mehanizam </a:t>
            </a:r>
            <a:r>
              <a:rPr lang="sr-Latn-RS" i="1" dirty="0" smtClean="0"/>
              <a:t>task notification</a:t>
            </a:r>
            <a:r>
              <a:rPr lang="sr-Latn-RS" dirty="0" smtClean="0"/>
              <a:t> se može isključiti postavljanjem makroa</a:t>
            </a:r>
            <a:br>
              <a:rPr lang="sr-Latn-RS" dirty="0" smtClean="0"/>
            </a:b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configUSE_TASK_NOTIFICATIONS</a:t>
            </a:r>
            <a:r>
              <a:rPr lang="sr-Latn-RS" dirty="0" smtClean="0"/>
              <a:t> na nulu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Notifikacija </a:t>
            </a:r>
            <a:r>
              <a:rPr lang="sr-Latn-RS" dirty="0" smtClean="0"/>
              <a:t>taskova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87963"/>
          </a:xfrm>
        </p:spPr>
        <p:txBody>
          <a:bodyPr>
            <a:normAutofit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Funkcije koje su na raspolaganju: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yGive()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sr-Latn-RS" dirty="0" smtClean="0">
                <a:cs typeface="Courier New" panose="02070309020205020404" pitchFamily="49" charset="0"/>
              </a:rPr>
              <a:t>- uprošćena varijanta slanja notifikacije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vTaskNotifyGiveFromISR()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ulTaskNotifyTake()</a:t>
            </a:r>
            <a:r>
              <a:rPr lang="sr-Latn-RS" dirty="0">
                <a:cs typeface="Courier New" panose="02070309020205020404" pitchFamily="49" charset="0"/>
              </a:rPr>
              <a:t> </a:t>
            </a:r>
            <a:r>
              <a:rPr lang="sr-Latn-RS" dirty="0" smtClean="0">
                <a:cs typeface="Courier New" panose="02070309020205020404" pitchFamily="49" charset="0"/>
              </a:rPr>
              <a:t>– uprošćena varijanta prijema notifikacije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xTaskNotify()</a:t>
            </a:r>
            <a:r>
              <a:rPr lang="sr-Latn-RS" dirty="0">
                <a:cs typeface="Courier New" panose="02070309020205020404" pitchFamily="49" charset="0"/>
              </a:rPr>
              <a:t> </a:t>
            </a:r>
            <a:r>
              <a:rPr lang="sr-Latn-RS" dirty="0" smtClean="0">
                <a:cs typeface="Courier New" panose="02070309020205020404" pitchFamily="49" charset="0"/>
              </a:rPr>
              <a:t>- slanje notifikacije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xTaskNotifyFromISR()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xTaskNotifyWait()</a:t>
            </a:r>
            <a:r>
              <a:rPr lang="sr-Latn-RS" dirty="0" smtClean="0">
                <a:cs typeface="Courier New" panose="02070309020205020404" pitchFamily="49" charset="0"/>
              </a:rPr>
              <a:t> – prijem notifikacije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Notifikacija taskova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xTaskNotifyGive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xTaskToNotify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Funkcija implementirana kao </a:t>
            </a:r>
            <a:r>
              <a:rPr lang="sr-Latn-RS" sz="1900" b="1" dirty="0" smtClean="0"/>
              <a:t>makro</a:t>
            </a:r>
            <a:r>
              <a:rPr lang="sr-Latn-RS" sz="1900" dirty="0" smtClean="0"/>
              <a:t> koji poziva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xTaskNotify()</a:t>
            </a:r>
          </a:p>
          <a:p>
            <a:r>
              <a:rPr lang="sr-Latn-RS" sz="1900" dirty="0" smtClean="0">
                <a:cs typeface="Courier New" panose="02070309020205020404" pitchFamily="49" charset="0"/>
              </a:rPr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xTaskToNotify</a:t>
            </a:r>
            <a:r>
              <a:rPr lang="sr-Latn-RS" sz="1900" dirty="0" smtClean="0"/>
              <a:t> je ručka prijemnog taska kojem se šalje notifikacija</a:t>
            </a:r>
          </a:p>
          <a:p>
            <a:r>
              <a:rPr lang="sr-Latn-RS" sz="1900" dirty="0" smtClean="0"/>
              <a:t>Efekat izvršavanja funkcije:</a:t>
            </a:r>
          </a:p>
          <a:p>
            <a:pPr lvl="1"/>
            <a:r>
              <a:rPr lang="sr-Latn-RS" sz="1900" dirty="0" smtClean="0"/>
              <a:t> prijemni task dobija </a:t>
            </a:r>
            <a:r>
              <a:rPr lang="sr-Latn-RS" sz="1900" i="1" dirty="0" smtClean="0"/>
              <a:t>task notification</a:t>
            </a:r>
          </a:p>
          <a:p>
            <a:pPr lvl="1"/>
            <a:r>
              <a:rPr lang="sr-Latn-RS" sz="1900" i="1" dirty="0" smtClean="0"/>
              <a:t> notification value</a:t>
            </a:r>
            <a:r>
              <a:rPr lang="sr-Latn-RS" sz="1900" dirty="0" smtClean="0"/>
              <a:t> prijemnog taska se inkrementira za 1</a:t>
            </a:r>
          </a:p>
          <a:p>
            <a:r>
              <a:rPr lang="sr-Latn-RS" sz="1900" dirty="0" smtClean="0"/>
              <a:t>Povratna vrednost funkcije je uvek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endParaRPr lang="sr-Latn-R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Notifikacija taskova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vTaskNotifyGiveFromISR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xTaskToNotify,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*pxHigherPriorityTaskWoken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Varijanta funkcije koja se sme pozivati iz prekidne rutine</a:t>
            </a:r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sr-Latn-RS" sz="1900" dirty="0" smtClean="0"/>
              <a:t> pokazuje na lokaciju</a:t>
            </a:r>
            <a:br>
              <a:rPr lang="sr-Latn-RS" sz="1900" dirty="0" smtClean="0"/>
            </a:br>
            <a:r>
              <a:rPr lang="sr-Latn-RS" sz="1900" dirty="0" smtClean="0"/>
              <a:t>na koju treba smestiti informaciju da li je odblokiran task višeg prioriteta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Notifikacija taskova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ulTaskNotifyTake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xClearCountOnExit,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xTicksToWait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Blokira pozivajući task sve dok </a:t>
            </a:r>
            <a:r>
              <a:rPr lang="sr-Latn-RS" sz="1900" i="1" dirty="0" smtClean="0"/>
              <a:t>notification value</a:t>
            </a:r>
            <a:r>
              <a:rPr lang="sr-Latn-RS" sz="1900" dirty="0" smtClean="0"/>
              <a:t> ne postane različit od 0</a:t>
            </a:r>
          </a:p>
          <a:p>
            <a:r>
              <a:rPr lang="sr-Latn-RS" sz="1900" dirty="0" smtClean="0"/>
              <a:t>Prilikom izlaska iz funkcije se u zavisnosti od parametra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xClearCountOnExit</a:t>
            </a:r>
            <a:r>
              <a:rPr lang="sr-Latn-RS" sz="1900" dirty="0" smtClean="0"/>
              <a:t>:</a:t>
            </a:r>
          </a:p>
          <a:p>
            <a:pPr lvl="1"/>
            <a:r>
              <a:rPr lang="sr-Latn-RS" sz="1900" dirty="0" smtClean="0"/>
              <a:t>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pdTRUE</a:t>
            </a:r>
            <a:r>
              <a:rPr lang="sr-Latn-RS" sz="1900" dirty="0" smtClean="0"/>
              <a:t> resetuje </a:t>
            </a:r>
            <a:r>
              <a:rPr lang="sr-Latn-RS" sz="1900" i="1" dirty="0" smtClean="0"/>
              <a:t>notification value </a:t>
            </a:r>
            <a:r>
              <a:rPr lang="sr-Latn-RS" sz="1900" dirty="0" smtClean="0"/>
              <a:t>na 0 (binarni semafor)</a:t>
            </a:r>
          </a:p>
          <a:p>
            <a:pPr lvl="1"/>
            <a:r>
              <a:rPr lang="sr-Latn-RS" sz="1900" dirty="0" smtClean="0"/>
              <a:t>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  <a:r>
              <a:rPr lang="sr-Latn-RS" sz="1900" dirty="0" smtClean="0"/>
              <a:t> dekrementira </a:t>
            </a:r>
            <a:r>
              <a:rPr lang="sr-Latn-RS" sz="1900" i="1" dirty="0" smtClean="0"/>
              <a:t>notification value</a:t>
            </a:r>
            <a:r>
              <a:rPr lang="sr-Latn-RS" sz="1900" dirty="0" smtClean="0"/>
              <a:t> za 1 (brojački semafor)</a:t>
            </a:r>
          </a:p>
          <a:p>
            <a:r>
              <a:rPr lang="sr-Latn-RS" sz="1900" dirty="0" smtClean="0"/>
              <a:t>Parametar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sr-Latn-RS" sz="1900" dirty="0" smtClean="0">
                <a:cs typeface="Courier New" panose="02070309020205020404" pitchFamily="49" charset="0"/>
              </a:rPr>
              <a:t> predstavlja </a:t>
            </a:r>
            <a:r>
              <a:rPr lang="sr-Latn-RS" sz="1900" dirty="0" smtClean="0"/>
              <a:t>maksimalan broj tikova koje task treba da provede blokiran čekajući da </a:t>
            </a:r>
            <a:r>
              <a:rPr lang="sr-Latn-RS" sz="1900" i="1" dirty="0" smtClean="0"/>
              <a:t>notification value </a:t>
            </a:r>
            <a:r>
              <a:rPr lang="sr-Latn-RS" sz="1900" dirty="0" smtClean="0"/>
              <a:t>postane različit od 0</a:t>
            </a:r>
          </a:p>
          <a:p>
            <a:pPr lvl="1"/>
            <a:r>
              <a:rPr lang="sr-Latn-RS" sz="1900" dirty="0" smtClean="0">
                <a:cs typeface="Courier New" panose="02070309020205020404" pitchFamily="49" charset="0"/>
              </a:rPr>
              <a:t>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pdMS_TO_TICKS()</a:t>
            </a:r>
            <a:r>
              <a:rPr lang="sr-Latn-RS" sz="1900" dirty="0" smtClean="0"/>
              <a:t> – makro za konverziju tikova u milisekunde</a:t>
            </a:r>
          </a:p>
          <a:p>
            <a:pPr lvl="1"/>
            <a:r>
              <a:rPr lang="sr-Latn-RS" sz="1900" dirty="0" smtClean="0">
                <a:cs typeface="Courier New" panose="02070309020205020404" pitchFamily="49" charset="0"/>
              </a:rPr>
              <a:t>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portMAX_DELAY</a:t>
            </a:r>
            <a:r>
              <a:rPr lang="sr-Latn-RS" sz="1900" dirty="0" smtClean="0"/>
              <a:t> – makro koji precizira beskonačno dugo čekanje</a:t>
            </a:r>
          </a:p>
          <a:p>
            <a:r>
              <a:rPr lang="sr-Latn-RS" sz="1900" dirty="0" smtClean="0"/>
              <a:t>Povratna vrednost funkcije je </a:t>
            </a:r>
            <a:r>
              <a:rPr lang="sr-Latn-RS" sz="1900" i="1" dirty="0" smtClean="0"/>
              <a:t>notification value</a:t>
            </a:r>
            <a:r>
              <a:rPr lang="sr-Latn-RS" sz="1900" dirty="0" smtClean="0"/>
              <a:t> pre njegove promene</a:t>
            </a:r>
            <a:endParaRPr lang="en-US" sz="1900" dirty="0" smtClean="0"/>
          </a:p>
          <a:p>
            <a:pPr lvl="1"/>
            <a:r>
              <a:rPr lang="sr-Latn-RS" sz="1900" dirty="0" smtClean="0"/>
              <a:t> ukoliko je isteklo maksimalno vreme čekanja biće vraćena nula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Notifikacija taskova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xTaskToNotify,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ulValue,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eNotifyAction eAction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eAction</a:t>
            </a:r>
            <a:r>
              <a:rPr lang="sr-Latn-RS" sz="1900" dirty="0" smtClean="0"/>
              <a:t> određuje način rada i značenje parametra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ulValue</a:t>
            </a:r>
            <a:r>
              <a:rPr lang="sr-Latn-RS" sz="1900" dirty="0" smtClean="0"/>
              <a:t>:</a:t>
            </a:r>
          </a:p>
          <a:p>
            <a:pPr lvl="1"/>
            <a:r>
              <a:rPr lang="sr-Latn-RS" sz="1900" dirty="0" smtClean="0"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eNoAction</a:t>
            </a:r>
            <a:r>
              <a:rPr lang="sr-Latn-RS" sz="1900" dirty="0" smtClean="0"/>
              <a:t> </a:t>
            </a:r>
            <a:r>
              <a:rPr lang="sr-Latn-RS" sz="1900" dirty="0"/>
              <a:t>-</a:t>
            </a:r>
            <a:r>
              <a:rPr lang="sr-Latn-RS" sz="1900" dirty="0" smtClean="0"/>
              <a:t> prijemni task dobija </a:t>
            </a:r>
            <a:r>
              <a:rPr lang="sr-Latn-RS" sz="1900" i="1" dirty="0" smtClean="0"/>
              <a:t>task notification</a:t>
            </a:r>
            <a:r>
              <a:rPr lang="sr-Latn-RS" sz="1900" dirty="0" smtClean="0"/>
              <a:t> ali nema promene </a:t>
            </a:r>
            <a:r>
              <a:rPr lang="sr-Latn-RS" sz="1900" i="1" dirty="0" smtClean="0"/>
              <a:t>notification value</a:t>
            </a:r>
            <a:r>
              <a:rPr lang="sr-Latn-RS" sz="1900" dirty="0" smtClean="0"/>
              <a:t> (parametar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ulValue</a:t>
            </a:r>
            <a:r>
              <a:rPr lang="sr-Latn-RS" sz="1900" dirty="0" smtClean="0"/>
              <a:t> se ne koristi)</a:t>
            </a:r>
          </a:p>
          <a:p>
            <a:pPr lvl="1"/>
            <a:r>
              <a:rPr lang="sr-Latn-RS" sz="1900" dirty="0" smtClean="0"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eSetBits</a:t>
            </a:r>
            <a:r>
              <a:rPr lang="sr-Latn-RS" sz="1900" dirty="0" smtClean="0"/>
              <a:t> - bitsko OR trenutnog </a:t>
            </a:r>
            <a:r>
              <a:rPr lang="sr-Latn-RS" sz="1900" i="1" dirty="0"/>
              <a:t>notification value</a:t>
            </a:r>
            <a:r>
              <a:rPr lang="sr-Latn-RS" sz="1900" dirty="0"/>
              <a:t> </a:t>
            </a:r>
            <a:r>
              <a:rPr lang="sr-Latn-RS" sz="1900" dirty="0" smtClean="0"/>
              <a:t>i parametra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ulValue</a:t>
            </a:r>
            <a:endParaRPr lang="sr-Latn-RS" sz="1900" dirty="0" smtClean="0"/>
          </a:p>
          <a:p>
            <a:pPr lvl="1"/>
            <a:r>
              <a:rPr lang="sr-Latn-RS" sz="1900" dirty="0" smtClean="0"/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eIncrement</a:t>
            </a:r>
            <a:r>
              <a:rPr lang="sr-Latn-RS" sz="1900" dirty="0" smtClean="0"/>
              <a:t> - </a:t>
            </a:r>
            <a:r>
              <a:rPr lang="sr-Latn-RS" sz="1900" i="1" dirty="0"/>
              <a:t>notification </a:t>
            </a:r>
            <a:r>
              <a:rPr lang="sr-Latn-RS" sz="1900" i="1" dirty="0" smtClean="0"/>
              <a:t>value </a:t>
            </a:r>
            <a:r>
              <a:rPr lang="sr-Latn-RS" sz="1900" dirty="0" smtClean="0"/>
              <a:t>se inkrementira za jedan </a:t>
            </a:r>
            <a:r>
              <a:rPr lang="sr-Latn-RS" sz="1900" dirty="0"/>
              <a:t>(parametar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ulValue</a:t>
            </a:r>
            <a:r>
              <a:rPr lang="sr-Latn-RS" sz="1900" dirty="0"/>
              <a:t> se ne koristi</a:t>
            </a:r>
            <a:r>
              <a:rPr lang="sr-Latn-RS" sz="1900" dirty="0" smtClean="0"/>
              <a:t>)</a:t>
            </a:r>
          </a:p>
          <a:p>
            <a:pPr lvl="1"/>
            <a:r>
              <a:rPr lang="sr-Latn-RS" sz="1900" dirty="0" smtClean="0"/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eSetValueWithoutOverwrite</a:t>
            </a:r>
            <a:r>
              <a:rPr lang="sr-Latn-RS" sz="1900" dirty="0" smtClean="0"/>
              <a:t> - </a:t>
            </a:r>
            <a:r>
              <a:rPr lang="sr-Latn-RS" sz="1900" i="1" dirty="0"/>
              <a:t>notification value </a:t>
            </a:r>
            <a:r>
              <a:rPr lang="sr-Latn-RS" sz="1900" dirty="0" smtClean="0"/>
              <a:t>dobija vrednost parametra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ulValue</a:t>
            </a:r>
            <a:r>
              <a:rPr lang="sr-Latn-RS" sz="1900" dirty="0" smtClean="0"/>
              <a:t> samo u slučaju da nema neiskorišćene notifikacije (ukoliko već postoji notifikacija, funkcija nema efekta i vraća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pdFAIL</a:t>
            </a:r>
            <a:r>
              <a:rPr lang="sr-Latn-RS" sz="1900" dirty="0" smtClean="0"/>
              <a:t>)</a:t>
            </a:r>
          </a:p>
          <a:p>
            <a:pPr lvl="1"/>
            <a:r>
              <a:rPr lang="sr-Latn-RS" sz="1900" dirty="0" smtClean="0"/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eSetValueWithOverwrite</a:t>
            </a:r>
            <a:r>
              <a:rPr lang="sr-Latn-RS" sz="1900" dirty="0" smtClean="0"/>
              <a:t> - </a:t>
            </a:r>
            <a:r>
              <a:rPr lang="sr-Latn-RS" sz="1900" i="1" dirty="0"/>
              <a:t>notification value </a:t>
            </a:r>
            <a:r>
              <a:rPr lang="sr-Latn-RS" sz="1900" dirty="0" smtClean="0"/>
              <a:t>bezuslovno dobija </a:t>
            </a:r>
            <a:r>
              <a:rPr lang="sr-Latn-RS" sz="1900" dirty="0"/>
              <a:t>vrednost parametra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ulValue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Notifikacija taskova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xTaskNotifyFromISR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xTaskToNotify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ulValue,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eNotifyAction eAction,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*pxHigherPriorityTaskWoken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sz="1900" dirty="0"/>
          </a:p>
          <a:p>
            <a:r>
              <a:rPr lang="sr-Latn-RS" sz="1900" dirty="0"/>
              <a:t>Varijanta </a:t>
            </a:r>
            <a:r>
              <a:rPr lang="sr-Latn-RS" sz="1900" dirty="0" smtClean="0"/>
              <a:t>funkcije koja </a:t>
            </a:r>
            <a:r>
              <a:rPr lang="sr-Latn-RS" sz="1900" dirty="0"/>
              <a:t>se može pozivati iz prekidne rutine</a:t>
            </a:r>
          </a:p>
          <a:p>
            <a:r>
              <a:rPr lang="sr-Latn-RS" sz="1900" dirty="0"/>
              <a:t>Parametar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sr-Latn-RS" sz="1900" dirty="0"/>
              <a:t> pokazuje na lokaciju</a:t>
            </a:r>
            <a:br>
              <a:rPr lang="sr-Latn-RS" sz="1900" dirty="0"/>
            </a:br>
            <a:r>
              <a:rPr lang="sr-Latn-RS" sz="1900" dirty="0"/>
              <a:t>na koju treba smestiti informaciju da li je odblokiran task višeg </a:t>
            </a:r>
            <a:r>
              <a:rPr lang="sr-Latn-RS" sz="1900" dirty="0" smtClean="0"/>
              <a:t>prioriteta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Notifikacija taskova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610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xTaskNotifyWait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ulBitsToClearOnEntry,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ulBitsToClearOnExit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*pulNotificationValue,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xTicksToWait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ulBitsToClearOnEntry</a:t>
            </a:r>
            <a:r>
              <a:rPr lang="sr-Latn-RS" sz="1900" dirty="0" smtClean="0"/>
              <a:t> </a:t>
            </a:r>
            <a:r>
              <a:rPr lang="en-US" sz="1900" dirty="0" smtClean="0"/>
              <a:t>precizira</a:t>
            </a:r>
            <a:r>
              <a:rPr lang="sr-Latn-RS" sz="1900" dirty="0" smtClean="0"/>
              <a:t> koje bitove u okviru </a:t>
            </a:r>
            <a:r>
              <a:rPr lang="sr-Latn-RS" sz="1900" i="1" dirty="0" smtClean="0"/>
              <a:t>notification value </a:t>
            </a:r>
            <a:r>
              <a:rPr lang="sr-Latn-RS" sz="1900" dirty="0" smtClean="0"/>
              <a:t>treba obrisati (pri ulasku) ukoliko ne postoji neiskorišćen </a:t>
            </a:r>
            <a:r>
              <a:rPr lang="sr-Latn-RS" sz="1900" i="1" dirty="0" smtClean="0"/>
              <a:t>task notification</a:t>
            </a:r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ulBitsToClearOnExit</a:t>
            </a:r>
            <a:r>
              <a:rPr lang="sr-Latn-RS" sz="1900" dirty="0" smtClean="0"/>
              <a:t> precizira koje bitove u okviru </a:t>
            </a:r>
            <a:r>
              <a:rPr lang="sr-Latn-RS" sz="1900" i="1" dirty="0" smtClean="0"/>
              <a:t>notification value</a:t>
            </a:r>
            <a:r>
              <a:rPr lang="sr-Latn-RS" sz="1900" dirty="0" smtClean="0"/>
              <a:t> treba obrisati (pri izlasku) ukoliko je pristigao </a:t>
            </a:r>
            <a:r>
              <a:rPr lang="sr-Latn-RS" sz="1900" i="1" dirty="0" smtClean="0"/>
              <a:t>task notification</a:t>
            </a:r>
            <a:endParaRPr lang="sr-Latn-RS" sz="1900" dirty="0" smtClean="0"/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pulNotificationValue</a:t>
            </a:r>
            <a:r>
              <a:rPr lang="sr-Latn-RS" sz="1900" dirty="0" smtClean="0"/>
              <a:t> pokazuje na lokaciju preko koje se vraća </a:t>
            </a:r>
            <a:r>
              <a:rPr lang="sr-Latn-RS" sz="1900" i="1" dirty="0" smtClean="0"/>
              <a:t>notification value</a:t>
            </a:r>
            <a:r>
              <a:rPr lang="sr-Latn-RS" sz="1900" dirty="0" smtClean="0"/>
              <a:t> pre nego što su potencijalno obrisani neki bitovi pri izlasku</a:t>
            </a:r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sr-Latn-RS" sz="1900" dirty="0" smtClean="0"/>
              <a:t> precizira maksimalni broj tikova (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pdMS_TO_TICKS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900" dirty="0" smtClean="0">
                <a:cs typeface="Courier New" panose="02070309020205020404" pitchFamily="49" charset="0"/>
              </a:rPr>
              <a:t>ili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portMAX_DELAY</a:t>
            </a:r>
            <a:r>
              <a:rPr lang="sr-Latn-RS" sz="1900" dirty="0" smtClean="0">
                <a:cs typeface="Courier New" panose="02070309020205020404" pitchFamily="49" charset="0"/>
              </a:rPr>
              <a:t>)</a:t>
            </a:r>
            <a:r>
              <a:rPr lang="sr-Latn-RS" sz="1900" dirty="0" smtClean="0"/>
              <a:t> koje task može provesti blokiran čekajući </a:t>
            </a:r>
            <a:r>
              <a:rPr lang="sr-Latn-RS" sz="1900" i="1" dirty="0" smtClean="0"/>
              <a:t>task notification</a:t>
            </a:r>
            <a:endParaRPr lang="sr-Latn-RS" sz="1900" dirty="0" smtClean="0"/>
          </a:p>
          <a:p>
            <a:r>
              <a:rPr lang="sr-Latn-RS" sz="1900" dirty="0" smtClean="0"/>
              <a:t>Povratna vrednost funkcije:</a:t>
            </a:r>
          </a:p>
          <a:p>
            <a:pPr lvl="1"/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pdTRUE</a:t>
            </a:r>
            <a:r>
              <a:rPr lang="sr-Latn-RS" sz="1900" dirty="0" smtClean="0"/>
              <a:t> - već je postojao neiskorišćen ili je pristigao </a:t>
            </a:r>
            <a:r>
              <a:rPr lang="sr-Latn-RS" sz="1900" i="1" dirty="0" smtClean="0"/>
              <a:t>task notification</a:t>
            </a:r>
          </a:p>
          <a:p>
            <a:pPr lvl="1"/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  <a:r>
              <a:rPr lang="sr-Latn-RS" sz="1900" dirty="0" smtClean="0"/>
              <a:t> - isteklo je maksimalno vreme čekanja, a </a:t>
            </a:r>
            <a:r>
              <a:rPr lang="sr-Latn-RS" sz="1900" i="1" dirty="0"/>
              <a:t>task notification</a:t>
            </a:r>
            <a:r>
              <a:rPr lang="sr-Latn-RS" sz="1900" dirty="0"/>
              <a:t> nije stigao</a:t>
            </a:r>
            <a:endParaRPr lang="sr-Latn-R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4000" dirty="0" smtClean="0"/>
              <a:t>Prekidi</a:t>
            </a:r>
            <a:br>
              <a:rPr lang="sr-Latn-RS" sz="4000" dirty="0" smtClean="0"/>
            </a:br>
            <a:r>
              <a:rPr lang="sr-Latn-RS" sz="4000" dirty="0" smtClean="0"/>
              <a:t>(</a:t>
            </a:r>
            <a:r>
              <a:rPr lang="sr-Latn-RS" sz="4000" i="1" dirty="0" smtClean="0"/>
              <a:t>Interrupts</a:t>
            </a:r>
            <a:r>
              <a:rPr lang="sr-Latn-RS" sz="4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3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Konvencije imenovanja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Identifikatori </a:t>
            </a:r>
            <a:r>
              <a:rPr lang="en-US" b="1" dirty="0" smtClean="0"/>
              <a:t>promenljivih</a:t>
            </a:r>
            <a:r>
              <a:rPr lang="en-US" dirty="0" smtClean="0"/>
              <a:t> </a:t>
            </a:r>
            <a:r>
              <a:rPr lang="sr-Latn-RS" dirty="0" smtClean="0"/>
              <a:t>u okviru prefiksa sadrže informacije o tipu:</a:t>
            </a:r>
          </a:p>
          <a:p>
            <a:pPr lvl="1"/>
            <a:r>
              <a:rPr lang="sr-Latn-RS" dirty="0" smtClean="0"/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r-Latn-RS" dirty="0" smtClean="0"/>
              <a:t> ukoliko je promenljiva pokazivač (</a:t>
            </a:r>
            <a:r>
              <a:rPr lang="sr-Latn-RS" i="1" dirty="0" smtClean="0"/>
              <a:t>pointer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dirty="0" smtClean="0"/>
              <a:t> ukoliko je promenljiva neoznačenog tipa (</a:t>
            </a:r>
            <a:r>
              <a:rPr lang="sr-Latn-RS" i="1" dirty="0" smtClean="0"/>
              <a:t>unsigned</a:t>
            </a:r>
            <a:r>
              <a:rPr lang="sr-Latn-R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</a:t>
            </a:r>
            <a:r>
              <a:rPr lang="sr-Latn-RS" dirty="0" smtClean="0"/>
              <a:t>za tip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sr-Latn-RS" dirty="0" smtClean="0"/>
              <a:t> (</a:t>
            </a:r>
            <a:r>
              <a:rPr lang="sr-Latn-RS" i="1" dirty="0" smtClean="0"/>
              <a:t>char</a:t>
            </a:r>
            <a:r>
              <a:rPr lang="sr-Latn-RS" dirty="0" smtClean="0"/>
              <a:t>)</a:t>
            </a:r>
            <a:endParaRPr lang="en-US" dirty="0" smtClean="0"/>
          </a:p>
          <a:p>
            <a:pPr lvl="1"/>
            <a:r>
              <a:rPr lang="sr-Latn-R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</a:t>
            </a:r>
            <a:r>
              <a:rPr lang="sr-Latn-RS" dirty="0" smtClean="0"/>
              <a:t>za tip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/>
              <a:t> (</a:t>
            </a:r>
            <a:r>
              <a:rPr lang="en-US" i="1" dirty="0" smtClean="0"/>
              <a:t>short</a:t>
            </a:r>
            <a:r>
              <a:rPr lang="en-US" dirty="0" smtClean="0"/>
              <a:t>)</a:t>
            </a:r>
          </a:p>
          <a:p>
            <a:pPr lvl="1"/>
            <a:r>
              <a:rPr lang="sr-Latn-R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sr-Latn-RS" dirty="0" smtClean="0"/>
              <a:t>za tip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/>
              <a:t> (</a:t>
            </a:r>
            <a:r>
              <a:rPr lang="en-US" i="1" dirty="0" smtClean="0"/>
              <a:t>long</a:t>
            </a:r>
            <a:r>
              <a:rPr lang="en-US" dirty="0" smtClean="0"/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sr-Latn-RS" dirty="0" smtClean="0"/>
              <a:t> za tip nabranjaja (</a:t>
            </a:r>
            <a:r>
              <a:rPr lang="sr-Latn-RS" i="1" dirty="0" smtClean="0"/>
              <a:t>enumeration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</a:t>
            </a:r>
            <a:r>
              <a:rPr lang="sr-Latn-RS" dirty="0" smtClean="0"/>
              <a:t>za nestandardne tipove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Prekidi i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Unutar prekidnih rutina ne smeju se pozivati funkcije koje</a:t>
            </a:r>
            <a:br>
              <a:rPr lang="sr-Latn-RS" dirty="0" smtClean="0"/>
            </a:br>
            <a:r>
              <a:rPr lang="sr-Latn-RS" dirty="0" smtClean="0"/>
              <a:t>potencijalno mogu dovesti do </a:t>
            </a:r>
            <a:r>
              <a:rPr lang="sr-Latn-RS" b="1" dirty="0" smtClean="0"/>
              <a:t>blokiranja pozivajućeg taska</a:t>
            </a:r>
          </a:p>
          <a:p>
            <a:pPr lvl="1"/>
            <a:r>
              <a:rPr lang="sr-Latn-RS" dirty="0" smtClean="0"/>
              <a:t>ne smeju se pozivati sistemske usluge koje</a:t>
            </a:r>
            <a:br>
              <a:rPr lang="sr-Latn-RS" dirty="0" smtClean="0"/>
            </a:br>
            <a:r>
              <a:rPr lang="sr-Latn-RS" dirty="0" smtClean="0"/>
              <a:t>potencijalno mogu dovesti do blokiranja</a:t>
            </a:r>
          </a:p>
          <a:p>
            <a:pPr lvl="1"/>
            <a:r>
              <a:rPr lang="sr-Latn-RS" dirty="0" smtClean="0"/>
              <a:t>ne smeju se pozivati korisničke funkcije koje</a:t>
            </a:r>
            <a:br>
              <a:rPr lang="sr-Latn-RS" dirty="0" smtClean="0"/>
            </a:br>
            <a:r>
              <a:rPr lang="sr-Latn-RS" dirty="0" smtClean="0"/>
              <a:t>direktno ili indirektno pozivaju blokirajuće sistemske usluge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Prekidi i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091113"/>
          </a:xfrm>
        </p:spPr>
        <p:txBody>
          <a:bodyPr>
            <a:normAutofit/>
          </a:bodyPr>
          <a:lstStyle/>
          <a:p>
            <a:r>
              <a:rPr lang="sr-Latn-RS" dirty="0"/>
              <a:t>Varijante funkcija koje </a:t>
            </a:r>
            <a:r>
              <a:rPr lang="sr-Latn-RS" b="1" dirty="0"/>
              <a:t>mogu bezbedno da se pozivaju iz prekidnih rutina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u okviru svog naziva imaju sufiks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</a:p>
          <a:p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Ovim se </a:t>
            </a:r>
            <a:r>
              <a:rPr lang="sr-Latn-RS" i="1" dirty="0" smtClean="0">
                <a:cs typeface="Courier New" panose="02070309020205020404" pitchFamily="49" charset="0"/>
              </a:rPr>
              <a:t>API</a:t>
            </a:r>
            <a:r>
              <a:rPr lang="sr-Latn-RS" dirty="0" smtClean="0">
                <a:cs typeface="Courier New" panose="02070309020205020404" pitchFamily="49" charset="0"/>
              </a:rPr>
              <a:t> (</a:t>
            </a:r>
            <a:r>
              <a:rPr lang="sr-Latn-RS" i="1" dirty="0" smtClean="0">
                <a:cs typeface="Courier New" panose="02070309020205020404" pitchFamily="49" charset="0"/>
              </a:rPr>
              <a:t>Application Programming Interface</a:t>
            </a:r>
            <a:r>
              <a:rPr lang="sr-Latn-RS" dirty="0" smtClean="0">
                <a:cs typeface="Courier New" panose="02070309020205020404" pitchFamily="49" charset="0"/>
              </a:rPr>
              <a:t>) FreeRTOS-a razdvaja na:</a:t>
            </a:r>
          </a:p>
          <a:p>
            <a:pPr marL="822960" lvl="1" indent="-457200">
              <a:buFont typeface="+mj-lt"/>
              <a:buAutoNum type="alphaLcParenR"/>
            </a:pPr>
            <a:r>
              <a:rPr lang="sr-Latn-RS" i="1" dirty="0">
                <a:cs typeface="Courier New" panose="02070309020205020404" pitchFamily="49" charset="0"/>
              </a:rPr>
              <a:t>API</a:t>
            </a:r>
            <a:r>
              <a:rPr lang="sr-Latn-RS" dirty="0">
                <a:cs typeface="Courier New" panose="02070309020205020404" pitchFamily="49" charset="0"/>
              </a:rPr>
              <a:t> koji se koristi u </a:t>
            </a:r>
            <a:r>
              <a:rPr lang="sr-Latn-RS" dirty="0" smtClean="0">
                <a:cs typeface="Courier New" panose="02070309020205020404" pitchFamily="49" charset="0"/>
              </a:rPr>
              <a:t>taskovima (</a:t>
            </a:r>
            <a:r>
              <a:rPr lang="sr-Latn-RS" i="1" dirty="0" smtClean="0">
                <a:cs typeface="Courier New" panose="02070309020205020404" pitchFamily="49" charset="0"/>
              </a:rPr>
              <a:t>Full RTOS API</a:t>
            </a:r>
            <a:r>
              <a:rPr lang="sr-Latn-RS" dirty="0" smtClean="0">
                <a:cs typeface="Courier New" panose="02070309020205020404" pitchFamily="49" charset="0"/>
              </a:rPr>
              <a:t>) </a:t>
            </a:r>
            <a:r>
              <a:rPr lang="sr-Latn-RS" dirty="0">
                <a:cs typeface="Courier New" panose="02070309020205020404" pitchFamily="49" charset="0"/>
              </a:rPr>
              <a:t>i </a:t>
            </a:r>
          </a:p>
          <a:p>
            <a:pPr marL="822960" lvl="1" indent="-457200">
              <a:buFont typeface="+mj-lt"/>
              <a:buAutoNum type="alphaLcParenR"/>
            </a:pPr>
            <a:r>
              <a:rPr lang="sr-Latn-RS" i="1" dirty="0">
                <a:cs typeface="Courier New" panose="02070309020205020404" pitchFamily="49" charset="0"/>
              </a:rPr>
              <a:t>API</a:t>
            </a:r>
            <a:r>
              <a:rPr lang="sr-Latn-RS" dirty="0">
                <a:cs typeface="Courier New" panose="02070309020205020404" pitchFamily="49" charset="0"/>
              </a:rPr>
              <a:t> koji se može koristi u prekidnim </a:t>
            </a:r>
            <a:r>
              <a:rPr lang="sr-Latn-RS" dirty="0" smtClean="0">
                <a:cs typeface="Courier New" panose="02070309020205020404" pitchFamily="49" charset="0"/>
              </a:rPr>
              <a:t>rutinama (</a:t>
            </a:r>
            <a:r>
              <a:rPr lang="sr-Latn-RS" i="1" dirty="0" smtClean="0">
                <a:cs typeface="Courier New" panose="02070309020205020404" pitchFamily="49" charset="0"/>
              </a:rPr>
              <a:t>ISR Safe RTOS API</a:t>
            </a:r>
            <a:r>
              <a:rPr lang="sr-Latn-RS" dirty="0" smtClean="0">
                <a:cs typeface="Courier New" panose="02070309020205020404" pitchFamily="49" charset="0"/>
              </a:rPr>
              <a:t>)</a:t>
            </a:r>
            <a:endParaRPr lang="sr-Latn-R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Ovim razdvajanjem postižu </a:t>
            </a:r>
            <a:r>
              <a:rPr lang="sr-Latn-RS" dirty="0">
                <a:cs typeface="Courier New" panose="02070309020205020404" pitchFamily="49" charset="0"/>
              </a:rPr>
              <a:t>se sledeći efekti:</a:t>
            </a:r>
            <a:endParaRPr lang="sr-Latn-RS" dirty="0"/>
          </a:p>
          <a:p>
            <a:pPr lvl="1"/>
            <a:r>
              <a:rPr lang="sr-Latn-RS" dirty="0"/>
              <a:t>sistemske usluge su jednostavnije (ne moraju prilikom svake aktivacije da proveravaju da li su pozvane iz prekidne rutine ili ne)</a:t>
            </a:r>
          </a:p>
          <a:p>
            <a:pPr lvl="1"/>
            <a:r>
              <a:rPr lang="sr-Latn-RS" dirty="0"/>
              <a:t>manji broj parametara (neki parametri bi se koristili samo pri pozivu iz taska, dok bi se drugi parametri koristili samo pri pozivu iz prekidne rutine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Prekidi i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091113"/>
          </a:xfrm>
        </p:spPr>
        <p:txBody>
          <a:bodyPr>
            <a:normAutofit/>
          </a:bodyPr>
          <a:lstStyle/>
          <a:p>
            <a:r>
              <a:rPr lang="sr-Latn-RS" dirty="0" smtClean="0"/>
              <a:t>Ukoliko postoji segment izvornog koda koji se poziva</a:t>
            </a:r>
            <a:br>
              <a:rPr lang="sr-Latn-RS" dirty="0" smtClean="0"/>
            </a:br>
            <a:r>
              <a:rPr lang="sr-Latn-RS" dirty="0" smtClean="0"/>
              <a:t>i iz taska i iz prekidne rutine mogući su sledeći pristupi:</a:t>
            </a:r>
          </a:p>
          <a:p>
            <a:pPr marL="822960" lvl="1" indent="-457200">
              <a:buFont typeface="+mj-lt"/>
              <a:buAutoNum type="arabicParenR"/>
            </a:pPr>
            <a:r>
              <a:rPr lang="sr-Latn-RS" dirty="0" smtClean="0"/>
              <a:t>u okviru datog segmenta izvornog koda</a:t>
            </a:r>
            <a:br>
              <a:rPr lang="sr-Latn-RS" dirty="0" smtClean="0"/>
            </a:br>
            <a:r>
              <a:rPr lang="sr-Latn-RS" dirty="0" smtClean="0"/>
              <a:t>koristiti samo varijante sistemskih usluga čiji naziv ima sufiks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endParaRPr lang="sr-Latn-RS" dirty="0" smtClean="0"/>
          </a:p>
          <a:p>
            <a:pPr marL="822960" lvl="1" indent="-457200">
              <a:buFont typeface="+mj-lt"/>
              <a:buAutoNum type="arabicParenR"/>
            </a:pPr>
            <a:r>
              <a:rPr lang="sr-Latn-RS" dirty="0"/>
              <a:t>v</a:t>
            </a:r>
            <a:r>
              <a:rPr lang="sr-Latn-RS" dirty="0" smtClean="0"/>
              <a:t>ršiti proveru odakle je pozvan dati segment izvornog koda pa prema tome pozvati odgovarajuću varijantu funkcije</a:t>
            </a:r>
          </a:p>
          <a:p>
            <a:pPr marL="822960" lvl="1" indent="-457200">
              <a:buFont typeface="+mj-lt"/>
              <a:buAutoNum type="arabicParenR"/>
            </a:pPr>
            <a:r>
              <a:rPr lang="sr-Latn-RS" dirty="0" smtClean="0"/>
              <a:t>dati </a:t>
            </a:r>
            <a:r>
              <a:rPr lang="sr-Latn-RS" dirty="0"/>
              <a:t>segment izvornog koda smestiti u zaseban </a:t>
            </a:r>
            <a:r>
              <a:rPr lang="sr-Latn-RS" dirty="0" smtClean="0"/>
              <a:t>task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5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Prekidi i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Pretpostavka je da je preuzimanje (</a:t>
            </a:r>
            <a:r>
              <a:rPr lang="sr-Latn-RS" i="1" dirty="0" smtClean="0"/>
              <a:t>preemption</a:t>
            </a:r>
            <a:r>
              <a:rPr lang="sr-Latn-RS" dirty="0" smtClean="0"/>
              <a:t>) omogućeno</a:t>
            </a:r>
          </a:p>
          <a:p>
            <a:endParaRPr lang="sr-Latn-RS" dirty="0" smtClean="0"/>
          </a:p>
          <a:p>
            <a:r>
              <a:rPr lang="sr-Latn-RS" dirty="0" smtClean="0"/>
              <a:t>Prilikom pozivanja sistemskih usluga iz:</a:t>
            </a:r>
          </a:p>
          <a:p>
            <a:pPr lvl="1"/>
            <a:r>
              <a:rPr lang="sr-Latn-RS" dirty="0" smtClean="0"/>
              <a:t> </a:t>
            </a:r>
            <a:r>
              <a:rPr lang="sr-Latn-RS" b="1" dirty="0" smtClean="0"/>
              <a:t>taska</a:t>
            </a:r>
            <a:r>
              <a:rPr lang="sr-Latn-RS" dirty="0" smtClean="0"/>
              <a:t> </a:t>
            </a:r>
            <a:r>
              <a:rPr lang="sr-Latn-RS" dirty="0"/>
              <a:t>-</a:t>
            </a:r>
            <a:r>
              <a:rPr lang="sr-Latn-RS" dirty="0" smtClean="0"/>
              <a:t> ako se probudi task višeg prioriteta, po izlasku iz sistemske usluge procesor se dodeljuje probuđenom tasku višeg prioriteta</a:t>
            </a:r>
          </a:p>
          <a:p>
            <a:pPr lvl="1"/>
            <a:r>
              <a:rPr lang="sr-Latn-RS" dirty="0" smtClean="0"/>
              <a:t> </a:t>
            </a:r>
            <a:r>
              <a:rPr lang="sr-Latn-RS" b="1" dirty="0" smtClean="0"/>
              <a:t>prekidne rutine </a:t>
            </a:r>
            <a:r>
              <a:rPr lang="sr-Latn-RS" dirty="0"/>
              <a:t>-</a:t>
            </a:r>
            <a:r>
              <a:rPr lang="sr-Latn-RS" dirty="0" smtClean="0"/>
              <a:t> vraća se u prekidnu rutinu iz koje je usluga i pozvana, ne sme se promeniti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Prekidi i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Sistemske usluge koje se mogu pozivati i iz prekidnih rutina imaju dodatni 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sr-Latn-RS" dirty="0" smtClean="0">
                <a:cs typeface="Courier New" panose="02070309020205020404" pitchFamily="49" charset="0"/>
              </a:rPr>
              <a:t> koji predstavlja pokazivač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vrednost lokacije biće postavljena na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pdTRUE</a:t>
            </a:r>
            <a:r>
              <a:rPr lang="sr-Latn-RS" dirty="0" smtClean="0"/>
              <a:t> ukoliko je usled poziva</a:t>
            </a:r>
            <a:br>
              <a:rPr lang="sr-Latn-RS" dirty="0" smtClean="0"/>
            </a:br>
            <a:r>
              <a:rPr lang="sr-Latn-RS" dirty="0" smtClean="0"/>
              <a:t>sistemske usluge probuđen task višeg prioriteta od trenutno aktivnog taska</a:t>
            </a:r>
          </a:p>
          <a:p>
            <a:pPr lvl="1"/>
            <a:r>
              <a:rPr lang="sr-Latn-RS" dirty="0" smtClean="0"/>
              <a:t>vrednost lokacije pred poziv sistemske usluge treba da bude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</a:p>
          <a:p>
            <a:pPr lvl="1"/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U prekidnoj rutini (najčešće na kraju) je dozvoljeno</a:t>
            </a:r>
            <a:br>
              <a:rPr lang="sr-Latn-RS" dirty="0" smtClean="0"/>
            </a:br>
            <a:r>
              <a:rPr lang="sr-Latn-RS" dirty="0" smtClean="0"/>
              <a:t>eksplicitno </a:t>
            </a:r>
            <a:r>
              <a:rPr lang="sr-Latn-RS" b="1" dirty="0" smtClean="0"/>
              <a:t>zatražiti promenu konteksta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portYIELD_FROM_ISR( xHigherPriorityTaskWoken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portEND_SWITCHING_ISR( xHigherPriorityTaskWoken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Ukoliko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xHigherPriorityTaskWoken</a:t>
            </a:r>
            <a:r>
              <a:rPr lang="sr-Latn-RS" dirty="0" smtClean="0"/>
              <a:t> jednako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  <a:b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neće doći do promene konteksta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Prekidi i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 odložene promene konteksta:</a:t>
            </a:r>
          </a:p>
          <a:p>
            <a:pPr lvl="1"/>
            <a:r>
              <a:rPr lang="sr-Latn-RS" dirty="0" smtClean="0"/>
              <a:t>prekid može da pristigne i više puta</a:t>
            </a:r>
            <a:br>
              <a:rPr lang="sr-Latn-RS" dirty="0" smtClean="0"/>
            </a:br>
            <a:r>
              <a:rPr lang="sr-Latn-RS" dirty="0" smtClean="0"/>
              <a:t>pre nego što se pojavi potreba za promenom konteksta,</a:t>
            </a:r>
          </a:p>
          <a:p>
            <a:pPr lvl="1"/>
            <a:r>
              <a:rPr lang="sr-Latn-RS" dirty="0" smtClean="0"/>
              <a:t>moguće potpuno kontrolisati redosled izvršavanja</a:t>
            </a:r>
            <a:br>
              <a:rPr lang="sr-Latn-RS" dirty="0" smtClean="0"/>
            </a:br>
            <a:r>
              <a:rPr lang="sr-Latn-RS" dirty="0" smtClean="0"/>
              <a:t>kako bi sporadični prekidi što manje uticali na vremena izvršavanja,</a:t>
            </a:r>
          </a:p>
          <a:p>
            <a:pPr lvl="1"/>
            <a:r>
              <a:rPr lang="sr-Latn-RS" dirty="0" smtClean="0"/>
              <a:t>na nekim arhitekturama se zahteva da promena konteksta</a:t>
            </a:r>
            <a:br>
              <a:rPr lang="sr-Latn-RS" dirty="0" smtClean="0"/>
            </a:br>
            <a:r>
              <a:rPr lang="sr-Latn-RS" dirty="0" smtClean="0"/>
              <a:t>bude ostavljena za sam kraj prekidne rutine,</a:t>
            </a:r>
          </a:p>
          <a:p>
            <a:pPr lvl="1"/>
            <a:r>
              <a:rPr lang="sr-Latn-RS" dirty="0" smtClean="0"/>
              <a:t>nekada se u prekidnoj rutini izvrši više sistemskih poziva koji bi mogli da rezultuju sa više nepotrebnih promena konteksta</a:t>
            </a:r>
          </a:p>
          <a:p>
            <a:pPr lvl="2"/>
            <a:r>
              <a:rPr lang="sr-Latn-RS" dirty="0" smtClean="0"/>
              <a:t>pozivanje iz rutine tajmera bi dovodilo do nepotrebnih promena konteksta</a:t>
            </a:r>
          </a:p>
          <a:p>
            <a:pPr lvl="1"/>
            <a:r>
              <a:rPr lang="sr-Latn-RS" dirty="0"/>
              <a:t>pojednostavljuje se </a:t>
            </a:r>
            <a:r>
              <a:rPr lang="sr-Latn-RS" dirty="0" smtClean="0"/>
              <a:t>prenosivost.</a:t>
            </a:r>
            <a:endParaRPr lang="sr-Latn-R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Odloženo procesiranje prekida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263" y="1600200"/>
            <a:ext cx="7553737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Odlaganje procesiranja za RTOS </a:t>
            </a:r>
            <a:r>
              <a:rPr lang="sr-Latn-RS" i="1" dirty="0" smtClean="0"/>
              <a:t>deamon</a:t>
            </a:r>
            <a:r>
              <a:rPr lang="sr-Latn-RS" dirty="0" smtClean="0"/>
              <a:t>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manje potrebnih resursa (ne pravi se novi task)</a:t>
            </a:r>
          </a:p>
          <a:p>
            <a:pPr lvl="1"/>
            <a:r>
              <a:rPr lang="sr-Latn-RS" dirty="0" smtClean="0"/>
              <a:t>jednostavniji model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slabija fleksibilnost (nije moguće menjati prioritet)</a:t>
            </a:r>
          </a:p>
          <a:p>
            <a:pPr lvl="1"/>
            <a:r>
              <a:rPr lang="sr-Latn-RS" dirty="0" smtClean="0"/>
              <a:t>više neodređenosti u redosledu izvršavanja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Odlaganje procesiranja za RTOS </a:t>
            </a:r>
            <a:r>
              <a:rPr lang="sr-Latn-RS" i="1" dirty="0" smtClean="0"/>
              <a:t>deamon</a:t>
            </a:r>
            <a:r>
              <a:rPr lang="sr-Latn-RS" dirty="0" smtClean="0"/>
              <a:t>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xTimerPendFunctionCallFromISR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PendedFunction_t xFunctionToPend,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*pvParameter1,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 ulParameter2,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*pxHigherPriorityTaskWoken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xFunctionToPend</a:t>
            </a:r>
            <a:r>
              <a:rPr lang="sr-Latn-RS" dirty="0" smtClean="0"/>
              <a:t> predstavlja funkciju koju treba izvršiti</a:t>
            </a:r>
          </a:p>
          <a:p>
            <a:r>
              <a:rPr lang="sr-Latn-RS" dirty="0" smtClean="0"/>
              <a:t>Funkcija koja treba da se izvrši mora imati sledeći potpis:</a:t>
            </a:r>
          </a:p>
          <a:p>
            <a:pPr lvl="1"/>
            <a:r>
              <a:rPr lang="en-US" b="1" dirty="0" smtClean="0"/>
              <a:t>void vPendableFunction( void *pvParameter1, uint32_t ulParameter2 );</a:t>
            </a:r>
            <a:endParaRPr lang="sr-Latn-RS" b="1" dirty="0" smtClean="0"/>
          </a:p>
          <a:p>
            <a:r>
              <a:rPr lang="sr-Latn-RS" dirty="0" smtClean="0"/>
              <a:t>Parametri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pvParameter1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ulParameter2</a:t>
            </a:r>
            <a:r>
              <a:rPr lang="sr-Latn-RS" dirty="0" smtClean="0"/>
              <a:t> biće prosleđeni funkciji</a:t>
            </a: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sr-Latn-RS" dirty="0" smtClean="0"/>
              <a:t> - može se desiti da </a:t>
            </a:r>
            <a:r>
              <a:rPr lang="sr-Latn-RS" i="1" dirty="0" smtClean="0"/>
              <a:t>deamon</a:t>
            </a:r>
            <a:r>
              <a:rPr lang="sr-Latn-RS" dirty="0" smtClean="0"/>
              <a:t> task (koji će biti probuđen pozivom ove funkcije) bude task najvišeg prioriteta</a:t>
            </a:r>
          </a:p>
          <a:p>
            <a:r>
              <a:rPr lang="sr-Latn-RS" dirty="0" smtClean="0"/>
              <a:t>Funkcija vraća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pdTRUE</a:t>
            </a:r>
            <a:r>
              <a:rPr lang="sr-Latn-RS" dirty="0" smtClean="0"/>
              <a:t> ako u redu komandi ima mesta za novi zahtev, dok</a:t>
            </a:r>
            <a:br>
              <a:rPr lang="sr-Latn-RS" dirty="0" smtClean="0"/>
            </a:br>
            <a:r>
              <a:rPr lang="sr-Latn-RS" dirty="0" smtClean="0"/>
              <a:t>u suprotnom vraća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Ugneždavanje prekida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Prioritet prekida vs prioritet taska</a:t>
            </a:r>
          </a:p>
          <a:p>
            <a:r>
              <a:rPr lang="sr-Latn-RS" dirty="0" smtClean="0"/>
              <a:t>Prekid može preuzeti procesor od taska i drugog prekida, dok</a:t>
            </a:r>
            <a:br>
              <a:rPr lang="sr-Latn-RS" dirty="0" smtClean="0"/>
            </a:br>
            <a:r>
              <a:rPr lang="sr-Latn-RS" dirty="0" smtClean="0"/>
              <a:t>task može preuzeti procesor samo od drugog taska nižeg prioriteta.</a:t>
            </a:r>
          </a:p>
          <a:p>
            <a:r>
              <a:rPr lang="sr-Latn-RS" dirty="0" smtClean="0"/>
              <a:t>Potrebne konstante: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configMAX_SYSCALL_INTERRUPT_PRIORITY</a:t>
            </a:r>
            <a:r>
              <a:rPr lang="en-US" dirty="0" smtClean="0"/>
              <a:t> </a:t>
            </a:r>
            <a:r>
              <a:rPr lang="sr-Latn-RS" dirty="0" smtClean="0"/>
              <a:t>ili</a:t>
            </a:r>
            <a:br>
              <a:rPr lang="sr-Latn-R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configMAX_API_CALL_INTERRUPT_PRIORITY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sr-Latn-RS" dirty="0" smtClean="0"/>
              <a:t>definiše najveći prioritet koji mogu imati </a:t>
            </a:r>
            <a:br>
              <a:rPr lang="sr-Latn-RS" dirty="0" smtClean="0"/>
            </a:br>
            <a:r>
              <a:rPr lang="sr-Latn-RS" dirty="0" smtClean="0"/>
              <a:t>prekidne rutine iz kojih se pozivaju sistemske usluge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configKERNEL_INTERRUPT_PRIORITY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sr-Latn-RS" dirty="0" smtClean="0"/>
              <a:t>postavlja prioritet prekidne rutine sistemskog tajmera i</a:t>
            </a:r>
            <a:br>
              <a:rPr lang="sr-Latn-RS" dirty="0" smtClean="0"/>
            </a:br>
            <a:r>
              <a:rPr lang="sr-Latn-RS" dirty="0" smtClean="0"/>
              <a:t>mora uzeti najmanju moguću vrednost prioriteta</a:t>
            </a:r>
          </a:p>
          <a:p>
            <a:pPr lvl="2"/>
            <a:r>
              <a:rPr lang="sr-Latn-RS" dirty="0" smtClean="0"/>
              <a:t>ako se ne koristi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configMAX_SYSCALL_INTERRUPT_PRIORITY</a:t>
            </a:r>
            <a:r>
              <a:rPr lang="sr-Latn-RS" dirty="0" smtClean="0"/>
              <a:t>, sistemske usluge se smeju pozivati samo iz prekidnih rutina čiji je prioritet jednak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configKERNEL_INTERRUPT_PRIORITY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Konvencije imenovanja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Identifikatori </a:t>
            </a:r>
            <a:r>
              <a:rPr lang="sr-Latn-RS" b="1" dirty="0" smtClean="0"/>
              <a:t>funkcija </a:t>
            </a:r>
            <a:r>
              <a:rPr lang="sr-Latn-RS" dirty="0" smtClean="0"/>
              <a:t>u okviru prefiksa sadrže sledeće informacije:</a:t>
            </a:r>
          </a:p>
          <a:p>
            <a:pPr lvl="1"/>
            <a:r>
              <a:rPr lang="sr-Latn-RS" dirty="0" smtClean="0"/>
              <a:t> </a:t>
            </a:r>
            <a:r>
              <a:rPr lang="sr-Latn-RS" u="sng" dirty="0" smtClean="0"/>
              <a:t>privatna funkcija tj</a:t>
            </a:r>
            <a:r>
              <a:rPr lang="sr-Latn-RS" u="sng" dirty="0"/>
              <a:t>. </a:t>
            </a:r>
            <a:r>
              <a:rPr lang="sr-Latn-RS" u="sng" dirty="0" smtClean="0"/>
              <a:t>funkcija </a:t>
            </a:r>
            <a:r>
              <a:rPr lang="sr-Latn-RS" u="sng" dirty="0"/>
              <a:t>sa unutrašnjim povezivanjem</a:t>
            </a:r>
            <a:r>
              <a:rPr lang="sr-Latn-RS" u="sng" dirty="0" smtClean="0"/>
              <a:t> (</a:t>
            </a:r>
            <a:r>
              <a:rPr lang="sr-Latn-RS" i="1" u="sng" dirty="0" smtClean="0"/>
              <a:t>static</a:t>
            </a:r>
            <a:r>
              <a:rPr lang="sr-Latn-RS" u="sng" dirty="0" smtClean="0"/>
              <a:t>)</a:t>
            </a:r>
          </a:p>
          <a:p>
            <a:pPr lvl="2"/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r-Latn-RS" sz="2000" dirty="0" smtClean="0"/>
              <a:t> se </a:t>
            </a:r>
            <a:r>
              <a:rPr lang="sr-Latn-RS" sz="2000" dirty="0"/>
              <a:t>dodaje kao </a:t>
            </a:r>
            <a:r>
              <a:rPr lang="sr-Latn-RS" sz="2000" dirty="0" smtClean="0"/>
              <a:t>prefiks (</a:t>
            </a:r>
            <a:r>
              <a:rPr lang="sr-Latn-RS" sz="2000" i="1" dirty="0" smtClean="0"/>
              <a:t>private</a:t>
            </a:r>
            <a:r>
              <a:rPr lang="sr-Latn-RS" sz="2000" dirty="0" smtClean="0"/>
              <a:t>)</a:t>
            </a:r>
          </a:p>
          <a:p>
            <a:pPr lvl="1"/>
            <a:r>
              <a:rPr lang="sr-Latn-RS" dirty="0" smtClean="0"/>
              <a:t> </a:t>
            </a:r>
            <a:r>
              <a:rPr lang="sr-Latn-RS" u="sng" dirty="0" smtClean="0"/>
              <a:t>povratni tip funkcije (</a:t>
            </a:r>
            <a:r>
              <a:rPr lang="sr-Latn-RS" i="1" u="sng" dirty="0" smtClean="0"/>
              <a:t>return type</a:t>
            </a:r>
            <a:r>
              <a:rPr lang="sr-Latn-RS" u="sng" dirty="0" smtClean="0"/>
              <a:t>)</a:t>
            </a:r>
          </a:p>
          <a:p>
            <a:pPr lvl="2"/>
            <a:r>
              <a:rPr lang="sr-Latn-RS" sz="2000" dirty="0" smtClean="0"/>
              <a:t>prefiks se formira na isti način kao za identifikatore promenljivih</a:t>
            </a:r>
            <a:br>
              <a:rPr lang="sr-Latn-RS" sz="2000" dirty="0" smtClean="0"/>
            </a:br>
            <a:r>
              <a:rPr lang="sr-Latn-RS" sz="2000" dirty="0" smtClean="0"/>
              <a:t>dok se prefiks 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sr-Latn-RS" sz="2000" dirty="0" smtClean="0"/>
              <a:t> koristi za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r-Latn-RS" sz="2000" dirty="0" smtClean="0"/>
              <a:t> povratni tip</a:t>
            </a:r>
          </a:p>
          <a:p>
            <a:pPr lvl="1"/>
            <a:r>
              <a:rPr lang="sr-Latn-RS" dirty="0" smtClean="0"/>
              <a:t> </a:t>
            </a:r>
            <a:r>
              <a:rPr lang="sr-Latn-RS" u="sng" dirty="0" smtClean="0"/>
              <a:t>naziv fajla u kojem je data funkcija definisana</a:t>
            </a:r>
          </a:p>
          <a:p>
            <a:endParaRPr lang="sr-Latn-RS" dirty="0"/>
          </a:p>
          <a:p>
            <a:r>
              <a:rPr lang="sr-Latn-RS" dirty="0" smtClean="0"/>
              <a:t>Primeri:</a:t>
            </a:r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vTaskPrioritySet()</a:t>
            </a:r>
            <a:r>
              <a:rPr lang="sr-Latn-RS" dirty="0" smtClean="0">
                <a:cs typeface="Courier New" panose="02070309020205020404" pitchFamily="49" charset="0"/>
              </a:rPr>
              <a:t> </a:t>
            </a:r>
            <a:r>
              <a:rPr lang="sr-Latn-RS" dirty="0" smtClean="0"/>
              <a:t>– vraća tip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r-Latn-RS" dirty="0" smtClean="0"/>
              <a:t>, definisana u fajlu task.c</a:t>
            </a:r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xQueueReceive()</a:t>
            </a:r>
            <a:r>
              <a:rPr lang="sr-Latn-RS" dirty="0" smtClean="0"/>
              <a:t> – vraća nestandardni tip, definisana u fajlu queue.c</a:t>
            </a:r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pvTimerGetTimerID()</a:t>
            </a:r>
            <a:r>
              <a:rPr lang="sr-Latn-RS" dirty="0" smtClean="0">
                <a:cs typeface="Courier New" panose="02070309020205020404" pitchFamily="49" charset="0"/>
              </a:rPr>
              <a:t> </a:t>
            </a:r>
            <a:r>
              <a:rPr lang="sr-Latn-RS" dirty="0" smtClean="0"/>
              <a:t>– vraća tip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sr-Latn-RS" dirty="0" smtClean="0"/>
              <a:t>, definisana u fajlu timers.c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Redovi</a:t>
            </a:r>
            <a:br>
              <a:rPr lang="sr-Latn-RS" sz="4000" dirty="0" smtClean="0"/>
            </a:br>
            <a:r>
              <a:rPr lang="sr-Latn-RS" sz="4000" dirty="0" smtClean="0"/>
              <a:t>(</a:t>
            </a:r>
            <a:r>
              <a:rPr lang="sr-Latn-RS" sz="4000" i="1" dirty="0" smtClean="0"/>
              <a:t>Queues</a:t>
            </a:r>
            <a:r>
              <a:rPr lang="sr-Latn-RS" sz="4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2350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FIFO struktura podataka</a:t>
            </a:r>
            <a:r>
              <a:rPr lang="sr-Latn-RS" dirty="0" smtClean="0"/>
              <a:t> koja predstavlja osnovni oblik komunikacije između:</a:t>
            </a:r>
          </a:p>
          <a:p>
            <a:pPr lvl="1"/>
            <a:r>
              <a:rPr lang="sr-Latn-RS" dirty="0" smtClean="0"/>
              <a:t> task - task</a:t>
            </a:r>
          </a:p>
          <a:p>
            <a:pPr lvl="1"/>
            <a:r>
              <a:rPr lang="sr-Latn-RS" dirty="0" smtClean="0"/>
              <a:t> task - interrupt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interrupt – task</a:t>
            </a:r>
          </a:p>
          <a:p>
            <a:pPr lvl="1"/>
            <a:endParaRPr lang="en-US" dirty="0" smtClean="0"/>
          </a:p>
          <a:p>
            <a:r>
              <a:rPr lang="sr-Latn-RS" dirty="0" smtClean="0"/>
              <a:t>Fiksna </a:t>
            </a:r>
            <a:r>
              <a:rPr lang="sr-Latn-RS" b="1" dirty="0" smtClean="0"/>
              <a:t>veličina jednog elementa</a:t>
            </a:r>
            <a:r>
              <a:rPr lang="sr-Latn-RS" dirty="0" smtClean="0"/>
              <a:t> - specificirana pri kreiranju reda</a:t>
            </a:r>
          </a:p>
          <a:p>
            <a:endParaRPr lang="sr-Latn-RS" dirty="0" smtClean="0"/>
          </a:p>
          <a:p>
            <a:r>
              <a:rPr lang="sr-Latn-RS" dirty="0" smtClean="0"/>
              <a:t>Fiksan </a:t>
            </a:r>
            <a:r>
              <a:rPr lang="sr-Latn-RS" b="1" dirty="0" smtClean="0"/>
              <a:t>broj elemenata</a:t>
            </a:r>
            <a:r>
              <a:rPr lang="sr-Latn-RS" dirty="0" smtClean="0"/>
              <a:t> (maksimalna dužina) - specificiran pri kreiranju reda</a:t>
            </a:r>
          </a:p>
          <a:p>
            <a:endParaRPr lang="sr-Latn-RS" dirty="0" smtClean="0"/>
          </a:p>
          <a:p>
            <a:r>
              <a:rPr lang="sr-Latn-RS" dirty="0" smtClean="0"/>
              <a:t>Moguće operacije:</a:t>
            </a:r>
          </a:p>
          <a:p>
            <a:pPr lvl="1"/>
            <a:r>
              <a:rPr lang="sr-Latn-RS" dirty="0" smtClean="0"/>
              <a:t> kreiranje reda</a:t>
            </a:r>
          </a:p>
          <a:p>
            <a:pPr lvl="1"/>
            <a:r>
              <a:rPr lang="sr-Latn-RS" dirty="0" smtClean="0"/>
              <a:t> umetanje elementa na kraj ili početak reda</a:t>
            </a:r>
          </a:p>
          <a:p>
            <a:pPr lvl="1"/>
            <a:r>
              <a:rPr lang="sr-Latn-RS" dirty="0" smtClean="0"/>
              <a:t> prepisivanje (</a:t>
            </a:r>
            <a:r>
              <a:rPr lang="sr-Latn-RS" i="1" dirty="0" smtClean="0"/>
              <a:t>overwrite</a:t>
            </a:r>
            <a:r>
              <a:rPr lang="sr-Latn-RS" dirty="0" smtClean="0"/>
              <a:t>) preko elementa na početku reda</a:t>
            </a:r>
          </a:p>
          <a:p>
            <a:pPr lvl="1"/>
            <a:r>
              <a:rPr lang="sr-Latn-RS" dirty="0" smtClean="0"/>
              <a:t> uzimanje elementa sa početka reda (sa ili bez brisanja elementa iz reda)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440363"/>
          </a:xfrm>
        </p:spPr>
        <p:txBody>
          <a:bodyPr>
            <a:normAutofit/>
          </a:bodyPr>
          <a:lstStyle/>
          <a:p>
            <a:r>
              <a:rPr lang="sr-Latn-RS" dirty="0" smtClean="0"/>
              <a:t>Operacije nad redovima se izvode kopiranjem podataka </a:t>
            </a:r>
            <a:r>
              <a:rPr lang="sr-Latn-RS" dirty="0"/>
              <a:t>u </a:t>
            </a:r>
            <a:r>
              <a:rPr lang="sr-Latn-RS" dirty="0" smtClean="0"/>
              <a:t>redove</a:t>
            </a:r>
            <a:br>
              <a:rPr lang="sr-Latn-RS" dirty="0" smtClean="0"/>
            </a:br>
            <a:r>
              <a:rPr lang="sr-Latn-RS" dirty="0" smtClean="0"/>
              <a:t>(podatak koji se kopira može </a:t>
            </a:r>
            <a:r>
              <a:rPr lang="sr-Latn-RS" dirty="0"/>
              <a:t>biti i pokazivač</a:t>
            </a:r>
            <a:r>
              <a:rPr lang="sr-Latn-RS" dirty="0" smtClean="0"/>
              <a:t>)</a:t>
            </a:r>
          </a:p>
          <a:p>
            <a:endParaRPr lang="sr-Latn-RS" dirty="0"/>
          </a:p>
          <a:p>
            <a:r>
              <a:rPr lang="sr-Latn-RS" dirty="0" smtClean="0"/>
              <a:t>Usled </a:t>
            </a:r>
            <a:r>
              <a:rPr lang="sr-Latn-RS" b="1" dirty="0" smtClean="0"/>
              <a:t>prenosa podataka po vrednosti u redove</a:t>
            </a:r>
            <a:r>
              <a:rPr lang="sr-Latn-RS" dirty="0" smtClean="0"/>
              <a:t> važi sledeće:</a:t>
            </a:r>
          </a:p>
          <a:p>
            <a:pPr lvl="1"/>
            <a:r>
              <a:rPr lang="sr-Latn-RS" dirty="0" smtClean="0"/>
              <a:t>bafer u kojem su nalaze podaci koji treba da se proslede u red</a:t>
            </a:r>
            <a:br>
              <a:rPr lang="sr-Latn-RS" dirty="0" smtClean="0"/>
            </a:br>
            <a:r>
              <a:rPr lang="sr-Latn-RS" dirty="0" smtClean="0"/>
              <a:t>može da se koristi odmah posle smeštanja tih podataka u red,</a:t>
            </a:r>
          </a:p>
          <a:p>
            <a:pPr lvl="1"/>
            <a:r>
              <a:rPr lang="sr-Latn-RS" dirty="0" smtClean="0"/>
              <a:t>u red se može ubaciti i sadržaj lokalne promenljive</a:t>
            </a:r>
            <a:br>
              <a:rPr lang="sr-Latn-RS" dirty="0" smtClean="0"/>
            </a:br>
            <a:r>
              <a:rPr lang="sr-Latn-RS" dirty="0" smtClean="0"/>
              <a:t>zato što se u red smešta zapravo njena kopija,</a:t>
            </a:r>
          </a:p>
          <a:p>
            <a:pPr lvl="1"/>
            <a:r>
              <a:rPr lang="sr-Latn-RS" dirty="0"/>
              <a:t>odgovornost za alocirani prostor se ne </a:t>
            </a:r>
            <a:r>
              <a:rPr lang="sr-Latn-RS" dirty="0" smtClean="0"/>
              <a:t>prenosi.</a:t>
            </a:r>
          </a:p>
          <a:p>
            <a:pPr marL="365760" lvl="1" indent="0">
              <a:buNone/>
            </a:pPr>
            <a:endParaRPr lang="sr-Latn-RS" dirty="0" smtClean="0"/>
          </a:p>
          <a:p>
            <a:r>
              <a:rPr lang="sr-Latn-RS" dirty="0" smtClean="0"/>
              <a:t>Postoji mogućnost grupisanja čime se omogućava</a:t>
            </a:r>
            <a:br>
              <a:rPr lang="sr-Latn-RS" dirty="0" smtClean="0"/>
            </a:br>
            <a:r>
              <a:rPr lang="sr-Latn-RS" dirty="0" smtClean="0"/>
              <a:t>čekanje na pojavu podatka u nekom od redova iz grupe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6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xQueueCreate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 uxQueueLength,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 uxItemSize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Parametar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uxQueueLength</a:t>
            </a:r>
            <a:r>
              <a:rPr lang="sr-Latn-RS" dirty="0" smtClean="0"/>
              <a:t> predstavlja maksimalnu dužinu reda</a:t>
            </a:r>
          </a:p>
          <a:p>
            <a:r>
              <a:rPr lang="sr-Latn-RS" dirty="0" smtClean="0"/>
              <a:t>Parametar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uxItemSize</a:t>
            </a:r>
            <a:r>
              <a:rPr lang="sr-Latn-RS" dirty="0" smtClean="0"/>
              <a:t> predstavlja veličinu jednog elementa u bajtovima</a:t>
            </a:r>
          </a:p>
          <a:p>
            <a:r>
              <a:rPr lang="sr-Latn-RS" dirty="0" smtClean="0"/>
              <a:t>Povratna vrednost predstavlja ručku kojom se kreirani red referiše u ostalim operacijama (ukoliko je povratna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dirty="0" smtClean="0"/>
              <a:t> red ne može biti kreiran)</a:t>
            </a:r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xQueueReset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xQueue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Vraća red u početno prazno stanje</a:t>
            </a:r>
          </a:p>
          <a:p>
            <a:r>
              <a:rPr lang="sr-Latn-RS" dirty="0" smtClean="0"/>
              <a:t>Povratna vrednost funkcije je uvek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Umetanje u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xQueueSendToFront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xQueue,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void *pvItemToQueue,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xTicksToWait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Umetanje novog elementa </a:t>
            </a:r>
            <a:r>
              <a:rPr lang="sr-Latn-RS" b="1" dirty="0"/>
              <a:t>na početak</a:t>
            </a:r>
            <a:r>
              <a:rPr lang="sr-Latn-RS" dirty="0"/>
              <a:t> reda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xQueueSendToBack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xQueue,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*pvItemToQueue,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xTicksToWait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Umetanje novog elementa </a:t>
            </a:r>
            <a:r>
              <a:rPr lang="sr-Latn-RS" b="1" dirty="0"/>
              <a:t>na kraj </a:t>
            </a:r>
            <a:r>
              <a:rPr lang="sr-Latn-RS" dirty="0" smtClean="0"/>
              <a:t>reda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Umetanje u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440363"/>
          </a:xfrm>
        </p:spPr>
        <p:txBody>
          <a:bodyPr>
            <a:normAutofit/>
          </a:bodyPr>
          <a:lstStyle/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sr-Latn-RS" dirty="0" smtClean="0"/>
              <a:t> predstavlja ručku kojom se referiše red u koji se umeće</a:t>
            </a: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sr-Latn-RS" dirty="0" smtClean="0"/>
              <a:t> pokazuje na novi sadržaj koji se umeće</a:t>
            </a: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sr-Latn-RS" dirty="0" smtClean="0"/>
              <a:t> je maksimalno vreme čekanja ukoliko je red pun: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r-Latn-RS" dirty="0" smtClean="0"/>
              <a:t> - neblokirajući poziv,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portMAX_DELAY</a:t>
            </a:r>
            <a:r>
              <a:rPr lang="sr-Latn-RS" dirty="0" smtClean="0"/>
              <a:t> </a:t>
            </a:r>
            <a:r>
              <a:rPr lang="sr-Latn-RS" dirty="0"/>
              <a:t>-</a:t>
            </a:r>
            <a:r>
              <a:rPr lang="sr-Latn-RS" dirty="0" smtClean="0"/>
              <a:t> neograničeno čekanje.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Povratna vrednost funkcije: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r>
              <a:rPr lang="sr-Latn-RS" dirty="0" smtClean="0"/>
              <a:t> </a:t>
            </a:r>
            <a:r>
              <a:rPr lang="sr-Latn-RS" dirty="0"/>
              <a:t>-</a:t>
            </a:r>
            <a:r>
              <a:rPr lang="sr-Latn-RS" dirty="0" smtClean="0"/>
              <a:t> ukoliko je zadati element umetnut u red,</a:t>
            </a:r>
          </a:p>
          <a:p>
            <a:pPr lvl="1"/>
            <a:r>
              <a:rPr lang="sr-Latn-R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errQUEUE_FULL</a:t>
            </a:r>
            <a:r>
              <a:rPr lang="sr-Latn-RS" dirty="0" smtClean="0"/>
              <a:t> </a:t>
            </a:r>
            <a:r>
              <a:rPr lang="sr-Latn-RS" dirty="0"/>
              <a:t>-</a:t>
            </a:r>
            <a:r>
              <a:rPr lang="sr-Latn-RS" dirty="0" smtClean="0"/>
              <a:t> ukoliko nakon navedenog vremena čekanja</a:t>
            </a:r>
            <a:br>
              <a:rPr lang="sr-Latn-RS" dirty="0" smtClean="0"/>
            </a:br>
            <a:r>
              <a:rPr lang="sr-Latn-RS" dirty="0" smtClean="0"/>
              <a:t>nije bilo dovoljno mesta za smeštanje elementa (red je bio pun).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Implementirane </a:t>
            </a:r>
            <a:r>
              <a:rPr lang="sr-Latn-RS" dirty="0"/>
              <a:t>kao </a:t>
            </a:r>
            <a:r>
              <a:rPr lang="sr-Latn-RS" b="1" dirty="0"/>
              <a:t>makro</a:t>
            </a:r>
            <a:r>
              <a:rPr lang="sr-Latn-RS" dirty="0"/>
              <a:t> koji poziva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xQueueGenericSend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r-Latn-RS" dirty="0"/>
          </a:p>
          <a:p>
            <a:r>
              <a:rPr lang="sr-Latn-RS" dirty="0" smtClean="0"/>
              <a:t>Postoje posebne varijante </a:t>
            </a:r>
            <a:r>
              <a:rPr lang="sr-Latn-RS" dirty="0"/>
              <a:t>za </a:t>
            </a:r>
            <a:r>
              <a:rPr lang="sr-Latn-RS" b="1" dirty="0"/>
              <a:t>pozivanje iz prekidnih rutina </a:t>
            </a:r>
            <a:r>
              <a:rPr lang="sr-Latn-RS" dirty="0"/>
              <a:t>(sufiks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r>
              <a:rPr lang="sr-Latn-RS" dirty="0"/>
              <a:t>)</a:t>
            </a:r>
            <a:endParaRPr lang="en-US" dirty="0"/>
          </a:p>
          <a:p>
            <a:pPr lvl="1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2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Dohvatanje iz 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xQueuePeek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xQueue,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*pvBuffer,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xTicksToWait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r>
              <a:rPr lang="sr-Latn-RS" dirty="0" smtClean="0"/>
              <a:t>Dohvatanje elementa sa početka reda, </a:t>
            </a:r>
            <a:r>
              <a:rPr lang="sr-Latn-RS" b="1" dirty="0" smtClean="0"/>
              <a:t>bez uklanjanja</a:t>
            </a:r>
            <a:r>
              <a:rPr lang="sr-Latn-RS" dirty="0" smtClean="0"/>
              <a:t> elementa iz reda</a:t>
            </a:r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xQueueReceive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xQueue,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*const pvBuffer,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xTicksToWait 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sr-Latn-RS" dirty="0" smtClean="0"/>
              <a:t>Dohvatanje elementa sa početka reda, </a:t>
            </a:r>
            <a:r>
              <a:rPr lang="sr-Latn-RS" b="1" dirty="0" smtClean="0"/>
              <a:t>sa uklanjanjem </a:t>
            </a:r>
            <a:r>
              <a:rPr lang="sr-Latn-RS" dirty="0" smtClean="0"/>
              <a:t>elementa iz reda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Dohvatanje iz 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763000" cy="5364163"/>
          </a:xfrm>
        </p:spPr>
        <p:txBody>
          <a:bodyPr>
            <a:normAutofit/>
          </a:bodyPr>
          <a:lstStyle/>
          <a:p>
            <a:r>
              <a:rPr lang="sr-Latn-RS" dirty="0"/>
              <a:t>Parametar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sr-Latn-RS" dirty="0"/>
              <a:t> predstavlja ručku kojom se referiše red </a:t>
            </a:r>
            <a:r>
              <a:rPr lang="sr-Latn-RS" dirty="0" smtClean="0"/>
              <a:t>iz kojeg se dohvata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sr-Latn-RS" dirty="0" smtClean="0"/>
              <a:t> </a:t>
            </a:r>
            <a:r>
              <a:rPr lang="sr-Latn-RS" dirty="0"/>
              <a:t>pokazuje na </a:t>
            </a:r>
            <a:r>
              <a:rPr lang="sr-Latn-RS" dirty="0" smtClean="0"/>
              <a:t>prostor u koji treba smestiti element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Parametar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sr-Latn-RS" dirty="0"/>
              <a:t> je maksimalno vreme čekanja ukoliko je red </a:t>
            </a:r>
            <a:r>
              <a:rPr lang="sr-Latn-RS" dirty="0" smtClean="0"/>
              <a:t>prazan:</a:t>
            </a:r>
            <a:endParaRPr lang="sr-Latn-RS" dirty="0"/>
          </a:p>
          <a:p>
            <a:pPr lvl="1"/>
            <a:r>
              <a:rPr lang="sr-Latn-RS" dirty="0"/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r-Latn-RS" dirty="0"/>
              <a:t> - neblokirajući poziv,</a:t>
            </a:r>
          </a:p>
          <a:p>
            <a:pPr lvl="1"/>
            <a:r>
              <a:rPr lang="sr-Latn-RS" dirty="0"/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portMAX_DELAY</a:t>
            </a:r>
            <a:r>
              <a:rPr lang="sr-Latn-RS" dirty="0"/>
              <a:t> - neograničeno čekanje.</a:t>
            </a:r>
          </a:p>
          <a:p>
            <a:pPr lvl="1"/>
            <a:endParaRPr lang="sr-Latn-RS" dirty="0"/>
          </a:p>
          <a:p>
            <a:r>
              <a:rPr lang="sr-Latn-RS" dirty="0"/>
              <a:t>Povratna vrednost funkcije:</a:t>
            </a:r>
          </a:p>
          <a:p>
            <a:pPr lvl="1"/>
            <a:r>
              <a:rPr lang="sr-Latn-RS" dirty="0"/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r>
              <a:rPr lang="sr-Latn-RS" dirty="0"/>
              <a:t> - ukoliko je </a:t>
            </a:r>
            <a:r>
              <a:rPr lang="sr-Latn-RS" dirty="0" smtClean="0"/>
              <a:t>element dohvaćen,</a:t>
            </a:r>
            <a:endParaRPr lang="sr-Latn-RS" dirty="0"/>
          </a:p>
          <a:p>
            <a:pPr lvl="1"/>
            <a:r>
              <a:rPr lang="sr-Latn-R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errQUEUE_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r-Latn-RS" dirty="0" smtClean="0"/>
              <a:t> </a:t>
            </a:r>
            <a:r>
              <a:rPr lang="sr-Latn-RS" dirty="0"/>
              <a:t>- </a:t>
            </a:r>
            <a:r>
              <a:rPr lang="sr-Latn-RS" dirty="0" smtClean="0"/>
              <a:t>ukoliko nakon </a:t>
            </a:r>
            <a:r>
              <a:rPr lang="sr-Latn-RS" dirty="0"/>
              <a:t>navedenog vremena čekanja</a:t>
            </a:r>
            <a:br>
              <a:rPr lang="sr-Latn-RS" dirty="0"/>
            </a:br>
            <a:r>
              <a:rPr lang="sr-Latn-RS" dirty="0"/>
              <a:t>nije </a:t>
            </a:r>
            <a:r>
              <a:rPr lang="sr-Latn-RS" dirty="0" smtClean="0"/>
              <a:t>vraćen ni jedan element (red je bio prazan).</a:t>
            </a:r>
            <a:endParaRPr lang="sr-Latn-RS" dirty="0"/>
          </a:p>
          <a:p>
            <a:pPr lvl="1"/>
            <a:endParaRPr lang="sr-Latn-RS" dirty="0"/>
          </a:p>
          <a:p>
            <a:r>
              <a:rPr lang="sr-Latn-RS" dirty="0"/>
              <a:t>Implementirane kao </a:t>
            </a:r>
            <a:r>
              <a:rPr lang="sr-Latn-RS" b="1" dirty="0"/>
              <a:t>makro</a:t>
            </a:r>
            <a:r>
              <a:rPr lang="sr-Latn-RS" dirty="0"/>
              <a:t> koji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xQueueGenericReceive()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/>
          </a:p>
          <a:p>
            <a:r>
              <a:rPr lang="sr-Latn-RS" dirty="0"/>
              <a:t>Postoje posebne varijante za </a:t>
            </a:r>
            <a:r>
              <a:rPr lang="sr-Latn-RS" b="1" dirty="0"/>
              <a:t>pozivanje iz prekidnih rutina </a:t>
            </a:r>
            <a:r>
              <a:rPr lang="sr-Latn-RS" dirty="0"/>
              <a:t>(sufiks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4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Upit broja elemenata u redu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uxQueueMessagesWaiting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xQueue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Parametar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sr-Latn-RS" dirty="0"/>
              <a:t> predstavlja ručku kojom se referiše </a:t>
            </a:r>
            <a:r>
              <a:rPr lang="sr-Latn-RS" dirty="0" smtClean="0"/>
              <a:t>red</a:t>
            </a:r>
          </a:p>
          <a:p>
            <a:r>
              <a:rPr lang="sr-Latn-RS" dirty="0" smtClean="0"/>
              <a:t>Povratna vrednost funkcije je broj elemenata u redu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vSendTask( void *pvParameters )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 lValueToSend;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xStatus;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lValueToSend = ( int32_t ) pvParameters;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;; )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xStatus = xQueueSendToBack( xQueue, &amp;lValueToSend, 0 );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xStatus != pdPASS )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vPrintString( "Could not send to the queue.\r\n" 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Konvencije imenovanja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Identifikatori </a:t>
            </a:r>
            <a:r>
              <a:rPr lang="sr-Latn-RS" b="1" dirty="0" smtClean="0"/>
              <a:t>makroa </a:t>
            </a:r>
            <a:r>
              <a:rPr lang="sr-Latn-RS" dirty="0" smtClean="0"/>
              <a:t>prefiksom ukazuju gde se nalazi njihova definicija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(prefiks se piše malim, a ostatak identifikatora velikim slovima)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Naziv fajla u kojem se nalazi definicija makroa čiji je prefiks:</a:t>
            </a:r>
            <a:endParaRPr lang="en-US" dirty="0" smtClean="0"/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   </a:t>
            </a:r>
            <a:r>
              <a:rPr lang="en-US" dirty="0" smtClean="0"/>
              <a:t>–</a:t>
            </a:r>
            <a:r>
              <a:rPr lang="sr-Latn-RS" dirty="0" smtClean="0"/>
              <a:t> portable</a:t>
            </a:r>
            <a:r>
              <a:rPr lang="en-US" dirty="0" smtClean="0"/>
              <a:t>.h</a:t>
            </a:r>
            <a:r>
              <a:rPr lang="sr-Latn-RS" dirty="0" smtClean="0"/>
              <a:t> ili portmacro.h</a:t>
            </a:r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  </a:t>
            </a:r>
            <a:r>
              <a:rPr lang="en-US" dirty="0" smtClean="0"/>
              <a:t>–</a:t>
            </a:r>
            <a:r>
              <a:rPr lang="sr-Latn-RS" dirty="0" smtClean="0"/>
              <a:t> task</a:t>
            </a:r>
            <a:r>
              <a:rPr lang="en-US" dirty="0" smtClean="0"/>
              <a:t>.h</a:t>
            </a:r>
            <a:endParaRPr lang="sr-Latn-RS" dirty="0" smtClean="0"/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     </a:t>
            </a:r>
            <a:r>
              <a:rPr lang="en-US" dirty="0" smtClean="0"/>
              <a:t>–</a:t>
            </a:r>
            <a:r>
              <a:rPr lang="sr-Latn-RS" dirty="0" smtClean="0"/>
              <a:t> projdefs</a:t>
            </a:r>
            <a:r>
              <a:rPr lang="en-US" dirty="0" smtClean="0"/>
              <a:t>.h</a:t>
            </a:r>
            <a:endParaRPr lang="sr-Latn-RS" dirty="0" smtClean="0"/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</a:t>
            </a:r>
            <a:r>
              <a:rPr lang="sr-Latn-RS" dirty="0" smtClean="0"/>
              <a:t> </a:t>
            </a:r>
            <a:r>
              <a:rPr lang="en-US" dirty="0" smtClean="0"/>
              <a:t>FreeRTOSConfig.h</a:t>
            </a:r>
            <a:endParaRPr lang="sr-Latn-RS" dirty="0" smtClean="0"/>
          </a:p>
          <a:p>
            <a:pPr marL="36576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    </a:t>
            </a:r>
            <a:r>
              <a:rPr lang="en-US" dirty="0" smtClean="0"/>
              <a:t>–</a:t>
            </a:r>
            <a:r>
              <a:rPr lang="sr-Latn-RS" dirty="0" smtClean="0"/>
              <a:t> projdefs</a:t>
            </a:r>
            <a:r>
              <a:rPr lang="en-US" dirty="0" smtClean="0"/>
              <a:t>.h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vRec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Task( void *pvParameters )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 lReceivedValue;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xStatus;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TickType_t xTicks = pdMS_TO_TICKS( 100 );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;; )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uxQueueMessagesWaiting( xQueue ) != 0 )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vPrintString( "Queue should have been empty!\r\n" 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xStatus = xQueueReceive( xQueue, &amp;lReceivedValue,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xTicks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xStatus == pdPASS )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vPrintStringAndNumber( "Received = ", lReceivedValue );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vPrintString( "Could not receive from the queue.\r\n" 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9154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 = xQueueCreate( 5, sizeof( int32_t ) );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xQueue != NULL )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xTaskCreate( vSendTask, "Sender1", 1000, ( void * ) 100, 1, NULL );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xTaskCreate( vSendTask, "Sender2", 1000, ( void * ) 200, 1, NULL 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xTaskCreate( vReceiv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Task, "Receiver", 1000, NULL, 2, NULL );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vTaskStartScheduler();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927" y="3648075"/>
            <a:ext cx="566014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Poštansko sanduče (</a:t>
            </a:r>
            <a:r>
              <a:rPr lang="sr-Latn-RS" b="1" i="1" dirty="0" smtClean="0"/>
              <a:t>mailbox</a:t>
            </a:r>
            <a:r>
              <a:rPr lang="sr-Latn-RS" b="1" dirty="0" smtClean="0"/>
              <a:t>) </a:t>
            </a:r>
            <a:r>
              <a:rPr lang="sr-Latn-RS" dirty="0" smtClean="0"/>
              <a:t>pomoću redova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Poštansko sanduče u RTOS:</a:t>
            </a:r>
          </a:p>
          <a:p>
            <a:pPr lvl="1"/>
            <a:r>
              <a:rPr lang="sr-Latn-RS" dirty="0" smtClean="0"/>
              <a:t>red dužine 1 u kojem se element može zameniti drugim</a:t>
            </a:r>
          </a:p>
          <a:p>
            <a:pPr lvl="1"/>
            <a:r>
              <a:rPr lang="sr-Latn-RS" dirty="0" smtClean="0"/>
              <a:t>pošiljalac pri slanju podatka upisuje podatak preko starog</a:t>
            </a:r>
          </a:p>
          <a:p>
            <a:pPr lvl="1"/>
            <a:r>
              <a:rPr lang="sr-Latn-RS" dirty="0" smtClean="0"/>
              <a:t>primalac pri dohvatanju podatka ne briše podatak čime se</a:t>
            </a:r>
            <a:br>
              <a:rPr lang="sr-Latn-RS" dirty="0" smtClean="0"/>
            </a:br>
            <a:r>
              <a:rPr lang="sr-Latn-RS" dirty="0" smtClean="0"/>
              <a:t>omogućava da i drugi pročitaju isti podatak</a:t>
            </a:r>
          </a:p>
          <a:p>
            <a:pPr marL="365760" lvl="1" indent="0">
              <a:buNone/>
            </a:pPr>
            <a:endParaRPr lang="sr-Latn-RS" dirty="0" smtClean="0"/>
          </a:p>
          <a:p>
            <a:r>
              <a:rPr lang="sr-Latn-RS" dirty="0" smtClean="0"/>
              <a:t>Implementacija pomoću sledećih funkcija:</a:t>
            </a:r>
          </a:p>
          <a:p>
            <a:pPr lvl="1"/>
            <a:r>
              <a:rPr lang="sr-Latn-R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xQueueOverwrite()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xQueuePeek()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Poštansko sanduče (</a:t>
            </a:r>
            <a:r>
              <a:rPr lang="sr-Latn-RS" b="1" i="1" dirty="0"/>
              <a:t>mailbox</a:t>
            </a:r>
            <a:r>
              <a:rPr lang="sr-Latn-RS" b="1" dirty="0"/>
              <a:t>) </a:t>
            </a:r>
            <a:r>
              <a:rPr lang="sr-Latn-RS" dirty="0"/>
              <a:t>pomoću redova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xQueueOverwrite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QueueHandle_t xQueue,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void * pvItemToQueue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sr-Latn-RS" dirty="0" smtClean="0"/>
              <a:t> predstavlja ručku reda koji oponaša poštansko sanduče</a:t>
            </a: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sr-Latn-RS" dirty="0" smtClean="0"/>
              <a:t> pokazuje na novi podatak koji se ubacuje</a:t>
            </a:r>
          </a:p>
          <a:p>
            <a:r>
              <a:rPr lang="sr-Latn-RS" dirty="0" smtClean="0"/>
              <a:t>Stari podatak biće </a:t>
            </a:r>
            <a:r>
              <a:rPr lang="sr-Latn-RS" b="1" dirty="0" smtClean="0"/>
              <a:t>pregažen</a:t>
            </a:r>
            <a:r>
              <a:rPr lang="sr-Latn-RS" dirty="0" smtClean="0"/>
              <a:t> novim (ukoliko je sanduče već bilo puno)</a:t>
            </a:r>
          </a:p>
          <a:p>
            <a:r>
              <a:rPr lang="sr-Latn-RS" dirty="0" smtClean="0"/>
              <a:t>Povratna vrednost funkcije je uvek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</a:p>
          <a:p>
            <a:endParaRPr lang="sr-Latn-RS" dirty="0" smtClean="0"/>
          </a:p>
          <a:p>
            <a:r>
              <a:rPr lang="sr-Latn-RS" dirty="0" smtClean="0"/>
              <a:t>Postoji posebna varijanta </a:t>
            </a:r>
            <a:r>
              <a:rPr lang="sr-Latn-RS" dirty="0"/>
              <a:t>za </a:t>
            </a:r>
            <a:r>
              <a:rPr lang="sr-Latn-RS" b="1" dirty="0"/>
              <a:t>pozivanje iz prekidnih rutina </a:t>
            </a:r>
            <a:r>
              <a:rPr lang="sr-Latn-RS" dirty="0"/>
              <a:t>(sufiks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Prijem podataka iz </a:t>
            </a:r>
            <a:r>
              <a:rPr lang="sr-Latn-RS" b="1" dirty="0" smtClean="0"/>
              <a:t>više različitih izvora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6163" y="1882775"/>
            <a:ext cx="7331673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Prijem iz više odvojenih redova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Postupak:</a:t>
            </a:r>
          </a:p>
          <a:p>
            <a:pPr marL="822960" lvl="1" indent="-457200">
              <a:buFont typeface="+mj-lt"/>
              <a:buAutoNum type="arabicParenR"/>
            </a:pPr>
            <a:r>
              <a:rPr lang="sr-Latn-RS" dirty="0" smtClean="0"/>
              <a:t>kreiranje </a:t>
            </a:r>
            <a:r>
              <a:rPr lang="sr-Latn-RS" b="1" dirty="0" smtClean="0"/>
              <a:t>skupa redova</a:t>
            </a:r>
            <a:r>
              <a:rPr lang="sr-Latn-RS" dirty="0" smtClean="0"/>
              <a:t> (</a:t>
            </a:r>
            <a:r>
              <a:rPr lang="sr-Latn-RS" i="1" dirty="0"/>
              <a:t>q</a:t>
            </a:r>
            <a:r>
              <a:rPr lang="sr-Latn-RS" i="1" dirty="0" smtClean="0"/>
              <a:t>ueue </a:t>
            </a:r>
            <a:r>
              <a:rPr lang="sr-Latn-RS" i="1" dirty="0"/>
              <a:t>s</a:t>
            </a:r>
            <a:r>
              <a:rPr lang="sr-Latn-RS" i="1" dirty="0" smtClean="0"/>
              <a:t>et</a:t>
            </a:r>
            <a:r>
              <a:rPr lang="sr-Latn-RS" dirty="0" smtClean="0"/>
              <a:t>),</a:t>
            </a:r>
          </a:p>
          <a:p>
            <a:pPr marL="822960" lvl="1" indent="-457200">
              <a:buFont typeface="+mj-lt"/>
              <a:buAutoNum type="arabicParenR"/>
            </a:pPr>
            <a:r>
              <a:rPr lang="sr-Latn-RS" dirty="0" smtClean="0"/>
              <a:t>u skup redova se dodaju redovi (mogu se dodati i semafori),</a:t>
            </a:r>
          </a:p>
          <a:p>
            <a:pPr marL="822960" lvl="1" indent="-457200">
              <a:buFont typeface="+mj-lt"/>
              <a:buAutoNum type="arabicParenR"/>
            </a:pPr>
            <a:r>
              <a:rPr lang="sr-Latn-RS" dirty="0" smtClean="0"/>
              <a:t>iz skupa redova se dohvata informacija u kojem redu ima elemenata,</a:t>
            </a:r>
          </a:p>
          <a:p>
            <a:pPr marL="822960" lvl="1" indent="-457200">
              <a:buFont typeface="+mj-lt"/>
              <a:buAutoNum type="arabicParenR"/>
            </a:pPr>
            <a:r>
              <a:rPr lang="sr-Latn-RS" dirty="0" smtClean="0"/>
              <a:t>iz dobijenog reda se dohvata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Prijem iz više odvojenih redova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QueueSetHandle_t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xQueueCreateSet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UBaseType_t uxEventQueueLength )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Skup redova </a:t>
            </a:r>
            <a:r>
              <a:rPr lang="sr-Latn-RS" b="1" dirty="0" smtClean="0"/>
              <a:t>čuva događaje </a:t>
            </a:r>
            <a:r>
              <a:rPr lang="sr-Latn-RS" dirty="0" smtClean="0"/>
              <a:t>koji se dešavaju nad</a:t>
            </a:r>
            <a:br>
              <a:rPr lang="sr-Latn-RS" dirty="0" smtClean="0"/>
            </a:br>
            <a:r>
              <a:rPr lang="sr-Latn-RS" dirty="0" smtClean="0"/>
              <a:t>redovima ili semaforima sadržanim u okviru datog skupa redova</a:t>
            </a: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ucEventQueueLength</a:t>
            </a:r>
            <a:r>
              <a:rPr lang="sr-Latn-RS" dirty="0" smtClean="0"/>
              <a:t> specificira maksimalan broj događaja</a:t>
            </a:r>
            <a:br>
              <a:rPr lang="sr-Latn-RS" dirty="0" smtClean="0"/>
            </a:br>
            <a:r>
              <a:rPr lang="sr-Latn-RS" dirty="0" smtClean="0"/>
              <a:t>koji se mogu naći u skupu redova u jednom trenutku</a:t>
            </a:r>
          </a:p>
          <a:p>
            <a:endParaRPr lang="sr-Latn-RS" dirty="0" smtClean="0"/>
          </a:p>
          <a:p>
            <a:r>
              <a:rPr lang="sr-Latn-RS" dirty="0" smtClean="0"/>
              <a:t>Da se događaji ne bi izgubili vrednost parametra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ucEventQueueLength</a:t>
            </a:r>
            <a:r>
              <a:rPr lang="sr-Latn-RS" dirty="0" smtClean="0"/>
              <a:t> se izračunava kao suma dužina svih redova u skupu (dužina semafora je najveća vrednost njihove promenljive).</a:t>
            </a:r>
          </a:p>
          <a:p>
            <a:endParaRPr lang="sr-Latn-RS" dirty="0"/>
          </a:p>
          <a:p>
            <a:r>
              <a:rPr lang="sr-Latn-RS" dirty="0"/>
              <a:t>Povratna vrednost predstavlja </a:t>
            </a:r>
            <a:r>
              <a:rPr lang="sr-Latn-RS" dirty="0" smtClean="0"/>
              <a:t>ručku kreiranog skupa redova</a:t>
            </a:r>
            <a:br>
              <a:rPr lang="sr-Latn-RS" dirty="0" smtClean="0"/>
            </a:br>
            <a:r>
              <a:rPr lang="sr-Latn-RS" dirty="0" smtClean="0"/>
              <a:t>(ukoliko je povratna </a:t>
            </a:r>
            <a:r>
              <a:rPr lang="sr-Latn-RS" dirty="0"/>
              <a:t>vrednost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dirty="0"/>
              <a:t> </a:t>
            </a:r>
            <a:r>
              <a:rPr lang="sr-Latn-RS" dirty="0" smtClean="0"/>
              <a:t>skup redova ne </a:t>
            </a:r>
            <a:r>
              <a:rPr lang="sr-Latn-RS" dirty="0"/>
              <a:t>može biti kreiran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5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reda u skup redova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xQueueAddToSet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QueueSetMemberHandle_t xQueueOrSemaphore,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QueueSetHandle_t xQueueSet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xQueueOrSemaphore</a:t>
            </a:r>
            <a:r>
              <a:rPr lang="sr-Latn-RS" dirty="0" smtClean="0"/>
              <a:t> predstavlja ručku jednog reda ili semafora</a:t>
            </a:r>
            <a:br>
              <a:rPr lang="sr-Latn-RS" dirty="0" smtClean="0"/>
            </a:br>
            <a:r>
              <a:rPr lang="sr-Latn-RS" dirty="0" smtClean="0"/>
              <a:t>koji se dodaje u skup redova.</a:t>
            </a: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xQueueSet</a:t>
            </a:r>
            <a:r>
              <a:rPr lang="sr-Latn-RS" dirty="0" smtClean="0"/>
              <a:t> predstavlja ručku skupa redova u koji se dodaje</a:t>
            </a:r>
          </a:p>
          <a:p>
            <a:endParaRPr lang="sr-Latn-RS" dirty="0" smtClean="0"/>
          </a:p>
          <a:p>
            <a:r>
              <a:rPr lang="sr-Latn-RS" dirty="0"/>
              <a:t>P</a:t>
            </a:r>
            <a:r>
              <a:rPr lang="sr-Latn-RS" dirty="0" smtClean="0"/>
              <a:t>ovratna vrednost funkcije: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r>
              <a:rPr lang="sr-Latn-RS" dirty="0" smtClean="0"/>
              <a:t> – red ili semafor je uspešno dodat u skup redova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pdFAIL</a:t>
            </a:r>
            <a:r>
              <a:rPr lang="sr-Latn-RS" dirty="0" smtClean="0"/>
              <a:t> – red ili semafor nije bilo moguće dodati u skup redova</a:t>
            </a:r>
          </a:p>
          <a:p>
            <a:pPr lvl="2"/>
            <a:r>
              <a:rPr lang="sr-Latn-RS" dirty="0" smtClean="0"/>
              <a:t>red se može dodati samo ukoliko je prazan</a:t>
            </a:r>
          </a:p>
          <a:p>
            <a:pPr lvl="2"/>
            <a:r>
              <a:rPr lang="sr-Latn-RS" dirty="0" smtClean="0"/>
              <a:t>semafor se može dodati samo dok je njegova vrednost 0</a:t>
            </a:r>
          </a:p>
          <a:p>
            <a:pPr lvl="2"/>
            <a:r>
              <a:rPr lang="sr-Latn-RS" dirty="0" smtClean="0"/>
              <a:t>red ili semafor može biti element samo jednog skupa redova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Dohvatanje ručke pojedinačnog 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456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QueueSetMemberHandle_t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xQueueSelectFromSet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QueueSetHandle_t xQueueSet,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TickType_t xTicksToWait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xQueueSet</a:t>
            </a:r>
            <a:r>
              <a:rPr lang="sr-Latn-RS" dirty="0" smtClean="0"/>
              <a:t> predstavlja ručku skupa redova</a:t>
            </a:r>
            <a:br>
              <a:rPr lang="sr-Latn-RS" dirty="0" smtClean="0"/>
            </a:br>
            <a:r>
              <a:rPr lang="sr-Latn-RS" dirty="0" smtClean="0"/>
              <a:t>nad kojim se </a:t>
            </a:r>
            <a:r>
              <a:rPr lang="sr-Latn-RS" b="1" dirty="0" smtClean="0"/>
              <a:t>task potencijalno blokira</a:t>
            </a: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sr-Latn-RS" dirty="0" smtClean="0"/>
              <a:t> specificira maksimalno vreme u toku kojeg će task biti blokiran čekajući da neki član skupa redova (red ili semafor) bude spreman za operaciju </a:t>
            </a:r>
            <a:r>
              <a:rPr lang="sr-Latn-RS" i="1" dirty="0" smtClean="0"/>
              <a:t>receive/peek </a:t>
            </a:r>
            <a:r>
              <a:rPr lang="sr-Latn-RS" dirty="0" smtClean="0"/>
              <a:t>iz reda ili operaciju </a:t>
            </a:r>
            <a:r>
              <a:rPr lang="sr-Latn-RS" i="1" dirty="0" smtClean="0"/>
              <a:t>take </a:t>
            </a:r>
            <a:r>
              <a:rPr lang="sr-Latn-RS" dirty="0" smtClean="0"/>
              <a:t>nad semaforom</a:t>
            </a:r>
            <a:br>
              <a:rPr lang="sr-Latn-RS" dirty="0" smtClean="0"/>
            </a:br>
            <a:r>
              <a:rPr lang="sr-Latn-RS" dirty="0" smtClean="0"/>
              <a:t>koja neće dovesti do blokiranja taska</a:t>
            </a:r>
          </a:p>
          <a:p>
            <a:endParaRPr lang="sr-Latn-RS" dirty="0" smtClean="0"/>
          </a:p>
          <a:p>
            <a:r>
              <a:rPr lang="sr-Latn-RS" dirty="0"/>
              <a:t>P</a:t>
            </a:r>
            <a:r>
              <a:rPr lang="sr-Latn-RS" dirty="0" smtClean="0"/>
              <a:t>ovratna vrednost funkcije je ručka tipa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QueueSetMemberHandle_t</a:t>
            </a:r>
            <a:endParaRPr lang="sr-Latn-RS" dirty="0" smtClean="0">
              <a:cs typeface="Courier New" panose="02070309020205020404" pitchFamily="49" charset="0"/>
            </a:endParaRP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 prvog reda u kojem se pojavio neki element ili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 prvog semafora čija je vrednost različita od nule </a:t>
            </a:r>
          </a:p>
          <a:p>
            <a:pPr marL="0" indent="0">
              <a:buNone/>
            </a:pPr>
            <a:r>
              <a:rPr lang="sr-Latn-RS" dirty="0" smtClean="0">
                <a:cs typeface="Courier New" panose="02070309020205020404" pitchFamily="49" charset="0"/>
              </a:rPr>
              <a:t>   (</a:t>
            </a:r>
            <a:r>
              <a:rPr lang="sr-Latn-RS" dirty="0" smtClean="0"/>
              <a:t>ukoliko</a:t>
            </a:r>
            <a:r>
              <a:rPr lang="sr-Latn-RS" dirty="0"/>
              <a:t> takav red ili takav </a:t>
            </a:r>
            <a:r>
              <a:rPr lang="sr-Latn-RS" dirty="0" smtClean="0"/>
              <a:t>semafor ne postoji </a:t>
            </a:r>
            <a:r>
              <a:rPr lang="sr-Latn-RS" dirty="0"/>
              <a:t>nakon isteka </a:t>
            </a:r>
            <a:r>
              <a:rPr lang="sr-Latn-RS" dirty="0" smtClean="0"/>
              <a:t>specificiranog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   vremena povratna vrednost biće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Semafori</a:t>
            </a:r>
            <a:br>
              <a:rPr lang="sr-Latn-RS" sz="4000" dirty="0" smtClean="0"/>
            </a:br>
            <a:r>
              <a:rPr lang="sr-Latn-RS" sz="4000" dirty="0" smtClean="0"/>
              <a:t>(</a:t>
            </a:r>
            <a:r>
              <a:rPr lang="sr-Latn-RS" sz="4000" i="1" dirty="0" smtClean="0"/>
              <a:t>Semaphores</a:t>
            </a:r>
            <a:r>
              <a:rPr lang="sr-Latn-RS" sz="4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67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Tipovi</a:t>
            </a:r>
            <a:r>
              <a:rPr lang="sr-Latn-RS" dirty="0" smtClean="0"/>
              <a:t>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Koriste se isključivo sledeći tipovi podataka: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tipovi definisani u zaglavlju stdint.h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tipovi definisani od strane RTOS-a (</a:t>
            </a:r>
            <a:r>
              <a:rPr lang="sr-Latn-RS" i="1" dirty="0" smtClean="0"/>
              <a:t>typedef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endParaRPr lang="sr-Latn-RS" dirty="0" smtClean="0"/>
          </a:p>
          <a:p>
            <a:r>
              <a:rPr lang="sr-Latn-RS" dirty="0" smtClean="0"/>
              <a:t>Postoji četiri tipova podataka koji se definišu za svak</a:t>
            </a:r>
            <a:r>
              <a:rPr lang="en-US" dirty="0" smtClean="0"/>
              <a:t>u </a:t>
            </a:r>
            <a:r>
              <a:rPr lang="sr-Latn-RS" dirty="0" smtClean="0"/>
              <a:t>arhitekturu: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dirty="0" smtClean="0">
                <a:cs typeface="Courier New" panose="02070309020205020404" pitchFamily="49" charset="0"/>
              </a:rPr>
              <a:t> (prirodni</a:t>
            </a:r>
            <a:r>
              <a:rPr lang="sr-Latn-R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tj. najefikasniji tip na datoj arhitekturi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sr-Latn-RS" dirty="0" smtClean="0"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StackType_t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66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Binarni semafor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xSemaphoreCreateBinary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P</a:t>
            </a:r>
            <a:r>
              <a:rPr lang="sr-Latn-RS" dirty="0" smtClean="0"/>
              <a:t>ovratna vrednost funkcije je ručka kreiranog binarnog semafora </a:t>
            </a:r>
            <a:r>
              <a:rPr lang="sr-Latn-RS" dirty="0"/>
              <a:t>(</a:t>
            </a:r>
            <a:r>
              <a:rPr lang="sr-Latn-RS" dirty="0" smtClean="0"/>
              <a:t>ukoliko binarni semafor ne može biti kreairan povratna vrednost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dirty="0" smtClean="0">
                <a:cs typeface="Courier New" panose="02070309020205020404" pitchFamily="49" charset="0"/>
              </a:rPr>
              <a:t>)</a:t>
            </a:r>
          </a:p>
          <a:p>
            <a:endParaRPr lang="sr-Latn-RS" dirty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Mogu se koristiti za sinhronizaciju i međusobno isključenje (</a:t>
            </a:r>
            <a:r>
              <a:rPr lang="sr-Latn-RS" i="1" dirty="0" smtClean="0">
                <a:cs typeface="Courier New" panose="02070309020205020404" pitchFamily="49" charset="0"/>
              </a:rPr>
              <a:t>MUTual EXclusion</a:t>
            </a:r>
            <a:r>
              <a:rPr lang="sr-Latn-RS" dirty="0" smtClean="0">
                <a:cs typeface="Courier New" panose="02070309020205020404" pitchFamily="49" charset="0"/>
              </a:rPr>
              <a:t>)</a:t>
            </a:r>
          </a:p>
          <a:p>
            <a:endParaRPr lang="sr-Latn-RS" dirty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Međusobno isključenje se efikasnije postiže upotrebom</a:t>
            </a:r>
            <a:br>
              <a:rPr lang="sr-Latn-RS" dirty="0" smtClean="0">
                <a:cs typeface="Courier New" panose="02070309020205020404" pitchFamily="49" charset="0"/>
              </a:rPr>
            </a:br>
            <a:r>
              <a:rPr lang="sr-Latn-RS" dirty="0" smtClean="0">
                <a:cs typeface="Courier New" panose="02070309020205020404" pitchFamily="49" charset="0"/>
              </a:rPr>
              <a:t>mutexa jer oni implementiraju mehanizma nasleđivanja prioriteta,</a:t>
            </a:r>
            <a:br>
              <a:rPr lang="sr-Latn-RS" dirty="0" smtClean="0">
                <a:cs typeface="Courier New" panose="02070309020205020404" pitchFamily="49" charset="0"/>
              </a:rPr>
            </a:br>
            <a:r>
              <a:rPr lang="sr-Latn-RS" dirty="0" smtClean="0">
                <a:cs typeface="Courier New" panose="02070309020205020404" pitchFamily="49" charset="0"/>
              </a:rPr>
              <a:t>pa se stoga binarni semafori primarno koriste za sinhronizaciju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Čekanje na binarnom semaforu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440363"/>
          </a:xfrm>
        </p:spPr>
        <p:txBody>
          <a:bodyPr>
            <a:normAutofit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Operacija čekanja (</a:t>
            </a:r>
            <a:r>
              <a:rPr lang="sr-Latn-RS" i="1" dirty="0" smtClean="0">
                <a:cs typeface="Courier New" panose="02070309020205020404" pitchFamily="49" charset="0"/>
              </a:rPr>
              <a:t>wait</a:t>
            </a:r>
            <a:r>
              <a:rPr lang="sr-Latn-RS" dirty="0" smtClean="0">
                <a:cs typeface="Courier New" panose="02070309020205020404" pitchFamily="49" charset="0"/>
              </a:rPr>
              <a:t>) na binarnom semaforu se u FreeRTOS naziva </a:t>
            </a:r>
            <a:r>
              <a:rPr lang="sr-Latn-RS" b="1" i="1" dirty="0" smtClean="0">
                <a:cs typeface="Courier New" panose="02070309020205020404" pitchFamily="49" charset="0"/>
              </a:rPr>
              <a:t>Take</a:t>
            </a:r>
          </a:p>
          <a:p>
            <a:endParaRPr lang="sr-Latn-RS" b="1" i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xSemaphoreTake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xSemaphore,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xTicksToWait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sr-Latn-RS" dirty="0" smtClean="0"/>
              <a:t> predstavlja ručku semafora na kojem se čeka</a:t>
            </a: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sr-Latn-RS" dirty="0" smtClean="0"/>
              <a:t> precizira maksimalno vreme čekanja</a:t>
            </a:r>
          </a:p>
          <a:p>
            <a:r>
              <a:rPr lang="sr-Latn-RS" dirty="0" smtClean="0"/>
              <a:t>Povratna vrednost funkcije: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r>
              <a:rPr lang="sr-Latn-RS" dirty="0" smtClean="0"/>
              <a:t> - semafor je signaliziran pre isteka vremena,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  <a:r>
              <a:rPr lang="sr-Latn-RS" dirty="0" smtClean="0"/>
              <a:t> - maksimalno vreme čekanja je isteklo pre signaliziranja semafora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1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Signaliziranje binarnog semafora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382000" cy="5287963"/>
          </a:xfrm>
        </p:spPr>
        <p:txBody>
          <a:bodyPr>
            <a:normAutofit/>
          </a:bodyPr>
          <a:lstStyle/>
          <a:p>
            <a:r>
              <a:rPr lang="sr-Latn-RS" dirty="0" smtClean="0"/>
              <a:t>Operacija signaliziranja (</a:t>
            </a:r>
            <a:r>
              <a:rPr lang="sr-Latn-RS" i="1" dirty="0" smtClean="0"/>
              <a:t>signal</a:t>
            </a:r>
            <a:r>
              <a:rPr lang="sr-Latn-RS" dirty="0" smtClean="0"/>
              <a:t>) binarnog semafora se u FreeRTOS naziva </a:t>
            </a:r>
            <a:r>
              <a:rPr lang="sr-Latn-RS" b="1" i="1" dirty="0" smtClean="0"/>
              <a:t>Give</a:t>
            </a:r>
          </a:p>
          <a:p>
            <a:r>
              <a:rPr lang="sr-Latn-RS" dirty="0" smtClean="0"/>
              <a:t>Najčešće se vrši signaliziranje binarnog semafora iz prekidne rutine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xSemaphoreGiveFromISR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xSemaphore,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*pxHigherPriorityTaskWoken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</a:t>
            </a:r>
            <a:r>
              <a:rPr lang="sr-Latn-RS" dirty="0" smtClean="0"/>
              <a:t> predstavlja ručku semafora koji se signalizira</a:t>
            </a:r>
          </a:p>
          <a:p>
            <a:r>
              <a:rPr lang="sr-Latn-RS" dirty="0" smtClean="0"/>
              <a:t>Povratna vrednost funkcije: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r>
              <a:rPr lang="sr-Latn-RS" dirty="0" smtClean="0"/>
              <a:t> </a:t>
            </a:r>
            <a:r>
              <a:rPr lang="sr-Latn-RS" dirty="0"/>
              <a:t>-</a:t>
            </a:r>
            <a:r>
              <a:rPr lang="sr-Latn-RS" dirty="0" smtClean="0"/>
              <a:t> ukoliko je semafor uspešno signaliziran,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pdFAIL</a:t>
            </a:r>
            <a:r>
              <a:rPr lang="sr-Latn-RS" dirty="0" smtClean="0"/>
              <a:t> - ukoliko semafor nije uspešno signaliziran.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Verzija za pozivanje iz koda koji se ne izvršava kao deo prekidne rutine: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xSemaphoreGive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xSemaphore);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Brojački semafori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configUSE_COUNTING_SEMAPHORES</a:t>
            </a:r>
            <a:r>
              <a:rPr lang="sr-Latn-RS" dirty="0" smtClean="0"/>
              <a:t> postavljen na 1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xSemaphoreCreateCounting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 uxMaxCount,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 uxInitialCount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uxMaxCount</a:t>
            </a:r>
            <a:r>
              <a:rPr lang="sr-Latn-RS" dirty="0" smtClean="0"/>
              <a:t> precizira maksimalnu vrednost semafora</a:t>
            </a:r>
          </a:p>
          <a:p>
            <a:pPr lvl="1"/>
            <a:r>
              <a:rPr lang="sr-Latn-RS" dirty="0" smtClean="0"/>
              <a:t>broj resursa u sistemu,</a:t>
            </a:r>
          </a:p>
          <a:p>
            <a:pPr lvl="1"/>
            <a:r>
              <a:rPr lang="sr-Latn-RS" dirty="0" smtClean="0"/>
              <a:t>maksimalan broj događaja.</a:t>
            </a: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uxInitialCount</a:t>
            </a:r>
            <a:r>
              <a:rPr lang="sr-Latn-RS" dirty="0" smtClean="0"/>
              <a:t> predstavlja početnu vrednost semafora</a:t>
            </a:r>
          </a:p>
          <a:p>
            <a:pPr lvl="1"/>
            <a:r>
              <a:rPr lang="sr-Latn-RS" dirty="0" smtClean="0"/>
              <a:t>broj resursa dostupnih u trenutku kreiranja semafora,</a:t>
            </a:r>
          </a:p>
          <a:p>
            <a:pPr lvl="1"/>
            <a:r>
              <a:rPr lang="sr-Latn-RS" dirty="0" smtClean="0"/>
              <a:t>0 u slučaj brojenja događaja.</a:t>
            </a:r>
          </a:p>
          <a:p>
            <a:r>
              <a:rPr lang="sr-Latn-RS" dirty="0"/>
              <a:t>Povratna vrednost funkcije je ručka kreiranog </a:t>
            </a:r>
            <a:r>
              <a:rPr lang="sr-Latn-RS" dirty="0" smtClean="0"/>
              <a:t>brojačkog semafora </a:t>
            </a:r>
            <a:r>
              <a:rPr lang="sr-Latn-RS" dirty="0"/>
              <a:t>(ukoliko </a:t>
            </a:r>
            <a:r>
              <a:rPr lang="sr-Latn-RS" dirty="0" smtClean="0"/>
              <a:t>brojački semafor </a:t>
            </a:r>
            <a:r>
              <a:rPr lang="sr-Latn-RS" dirty="0"/>
              <a:t>ne može biti kreairan povratna vrednost je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dirty="0">
                <a:cs typeface="Courier New" panose="02070309020205020404" pitchFamily="49" charset="0"/>
              </a:rPr>
              <a:t>)</a:t>
            </a:r>
          </a:p>
          <a:p>
            <a:r>
              <a:rPr lang="sr-Latn-RS" dirty="0" smtClean="0"/>
              <a:t>Ostale operacije iste kao i nad binarnim semaforom.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configUSE_MUTEXES</a:t>
            </a:r>
            <a:r>
              <a:rPr lang="sr-Latn-RS" dirty="0" smtClean="0"/>
              <a:t> postaviti na 1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xSemaphoreCreateMutex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Povratna vrednost funkcije je ručka kreiranog </a:t>
            </a:r>
            <a:r>
              <a:rPr lang="sr-Latn-RS" dirty="0" smtClean="0"/>
              <a:t>mutexa (</a:t>
            </a:r>
            <a:r>
              <a:rPr lang="sr-Latn-RS" dirty="0"/>
              <a:t>ukoliko </a:t>
            </a:r>
            <a:r>
              <a:rPr lang="sr-Latn-RS" dirty="0" smtClean="0"/>
              <a:t>mutex ne </a:t>
            </a:r>
            <a:r>
              <a:rPr lang="sr-Latn-RS" dirty="0"/>
              <a:t>može biti kreairan povratna vrednost je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dirty="0" smtClean="0">
                <a:cs typeface="Courier New" panose="02070309020205020404" pitchFamily="49" charset="0"/>
              </a:rPr>
              <a:t>)</a:t>
            </a:r>
            <a:endParaRPr lang="sr-Latn-RS" dirty="0" smtClean="0"/>
          </a:p>
          <a:p>
            <a:r>
              <a:rPr lang="sr-Latn-RS" dirty="0" smtClean="0"/>
              <a:t>Operacije nad mutexom su iste kao nad semaforima (mutexi koriste identičan </a:t>
            </a:r>
            <a:r>
              <a:rPr lang="sr-Latn-RS" i="1" dirty="0" smtClean="0"/>
              <a:t>API</a:t>
            </a:r>
            <a:r>
              <a:rPr lang="sr-Latn-RS" dirty="0" smtClean="0"/>
              <a:t> kao i semafori)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Osnovna razlika u odnosu na binarne semafore jeste </a:t>
            </a:r>
            <a:r>
              <a:rPr lang="sr-Latn-RS" b="1" dirty="0" smtClean="0"/>
              <a:t>nasleđivanje prioriteta</a:t>
            </a:r>
          </a:p>
          <a:p>
            <a:pPr lvl="1"/>
            <a:r>
              <a:rPr lang="sr-Latn-RS" dirty="0" smtClean="0"/>
              <a:t>ukoliko se task višeg prioriteta blokira na mutexu</a:t>
            </a:r>
            <a:br>
              <a:rPr lang="sr-Latn-RS" dirty="0" smtClean="0"/>
            </a:br>
            <a:r>
              <a:rPr lang="sr-Latn-RS" dirty="0" smtClean="0"/>
              <a:t>koji je zauzet od strane taska nižeg prioriteta,</a:t>
            </a:r>
            <a:br>
              <a:rPr lang="sr-Latn-RS" dirty="0" smtClean="0"/>
            </a:br>
            <a:r>
              <a:rPr lang="sr-Latn-RS" dirty="0" smtClean="0"/>
              <a:t>task koji drži mutex privremeno dobija</a:t>
            </a:r>
            <a:br>
              <a:rPr lang="sr-Latn-RS" dirty="0" smtClean="0"/>
            </a:br>
            <a:r>
              <a:rPr lang="sr-Latn-RS" dirty="0" smtClean="0"/>
              <a:t>prioritet najprioritetnijeg taska blokiranog na mutexu.</a:t>
            </a:r>
          </a:p>
          <a:p>
            <a:pPr lvl="1"/>
            <a:r>
              <a:rPr lang="sr-Latn-RS" dirty="0" smtClean="0"/>
              <a:t>po oslobađanju mutexa, tasku se vraća originalni prioritet.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22229"/>
            <a:ext cx="5785781" cy="34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30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Rekurzivni 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364163"/>
          </a:xfrm>
        </p:spPr>
        <p:txBody>
          <a:bodyPr>
            <a:normAutofit/>
          </a:bodyPr>
          <a:lstStyle/>
          <a:p>
            <a:r>
              <a:rPr lang="sr-Latn-RS" dirty="0" smtClean="0"/>
              <a:t>Korišćenje običnog mutexa može rezultovati situacijom u kojoj</a:t>
            </a:r>
            <a:br>
              <a:rPr lang="sr-Latn-RS" dirty="0" smtClean="0"/>
            </a:br>
            <a:r>
              <a:rPr lang="sr-Latn-RS" b="1" dirty="0" smtClean="0"/>
              <a:t>task sam sebe blokira</a:t>
            </a:r>
            <a:r>
              <a:rPr lang="sr-Latn-RS" dirty="0" smtClean="0"/>
              <a:t> tako što dva puta pokuša da dobije isti mutex:</a:t>
            </a:r>
          </a:p>
          <a:p>
            <a:pPr lvl="1"/>
            <a:r>
              <a:rPr lang="sr-Latn-RS" dirty="0" smtClean="0"/>
              <a:t>neka funkcija u okviru datog taska na početku zatraži i dobije mutex</a:t>
            </a:r>
          </a:p>
          <a:p>
            <a:pPr lvl="1"/>
            <a:r>
              <a:rPr lang="sr-Latn-RS" dirty="0" smtClean="0"/>
              <a:t>zatim task pozove drugu funkciju koja zatraži isti mutex i blokira se jer je mutex već zauzet, iako ga drži isti task koji ga ponovo traži.</a:t>
            </a:r>
          </a:p>
          <a:p>
            <a:pPr marL="365760" lvl="1" indent="0">
              <a:buNone/>
            </a:pPr>
            <a:endParaRPr lang="sr-Latn-R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configUSE_RECURSIVE_MUTEXES</a:t>
            </a:r>
            <a:r>
              <a:rPr lang="sr-Latn-RS" dirty="0" smtClean="0"/>
              <a:t> mora biti 1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xSemaphoreCreateRecursiveMutex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Povratna vrednost funkcije je ručka kreiranog </a:t>
            </a:r>
            <a:r>
              <a:rPr lang="sr-Latn-RS" dirty="0" smtClean="0"/>
              <a:t>rekurzivnog mutexa </a:t>
            </a:r>
            <a:r>
              <a:rPr lang="sr-Latn-RS" dirty="0"/>
              <a:t>(</a:t>
            </a:r>
            <a:r>
              <a:rPr lang="sr-Latn-RS" dirty="0" smtClean="0"/>
              <a:t>ukoliko rekurzivni </a:t>
            </a:r>
            <a:r>
              <a:rPr lang="sr-Latn-RS" dirty="0"/>
              <a:t>mutex ne može biti kreairan povratna vrednost je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dirty="0">
                <a:cs typeface="Courier New" panose="02070309020205020404" pitchFamily="49" charset="0"/>
              </a:rPr>
              <a:t>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Rekurzivni 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xSemaphoreTakeRecursive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xMutex,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xTicksToWait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r>
              <a:rPr lang="sr-Latn-RS" dirty="0"/>
              <a:t>Z</a:t>
            </a:r>
            <a:r>
              <a:rPr lang="sr-Latn-RS" dirty="0" smtClean="0"/>
              <a:t>ahtev za zauzimanje rekurzivnog mutexa.</a:t>
            </a:r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xSemaphoreGiveRecursive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SemaphoreHandle_t xMutex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r>
              <a:rPr lang="sr-Latn-RS" dirty="0" smtClean="0"/>
              <a:t>Oslobađanje rekurzivnog mutexa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Ne mogu se pozivati iz prekidnih rutina (nema ni smisla)</a:t>
            </a:r>
            <a:br>
              <a:rPr lang="sr-Latn-RS" dirty="0" smtClean="0"/>
            </a:br>
            <a:r>
              <a:rPr lang="sr-Latn-RS" dirty="0" smtClean="0"/>
              <a:t>pa stoga ni ne postoje varijante sa sufiksom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5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Softverski tajmeri</a:t>
            </a:r>
            <a:br>
              <a:rPr lang="sr-Latn-RS" sz="4000" dirty="0" smtClean="0"/>
            </a:br>
            <a:r>
              <a:rPr lang="sr-Latn-RS" sz="4000" dirty="0" smtClean="0"/>
              <a:t>(</a:t>
            </a:r>
            <a:r>
              <a:rPr lang="sr-Latn-RS" sz="4000" i="1" dirty="0" smtClean="0"/>
              <a:t>Software Timers</a:t>
            </a:r>
            <a:r>
              <a:rPr lang="sr-Latn-RS" sz="40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205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Softverski tajmeri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Obezbeđeni od strane RTOS kernela</a:t>
            </a:r>
          </a:p>
          <a:p>
            <a:pPr lvl="1"/>
            <a:r>
              <a:rPr lang="sr-Latn-RS" dirty="0" smtClean="0"/>
              <a:t>nemaju direktne veze sa hardverskim tajmerima</a:t>
            </a:r>
          </a:p>
          <a:p>
            <a:r>
              <a:rPr lang="sr-Latn-RS" dirty="0" smtClean="0"/>
              <a:t>Koriste se kada je potrebno obavljati određene poslove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u nekim poznatim budućim trenucima</a:t>
            </a:r>
          </a:p>
          <a:p>
            <a:endParaRPr lang="sr-Latn-RS" dirty="0" smtClean="0"/>
          </a:p>
          <a:p>
            <a:r>
              <a:rPr lang="sr-Latn-RS" dirty="0"/>
              <a:t>Posao</a:t>
            </a:r>
            <a:r>
              <a:rPr lang="en-US" dirty="0"/>
              <a:t> </a:t>
            </a:r>
            <a:r>
              <a:rPr lang="sr-Latn-RS" dirty="0"/>
              <a:t>se registruje u </a:t>
            </a:r>
            <a:r>
              <a:rPr lang="sr-Latn-RS" dirty="0" smtClean="0"/>
              <a:t>vidu funkcije </a:t>
            </a:r>
            <a:r>
              <a:rPr lang="sr-Latn-RS" dirty="0"/>
              <a:t>(</a:t>
            </a:r>
            <a:r>
              <a:rPr lang="sr-Latn-RS" b="1" i="1" dirty="0"/>
              <a:t>callback function</a:t>
            </a:r>
            <a:r>
              <a:rPr lang="sr-Latn-RS" dirty="0"/>
              <a:t>) </a:t>
            </a:r>
            <a:r>
              <a:rPr lang="sr-Latn-RS" dirty="0" smtClean="0"/>
              <a:t>koju treba:</a:t>
            </a:r>
          </a:p>
          <a:p>
            <a:pPr lvl="1"/>
            <a:r>
              <a:rPr lang="sr-Latn-RS" dirty="0" smtClean="0"/>
              <a:t>pozvati jedanput (</a:t>
            </a:r>
            <a:r>
              <a:rPr lang="sr-Latn-RS" i="1" dirty="0"/>
              <a:t>one-shot</a:t>
            </a:r>
            <a:r>
              <a:rPr lang="sr-Latn-RS" dirty="0"/>
              <a:t>)</a:t>
            </a:r>
            <a:r>
              <a:rPr lang="sr-Latn-RS" dirty="0" smtClean="0"/>
              <a:t> u zadatom trenutku u budućnosti,</a:t>
            </a:r>
          </a:p>
          <a:p>
            <a:pPr lvl="1"/>
            <a:r>
              <a:rPr lang="sr-Latn-RS" dirty="0" smtClean="0"/>
              <a:t>pozivati periodično (</a:t>
            </a:r>
            <a:r>
              <a:rPr lang="sr-Latn-RS" i="1" dirty="0" smtClean="0"/>
              <a:t>auto-reload</a:t>
            </a:r>
            <a:r>
              <a:rPr lang="sr-Latn-RS" dirty="0" smtClean="0"/>
              <a:t>) u </a:t>
            </a:r>
            <a:r>
              <a:rPr lang="sr-Latn-RS" dirty="0"/>
              <a:t>zadatim trenucima u budućnosti</a:t>
            </a:r>
            <a:r>
              <a:rPr lang="sr-Latn-RS" dirty="0" smtClean="0"/>
              <a:t>.</a:t>
            </a:r>
            <a:endParaRPr lang="sr-Latn-RS" dirty="0"/>
          </a:p>
          <a:p>
            <a:r>
              <a:rPr lang="sr-Latn-RS" i="1" dirty="0" smtClean="0"/>
              <a:t>callback function</a:t>
            </a:r>
            <a:r>
              <a:rPr lang="sr-Latn-RS" dirty="0" smtClean="0"/>
              <a:t> morati </a:t>
            </a:r>
            <a:r>
              <a:rPr lang="sr-Latn-RS" dirty="0"/>
              <a:t>imati sledeći potpis:</a:t>
            </a:r>
          </a:p>
          <a:p>
            <a:pPr lvl="1"/>
            <a:r>
              <a:rPr lang="en-US" b="1" dirty="0" smtClean="0"/>
              <a:t>void </a:t>
            </a:r>
            <a:r>
              <a:rPr lang="sr-Latn-RS" b="1" dirty="0"/>
              <a:t>vCallbackFunction</a:t>
            </a:r>
            <a:r>
              <a:rPr lang="en-US" b="1" dirty="0"/>
              <a:t> ( TimerHandle_t xTimer );</a:t>
            </a:r>
            <a:endParaRPr lang="sr-Latn-RS" b="1" dirty="0"/>
          </a:p>
          <a:p>
            <a:pPr lvl="1"/>
            <a:endParaRPr lang="sr-Latn-RS" dirty="0"/>
          </a:p>
          <a:p>
            <a:r>
              <a:rPr lang="sr-Latn-RS" dirty="0" smtClean="0"/>
              <a:t>Sve </a:t>
            </a:r>
            <a:r>
              <a:rPr lang="sr-Latn-RS" i="1" dirty="0" smtClean="0"/>
              <a:t>callback function</a:t>
            </a:r>
            <a:r>
              <a:rPr lang="sr-Latn-RS" dirty="0" smtClean="0"/>
              <a:t> se izvršavaju u </a:t>
            </a:r>
            <a:r>
              <a:rPr lang="sr-Latn-RS" dirty="0"/>
              <a:t>okviru </a:t>
            </a:r>
            <a:r>
              <a:rPr lang="sr-Latn-RS" b="1" dirty="0" smtClean="0"/>
              <a:t>jednog istog predefinisanog </a:t>
            </a:r>
            <a:r>
              <a:rPr lang="sr-Latn-RS" b="1" dirty="0"/>
              <a:t>taska</a:t>
            </a:r>
            <a:r>
              <a:rPr lang="sr-Latn-RS" dirty="0"/>
              <a:t> (</a:t>
            </a:r>
            <a:r>
              <a:rPr lang="sr-Latn-RS" i="1" dirty="0"/>
              <a:t>timer service/daemon </a:t>
            </a:r>
            <a:r>
              <a:rPr lang="sr-Latn-RS" i="1" dirty="0" smtClean="0"/>
              <a:t>task</a:t>
            </a:r>
            <a:r>
              <a:rPr lang="sr-Latn-RS" dirty="0" smtClean="0"/>
              <a:t>), zbog čega pojedinačne </a:t>
            </a:r>
            <a:r>
              <a:rPr lang="sr-Latn-RS" i="1" dirty="0" smtClean="0"/>
              <a:t>callback function </a:t>
            </a:r>
            <a:r>
              <a:rPr lang="sr-Latn-RS" dirty="0" smtClean="0"/>
              <a:t>ne smeju </a:t>
            </a:r>
            <a:r>
              <a:rPr lang="sr-Latn-RS" dirty="0"/>
              <a:t>da se </a:t>
            </a:r>
            <a:r>
              <a:rPr lang="sr-Latn-RS" dirty="0" smtClean="0"/>
              <a:t>blokiraju (moguće </a:t>
            </a:r>
            <a:r>
              <a:rPr lang="sr-Latn-RS" dirty="0"/>
              <a:t>je, ali će izazvati probleme)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Dinamička alokacija memorije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RTOS kernel zahteva </a:t>
            </a:r>
            <a:r>
              <a:rPr lang="sr-Latn-RS" dirty="0" smtClean="0"/>
              <a:t>prostor u </a:t>
            </a:r>
            <a:r>
              <a:rPr lang="en-US" dirty="0" smtClean="0"/>
              <a:t>RAM </a:t>
            </a:r>
            <a:r>
              <a:rPr lang="sr-Latn-RS" dirty="0" smtClean="0"/>
              <a:t>memoriji prilikom stvaranja </a:t>
            </a:r>
            <a:r>
              <a:rPr lang="en-US" dirty="0" smtClean="0"/>
              <a:t>RTOS objekat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Prostor u RAM memoriji može biti dinamički ili statički alociran</a:t>
            </a:r>
          </a:p>
          <a:p>
            <a:endParaRPr lang="sr-Latn-RS" dirty="0" smtClean="0"/>
          </a:p>
          <a:p>
            <a:r>
              <a:rPr lang="sr-Latn-RS" dirty="0" smtClean="0"/>
              <a:t>Za potrebe dinamičke alokacije memorije</a:t>
            </a:r>
            <a:br>
              <a:rPr lang="sr-Latn-RS" dirty="0" smtClean="0"/>
            </a:br>
            <a:r>
              <a:rPr lang="sr-Latn-RS" dirty="0" smtClean="0"/>
              <a:t>mogu se koristiti funkcije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sr-Latn-RS" dirty="0" smtClean="0"/>
              <a:t> iz standardne C biblioteke,</a:t>
            </a:r>
            <a:br>
              <a:rPr lang="sr-Latn-RS" dirty="0" smtClean="0"/>
            </a:br>
            <a:r>
              <a:rPr lang="sr-Latn-RS" dirty="0" smtClean="0"/>
              <a:t>ali se to najčeće ne radi</a:t>
            </a:r>
            <a:r>
              <a:rPr lang="sr-Latn-RS" b="1" dirty="0" smtClean="0"/>
              <a:t> </a:t>
            </a:r>
            <a:r>
              <a:rPr lang="sr-Latn-RS" dirty="0" smtClean="0"/>
              <a:t>iz sledećih razloga:</a:t>
            </a:r>
          </a:p>
          <a:p>
            <a:pPr lvl="1"/>
            <a:r>
              <a:rPr lang="sr-Latn-RS" dirty="0" smtClean="0"/>
              <a:t> nisu uvek dostupne kod </a:t>
            </a:r>
            <a:r>
              <a:rPr lang="sr-Latn-RS" i="1" dirty="0" smtClean="0"/>
              <a:t>embedded</a:t>
            </a:r>
            <a:r>
              <a:rPr lang="sr-Latn-RS" dirty="0" smtClean="0"/>
              <a:t> sistema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njihova implementacija zauzima puno prostora za kod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nisu </a:t>
            </a:r>
            <a:r>
              <a:rPr lang="sr-Latn-RS" i="1" dirty="0" smtClean="0"/>
              <a:t>thread safe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vreme njihovog izvršavanja nije determinističko</a:t>
            </a:r>
          </a:p>
          <a:p>
            <a:pPr lvl="1"/>
            <a:endParaRPr lang="sr-Latn-RS" dirty="0"/>
          </a:p>
          <a:p>
            <a:r>
              <a:rPr lang="sr-Latn-RS" dirty="0" smtClean="0"/>
              <a:t>RTOS izvorni kod uključuje i nekoliko različitih</a:t>
            </a:r>
            <a:br>
              <a:rPr lang="sr-Latn-RS" dirty="0" smtClean="0"/>
            </a:br>
            <a:r>
              <a:rPr lang="sr-Latn-RS" dirty="0" smtClean="0"/>
              <a:t>algoritama za upravljanje dinamičkim prostorom (</a:t>
            </a:r>
            <a:r>
              <a:rPr lang="sr-Latn-RS" i="1" dirty="0" smtClean="0"/>
              <a:t>heap</a:t>
            </a:r>
            <a:r>
              <a:rPr lang="sr-Latn-RS" dirty="0" smtClean="0"/>
              <a:t>)</a:t>
            </a:r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Parametri i svojstva softverskih tajmera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382000" cy="4983163"/>
          </a:xfrm>
        </p:spPr>
        <p:txBody>
          <a:bodyPr/>
          <a:lstStyle/>
          <a:p>
            <a:r>
              <a:rPr lang="sr-Latn-RS" b="1" dirty="0" smtClean="0"/>
              <a:t>Period tajmera </a:t>
            </a:r>
            <a:r>
              <a:rPr lang="sr-Latn-RS" dirty="0" smtClean="0"/>
              <a:t>je vreme između </a:t>
            </a:r>
            <a:br>
              <a:rPr lang="sr-Latn-RS" dirty="0" smtClean="0"/>
            </a:br>
            <a:r>
              <a:rPr lang="sr-Latn-RS" dirty="0" smtClean="0"/>
              <a:t>startovanja tajmera i početka izvršavanja </a:t>
            </a:r>
            <a:r>
              <a:rPr lang="sr-Latn-RS" i="1" dirty="0" smtClean="0"/>
              <a:t>callback function</a:t>
            </a:r>
            <a:endParaRPr lang="sr-Latn-RS" dirty="0" smtClean="0"/>
          </a:p>
          <a:p>
            <a:r>
              <a:rPr lang="sr-Latn-RS" dirty="0" smtClean="0"/>
              <a:t>Postoje dve vrste softverskih tajmera: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ajmeri sa jednim okidanjem </a:t>
            </a:r>
            <a:r>
              <a:rPr lang="sr-Latn-RS" dirty="0"/>
              <a:t>(</a:t>
            </a:r>
            <a:r>
              <a:rPr lang="sr-Latn-RS" b="1" i="1" dirty="0"/>
              <a:t>one-shot</a:t>
            </a:r>
            <a:r>
              <a:rPr lang="sr-Latn-RS" dirty="0"/>
              <a:t>) </a:t>
            </a:r>
            <a:endParaRPr lang="sr-Latn-RS" dirty="0" smtClean="0"/>
          </a:p>
          <a:p>
            <a:pPr lvl="2"/>
            <a:r>
              <a:rPr lang="sr-Latn-RS" dirty="0" smtClean="0"/>
              <a:t>kada se jednom startuje, izvršiće </a:t>
            </a:r>
            <a:r>
              <a:rPr lang="sr-Latn-RS" i="1" dirty="0"/>
              <a:t>callback function </a:t>
            </a:r>
            <a:r>
              <a:rPr lang="sr-Latn-RS" dirty="0" smtClean="0"/>
              <a:t>samo jednom</a:t>
            </a:r>
          </a:p>
          <a:p>
            <a:pPr lvl="2"/>
            <a:r>
              <a:rPr lang="sr-Latn-RS" dirty="0" smtClean="0"/>
              <a:t>neće se sam ponovo startovati, ali ga je moguće ručno restartovati</a:t>
            </a:r>
          </a:p>
          <a:p>
            <a:pPr lvl="1"/>
            <a:r>
              <a:rPr lang="sr-Latn-RS" dirty="0" smtClean="0"/>
              <a:t>tajmeri sa automatskim </a:t>
            </a:r>
            <a:r>
              <a:rPr lang="sr-Latn-RS" dirty="0"/>
              <a:t>učitavanjem (</a:t>
            </a:r>
            <a:r>
              <a:rPr lang="sr-Latn-RS" b="1" i="1" dirty="0"/>
              <a:t>auto-reload</a:t>
            </a:r>
            <a:r>
              <a:rPr lang="sr-Latn-RS" dirty="0"/>
              <a:t>) </a:t>
            </a:r>
            <a:endParaRPr lang="sr-Latn-RS" dirty="0" smtClean="0"/>
          </a:p>
          <a:p>
            <a:pPr lvl="2"/>
            <a:r>
              <a:rPr lang="sr-Latn-RS" dirty="0" smtClean="0"/>
              <a:t>kada istekne vreme tajmer se sam restartuje i izvrši </a:t>
            </a:r>
            <a:r>
              <a:rPr lang="sr-Latn-RS" i="1" dirty="0"/>
              <a:t>callback function</a:t>
            </a:r>
            <a:endParaRPr lang="sr-Latn-RS" dirty="0" smtClean="0"/>
          </a:p>
          <a:p>
            <a:pPr lvl="2"/>
            <a:r>
              <a:rPr lang="sr-Latn-RS" dirty="0" smtClean="0"/>
              <a:t>funkcija se izvršava periodično sa zadatom periodom</a:t>
            </a:r>
          </a:p>
          <a:p>
            <a:r>
              <a:rPr lang="sr-Latn-RS" dirty="0" smtClean="0"/>
              <a:t>Tajmer može da se nađe u jednom od dva stanja:</a:t>
            </a:r>
          </a:p>
          <a:p>
            <a:pPr lvl="1"/>
            <a:r>
              <a:rPr lang="sr-Latn-RS" dirty="0" smtClean="0"/>
              <a:t>uspavan (</a:t>
            </a:r>
            <a:r>
              <a:rPr lang="sr-Latn-RS" b="1" i="1" dirty="0" smtClean="0"/>
              <a:t>dormant</a:t>
            </a:r>
            <a:r>
              <a:rPr lang="sr-Latn-RS" dirty="0" smtClean="0"/>
              <a:t>)</a:t>
            </a:r>
          </a:p>
          <a:p>
            <a:pPr lvl="2"/>
            <a:r>
              <a:rPr lang="sr-Latn-RS" dirty="0" smtClean="0"/>
              <a:t>tajmer je kreiran, ali trenutno nije aktivan</a:t>
            </a:r>
            <a:br>
              <a:rPr lang="sr-Latn-RS" dirty="0" smtClean="0"/>
            </a:br>
            <a:r>
              <a:rPr lang="sr-Latn-RS" dirty="0" smtClean="0"/>
              <a:t>pa se njegova </a:t>
            </a:r>
            <a:r>
              <a:rPr lang="sr-Latn-RS" i="1" dirty="0"/>
              <a:t>callback function </a:t>
            </a:r>
            <a:r>
              <a:rPr lang="sr-Latn-RS" dirty="0" smtClean="0"/>
              <a:t>neće izvršiti</a:t>
            </a:r>
          </a:p>
          <a:p>
            <a:pPr lvl="1"/>
            <a:r>
              <a:rPr lang="sr-Latn-RS" dirty="0" smtClean="0"/>
              <a:t>izvršava se (</a:t>
            </a:r>
            <a:r>
              <a:rPr lang="sr-Latn-RS" b="1" i="1" dirty="0" smtClean="0"/>
              <a:t>running</a:t>
            </a:r>
            <a:r>
              <a:rPr lang="sr-Latn-RS" dirty="0" smtClean="0"/>
              <a:t>)</a:t>
            </a:r>
          </a:p>
          <a:p>
            <a:pPr lvl="2"/>
            <a:r>
              <a:rPr lang="sr-Latn-RS" i="1" dirty="0"/>
              <a:t>callback function </a:t>
            </a:r>
            <a:r>
              <a:rPr lang="sr-Latn-RS" dirty="0" smtClean="0"/>
              <a:t>će se izvršiti kada istekne zadata perioda od trenutka ulaska u ovo stanje, odnosno od poslednjeg restartovanja tajmera.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Tranzicije između stanja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5080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886200"/>
            <a:ext cx="5124450" cy="229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38800" y="2546350"/>
            <a:ext cx="1676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0" hangingPunct="1">
              <a:spcBef>
                <a:spcPts val="100"/>
              </a:spcBef>
              <a:buFont typeface="Arial" pitchFamily="34" charset="0"/>
              <a:buChar char="•"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18288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45920" indent="-182880" algn="l" defTabSz="914400" rtl="0" eaLnBrk="1" latinLnBrk="0" hangingPunct="1">
              <a:spcBef>
                <a:spcPts val="300"/>
              </a:spcBef>
              <a:buFont typeface="Arial" pitchFamily="34" charset="0"/>
              <a:buChar char="»"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Auto-reload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30608" y="4841776"/>
            <a:ext cx="1376378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0" hangingPunct="1">
              <a:spcBef>
                <a:spcPts val="100"/>
              </a:spcBef>
              <a:buFont typeface="Arial" pitchFamily="34" charset="0"/>
              <a:buChar char="•"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18288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45920" indent="-182880" algn="l" defTabSz="914400" rtl="0" eaLnBrk="1" latinLnBrk="0" hangingPunct="1">
              <a:spcBef>
                <a:spcPts val="300"/>
              </a:spcBef>
              <a:buFont typeface="Arial" pitchFamily="34" charset="0"/>
              <a:buChar char="»"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One-shot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Sistemski task za tajmere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Sve </a:t>
            </a:r>
            <a:r>
              <a:rPr lang="sr-Latn-RS" i="1" dirty="0"/>
              <a:t>callback function</a:t>
            </a:r>
            <a:r>
              <a:rPr lang="sr-Latn-RS" dirty="0"/>
              <a:t> se izvršavaju u </a:t>
            </a:r>
            <a:r>
              <a:rPr lang="sr-Latn-RS" dirty="0" smtClean="0"/>
              <a:t>okviru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b="1" dirty="0" smtClean="0"/>
              <a:t>jednog sistemskog taska za tajmere </a:t>
            </a:r>
            <a:r>
              <a:rPr lang="sr-Latn-RS" dirty="0" smtClean="0"/>
              <a:t>(</a:t>
            </a:r>
            <a:r>
              <a:rPr lang="sr-Latn-RS" i="1" dirty="0" smtClean="0"/>
              <a:t>timer </a:t>
            </a:r>
            <a:r>
              <a:rPr lang="sr-Latn-RS" i="1" dirty="0"/>
              <a:t>service/daemon task</a:t>
            </a:r>
            <a:r>
              <a:rPr lang="sr-Latn-RS" dirty="0" smtClean="0"/>
              <a:t>)</a:t>
            </a:r>
          </a:p>
          <a:p>
            <a:endParaRPr lang="sr-Latn-RS" dirty="0" smtClean="0"/>
          </a:p>
          <a:p>
            <a:r>
              <a:rPr lang="sr-Latn-RS" dirty="0" smtClean="0"/>
              <a:t>Sistemski task za tajmere se startuje prilikom startovanja RTOS-a (kao i svaki drugi task; ne razlikuje se od ostalih taskova kreiranih od strane korisnika)</a:t>
            </a:r>
          </a:p>
          <a:p>
            <a:endParaRPr lang="sr-Latn-RS" dirty="0" smtClean="0"/>
          </a:p>
          <a:p>
            <a:r>
              <a:rPr lang="sr-Latn-RS" dirty="0" smtClean="0"/>
              <a:t>Parametri sistemskog taska za tajmere: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configTIMER_TASK_PRIORITY</a:t>
            </a:r>
            <a:r>
              <a:rPr lang="sr-Latn-RS" dirty="0" smtClean="0"/>
              <a:t> – prioritet pod kojim se task izvršava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configTIMER_TASK_STACK_DEPTH</a:t>
            </a:r>
            <a:r>
              <a:rPr lang="sr-Latn-RS" dirty="0" smtClean="0"/>
              <a:t> – veličina steka za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Sistemski task za tajmere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Sistemski task za tajmere uzima i izvršava komandu po komandu</a:t>
            </a:r>
            <a:br>
              <a:rPr lang="sr-Latn-RS" dirty="0" smtClean="0"/>
            </a:br>
            <a:r>
              <a:rPr lang="sr-Latn-RS" dirty="0" smtClean="0"/>
              <a:t>iz reda sa komandama koje su zadate tajmerima (</a:t>
            </a:r>
            <a:r>
              <a:rPr lang="sr-Latn-RS" b="1" i="1" dirty="0" smtClean="0"/>
              <a:t>timer command queue</a:t>
            </a:r>
            <a:r>
              <a:rPr lang="sr-Latn-RS" dirty="0" smtClean="0"/>
              <a:t>)</a:t>
            </a:r>
          </a:p>
          <a:p>
            <a:r>
              <a:rPr lang="sr-Latn-RS" i="1" dirty="0"/>
              <a:t>timer command queue </a:t>
            </a:r>
            <a:r>
              <a:rPr lang="sr-Latn-RS" dirty="0" smtClean="0"/>
              <a:t>je privatan za implementaciju FreeRTOS-a i </a:t>
            </a:r>
            <a:br>
              <a:rPr lang="sr-Latn-RS" dirty="0" smtClean="0"/>
            </a:br>
            <a:r>
              <a:rPr lang="sr-Latn-RS" dirty="0" smtClean="0"/>
              <a:t>ne može mu se direktno pristupiti</a:t>
            </a:r>
          </a:p>
          <a:p>
            <a:r>
              <a:rPr lang="sr-Latn-RS" dirty="0" smtClean="0"/>
              <a:t>Veličina </a:t>
            </a:r>
            <a:r>
              <a:rPr lang="sr-Latn-RS" i="1" dirty="0"/>
              <a:t>timer command queue </a:t>
            </a:r>
            <a:r>
              <a:rPr lang="sr-Latn-RS" dirty="0" smtClean="0"/>
              <a:t>je definisana</a:t>
            </a:r>
            <a:br>
              <a:rPr lang="sr-Latn-RS" dirty="0" smtClean="0"/>
            </a:br>
            <a:r>
              <a:rPr lang="sr-Latn-RS" dirty="0" smtClean="0"/>
              <a:t>konstantom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configTIMER_QUEUE_LENGTH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Svaki put kada se pozove neka operacija nad tajmerom koja pokreće tajmer</a:t>
            </a:r>
            <a:br>
              <a:rPr lang="sr-Latn-RS" dirty="0" smtClean="0"/>
            </a:br>
            <a:r>
              <a:rPr lang="sr-Latn-RS" dirty="0" smtClean="0"/>
              <a:t>u red se doda odgovarajuća komanda</a:t>
            </a:r>
          </a:p>
          <a:p>
            <a:endParaRPr lang="sr-Latn-RS" dirty="0" smtClean="0"/>
          </a:p>
          <a:p>
            <a:r>
              <a:rPr lang="sr-Latn-RS" dirty="0" smtClean="0"/>
              <a:t>Izvršavanje u zavisnosti od prioriteta: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78" y="4495800"/>
            <a:ext cx="3903428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2235" y="4495800"/>
            <a:ext cx="3895713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9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Softverski tajmeri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6106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TimerHandle_t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xTimerCreate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char * const pcTimerName,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xTimerPeriodInTicks,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 uxAutoReload,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*pvTimerID,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TimerCallbackFunction_t pxCallbackFunction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pcTimerName</a:t>
            </a:r>
            <a:r>
              <a:rPr lang="sr-Latn-RS" sz="1900" dirty="0" smtClean="0"/>
              <a:t> predstavlja </a:t>
            </a:r>
            <a:r>
              <a:rPr lang="sr-Latn-RS" sz="1900" i="1" dirty="0" smtClean="0"/>
              <a:t>human readable </a:t>
            </a:r>
            <a:r>
              <a:rPr lang="sr-Latn-RS" sz="1900" dirty="0" smtClean="0"/>
              <a:t>naziv tajmera, koji ima za cilj da potpomogne debagovanje (RTOS ga ne koristi)</a:t>
            </a:r>
          </a:p>
          <a:p>
            <a:r>
              <a:rPr lang="sr-Latn-RS" sz="1900" dirty="0" smtClean="0"/>
              <a:t>Parametar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xTimerPeriodInTicks</a:t>
            </a:r>
            <a:r>
              <a:rPr lang="sr-Latn-RS" sz="1900" dirty="0" smtClean="0"/>
              <a:t> specificira period tajmera u tikovima</a:t>
            </a:r>
            <a:br>
              <a:rPr lang="sr-Latn-RS" sz="1900" dirty="0" smtClean="0"/>
            </a:br>
            <a:r>
              <a:rPr lang="sr-Latn-RS" sz="1900" dirty="0" smtClean="0"/>
              <a:t>(makro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pdMS_TO_TICKS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1900" dirty="0" smtClean="0">
                <a:cs typeface="Courier New" panose="02070309020205020404" pitchFamily="49" charset="0"/>
              </a:rPr>
              <a:t> izračunava broj tikova za željeni broj milisekundi)</a:t>
            </a:r>
            <a:r>
              <a:rPr lang="sr-Latn-RS" sz="1900" dirty="0" smtClean="0"/>
              <a:t> </a:t>
            </a:r>
          </a:p>
          <a:p>
            <a:r>
              <a:rPr lang="sr-Latn-RS" sz="1900" dirty="0" smtClean="0"/>
              <a:t>Parametar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uxAutoReload</a:t>
            </a:r>
            <a:r>
              <a:rPr lang="sr-Latn-RS" sz="1900" dirty="0" smtClean="0"/>
              <a:t> specificira da li treba da se radi automatski reset</a:t>
            </a:r>
          </a:p>
          <a:p>
            <a:r>
              <a:rPr lang="sr-Latn-RS" sz="1900" dirty="0" smtClean="0"/>
              <a:t>Parametar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pvTimerID</a:t>
            </a:r>
            <a:r>
              <a:rPr lang="sr-Latn-RS" sz="1900" dirty="0" smtClean="0"/>
              <a:t> predstavlja generički pokazivač ostavljen programeru, omogućava čuvanje podataka u tajmeru, što je posebno korisno u slučaju da se ista </a:t>
            </a:r>
            <a:r>
              <a:rPr lang="sr-Latn-RS" sz="1900" i="1" dirty="0" smtClean="0"/>
              <a:t>callback function </a:t>
            </a:r>
            <a:r>
              <a:rPr lang="sr-Latn-RS" sz="1900" dirty="0" smtClean="0"/>
              <a:t>koristi u više tajmera</a:t>
            </a:r>
          </a:p>
          <a:p>
            <a:r>
              <a:rPr lang="sr-Latn-RS" sz="1900" dirty="0" smtClean="0"/>
              <a:t>Parametar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pxCallbackFunction</a:t>
            </a:r>
            <a:r>
              <a:rPr lang="sr-Latn-RS" sz="1900" dirty="0" smtClean="0"/>
              <a:t> predstavlja </a:t>
            </a:r>
            <a:r>
              <a:rPr lang="sr-Latn-RS" sz="1900" i="1" dirty="0" smtClean="0"/>
              <a:t>callback function</a:t>
            </a:r>
          </a:p>
          <a:p>
            <a:r>
              <a:rPr lang="sr-Latn-RS" sz="1900" dirty="0"/>
              <a:t>Povratna vrednost funkcije je ručka kreiranog </a:t>
            </a:r>
            <a:r>
              <a:rPr lang="sr-Latn-RS" sz="1900" dirty="0" smtClean="0"/>
              <a:t>tajmera (ukoliko tajmer ne </a:t>
            </a:r>
            <a:r>
              <a:rPr lang="sr-Latn-RS" sz="1900" dirty="0"/>
              <a:t>može biti kreairan povratna vrednost je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r-Latn-RS" sz="1900" dirty="0">
                <a:cs typeface="Courier New" panose="02070309020205020404" pitchFamily="49" charset="0"/>
              </a:rPr>
              <a:t>)</a:t>
            </a:r>
            <a:endParaRPr lang="sr-Latn-R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Softverski tajmeri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3820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TimerHandle_t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xTimerStart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TimerHandle_t xTimer,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BlockTime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Parametar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</a:t>
            </a:r>
            <a:r>
              <a:rPr lang="sr-Latn-RS" sz="1900" dirty="0" smtClean="0"/>
              <a:t> predstavlja ručku tajmera koji se startuje</a:t>
            </a:r>
          </a:p>
          <a:p>
            <a:r>
              <a:rPr lang="sr-Latn-RS" sz="1900" dirty="0" smtClean="0"/>
              <a:t>Parametar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BlockTime</a:t>
            </a:r>
            <a:r>
              <a:rPr lang="sr-Latn-RS" sz="1900" dirty="0">
                <a:cs typeface="Courier New" panose="02070309020205020404" pitchFamily="49" charset="0"/>
              </a:rPr>
              <a:t> </a:t>
            </a:r>
            <a:r>
              <a:rPr lang="sr-Latn-RS" sz="1900" dirty="0" smtClean="0">
                <a:cs typeface="Courier New" panose="02070309020205020404" pitchFamily="49" charset="0"/>
              </a:rPr>
              <a:t>precizira </a:t>
            </a:r>
            <a:r>
              <a:rPr lang="sr-Latn-RS" sz="1900" dirty="0" smtClean="0"/>
              <a:t>maksimalan broj tikova koje task može provesti blokiran čekajući da se u </a:t>
            </a:r>
            <a:r>
              <a:rPr lang="sr-Latn-RS" sz="1900" i="1" dirty="0"/>
              <a:t>timer command queue</a:t>
            </a:r>
            <a:r>
              <a:rPr lang="sr-Latn-RS" sz="1900" dirty="0" smtClean="0"/>
              <a:t> oslobodi mesto</a:t>
            </a:r>
          </a:p>
          <a:p>
            <a:pPr lvl="1"/>
            <a:r>
              <a:rPr lang="sr-Latn-RS" sz="1900" dirty="0" smtClean="0"/>
              <a:t>za 0 izlazi odmah i u slučaju kada nema mesta u redu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portMAX_DELAY</a:t>
            </a:r>
            <a:r>
              <a:rPr lang="sr-Latn-RS" sz="1900" dirty="0" smtClean="0"/>
              <a:t> - čeka se beskonačno dugo dok se ne oslobodi mesto</a:t>
            </a:r>
          </a:p>
          <a:p>
            <a:pPr lvl="1"/>
            <a:r>
              <a:rPr lang="sr-Latn-RS" sz="1900" dirty="0" smtClean="0"/>
              <a:t>ako se funkcija pozove pre pokretanja raspoređivača, ovaj parametar se ignoriše i radi se kao da je prosleđena 0.</a:t>
            </a:r>
          </a:p>
          <a:p>
            <a:r>
              <a:rPr lang="sr-Latn-RS" sz="1900" dirty="0"/>
              <a:t>P</a:t>
            </a:r>
            <a:r>
              <a:rPr lang="sr-Latn-RS" sz="1900" dirty="0" smtClean="0"/>
              <a:t>ovratna vrednost funkcije: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r>
              <a:rPr lang="sr-Latn-RS" sz="1900" dirty="0" smtClean="0"/>
              <a:t> - komanda uspešno pokrenuta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  <a:r>
              <a:rPr lang="sr-Latn-RS" sz="1900" dirty="0" smtClean="0"/>
              <a:t> - komanda nije uspešno pokrenuta</a:t>
            </a:r>
          </a:p>
          <a:p>
            <a:r>
              <a:rPr lang="sr-Latn-RS" sz="1900" dirty="0" smtClean="0"/>
              <a:t>Startovanjem tajmera se određuje trenutak kada treba pozvati </a:t>
            </a:r>
            <a:r>
              <a:rPr lang="sr-Latn-RS" sz="1900" i="1" dirty="0" smtClean="0"/>
              <a:t>callback function</a:t>
            </a:r>
            <a:r>
              <a:rPr lang="sr-Latn-RS" sz="1900" dirty="0" smtClean="0"/>
              <a:t> (vreme se računa relativno u odnosu na trenutak kada je pozvana funkcija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xTimerStart</a:t>
            </a:r>
            <a:r>
              <a:rPr lang="sr-Latn-RS" sz="1900" dirty="0" smtClean="0"/>
              <a:t>, a ne relativno u odnosu na trenutak kada je sistemski task za tajmere dohvatio komandu iz </a:t>
            </a:r>
            <a:r>
              <a:rPr lang="sr-Latn-RS" sz="1900" i="1" dirty="0" smtClean="0"/>
              <a:t>timer command queue</a:t>
            </a:r>
            <a:r>
              <a:rPr lang="sr-Latn-RS" sz="1900" dirty="0" smtClean="0"/>
              <a:t>)</a:t>
            </a:r>
            <a:endParaRPr lang="en-US" sz="19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Identifikator softverskog tajmera (ID)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382000" cy="4983163"/>
          </a:xfrm>
        </p:spPr>
        <p:txBody>
          <a:bodyPr>
            <a:normAutofit/>
          </a:bodyPr>
          <a:lstStyle/>
          <a:p>
            <a:r>
              <a:rPr lang="sr-Latn-RS" dirty="0" smtClean="0"/>
              <a:t>Vrednost dodeljena svakom softverskom tajmeru prilikom njegovog stvaranja</a:t>
            </a:r>
          </a:p>
          <a:p>
            <a:endParaRPr lang="sr-Latn-RS" dirty="0" smtClean="0"/>
          </a:p>
          <a:p>
            <a:r>
              <a:rPr lang="sr-Latn-RS" dirty="0" smtClean="0"/>
              <a:t>Identifikator (ID) se može dohvatiti i promeniti u bilo kojem trenutku</a:t>
            </a:r>
          </a:p>
          <a:p>
            <a:endParaRPr lang="sr-Latn-RS" dirty="0" smtClean="0"/>
          </a:p>
          <a:p>
            <a:r>
              <a:rPr lang="sr-Latn-RS" dirty="0" smtClean="0"/>
              <a:t>Identifikator (ID) programer koristi u skladu sa svojim potrebama</a:t>
            </a:r>
          </a:p>
          <a:p>
            <a:endParaRPr lang="sr-Latn-RS" dirty="0" smtClean="0"/>
          </a:p>
          <a:p>
            <a:r>
              <a:rPr lang="sr-Latn-RS" dirty="0" smtClean="0"/>
              <a:t>Identifikator (ID) predstavlja generički pokazivač 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ože čuvati ceo broj ili pokazivač na neki objekat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Primer upotrebe:</a:t>
            </a:r>
          </a:p>
          <a:p>
            <a:pPr lvl="1"/>
            <a:r>
              <a:rPr lang="sr-Latn-RS" dirty="0" smtClean="0"/>
              <a:t>pamćenje stanja tajmera</a:t>
            </a:r>
          </a:p>
          <a:p>
            <a:pPr lvl="1"/>
            <a:r>
              <a:rPr lang="sr-Latn-RS" dirty="0" smtClean="0"/>
              <a:t>utvrđivanje koji tajmer je okinut</a:t>
            </a:r>
            <a:br>
              <a:rPr lang="sr-Latn-RS" dirty="0" smtClean="0"/>
            </a:br>
            <a:r>
              <a:rPr lang="sr-Latn-RS" dirty="0" smtClean="0"/>
              <a:t>ukoliko je jedna ista </a:t>
            </a:r>
            <a:r>
              <a:rPr lang="sr-Latn-RS" i="1" dirty="0" smtClean="0"/>
              <a:t>callback function </a:t>
            </a:r>
            <a:r>
              <a:rPr lang="sr-Latn-RS" dirty="0" smtClean="0"/>
              <a:t>dodeljena većem broju tajmera</a:t>
            </a:r>
          </a:p>
          <a:p>
            <a:pPr lvl="1"/>
            <a:r>
              <a:rPr lang="sr-Latn-RS" dirty="0" smtClean="0"/>
              <a:t>čuvanje pokazivača na strukturu u kojoj se pamti</a:t>
            </a:r>
            <a:br>
              <a:rPr lang="sr-Latn-RS" dirty="0" smtClean="0"/>
            </a:br>
            <a:r>
              <a:rPr lang="sr-Latn-RS" dirty="0" smtClean="0"/>
              <a:t>stanje tajmera i još neki objekat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Identifikator softverskog tajmera (ID)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vTimerSetTimerID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TimerHandle_t xTimer,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*pvNewID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Parametar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xTimer</a:t>
            </a:r>
            <a:r>
              <a:rPr lang="sr-Latn-RS" dirty="0"/>
              <a:t> predstavlja ručku </a:t>
            </a:r>
            <a:r>
              <a:rPr lang="sr-Latn-RS" dirty="0" smtClean="0"/>
              <a:t>tajmera kojem se menja ID</a:t>
            </a: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pvNewID</a:t>
            </a:r>
            <a:r>
              <a:rPr lang="sr-Latn-RS" dirty="0" smtClean="0"/>
              <a:t> precizira novu vrednost za ID timera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pvTimerGetTimerID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TimerHandle_t xTimer 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Parametar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</a:t>
            </a:r>
            <a:r>
              <a:rPr lang="sr-Latn-RS" dirty="0" smtClean="0"/>
              <a:t> predstavlja ručku tajmera čiji ID se dohvata</a:t>
            </a:r>
          </a:p>
          <a:p>
            <a:r>
              <a:rPr lang="sr-Latn-RS" dirty="0"/>
              <a:t>P</a:t>
            </a:r>
            <a:r>
              <a:rPr lang="sr-Latn-RS" dirty="0" smtClean="0"/>
              <a:t>ovratna vrednost funkcije je ID tajmera čija je ručka prosleđena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Softverski tajmeri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686800" cy="545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xTimerChangePeriod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TimerHandle_t xTimer,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xNewPeriod,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BlockTime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</a:t>
            </a:r>
            <a:r>
              <a:rPr lang="sr-Latn-RS" sz="1900" dirty="0" smtClean="0"/>
              <a:t> predstavlja ručku tajmera kojem se menja period</a:t>
            </a:r>
          </a:p>
          <a:p>
            <a:r>
              <a:rPr lang="sr-Latn-RS" sz="1900" dirty="0" smtClean="0"/>
              <a:t>Parametar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xNewPeriod</a:t>
            </a:r>
            <a:r>
              <a:rPr lang="en-US" sz="1900" dirty="0">
                <a:cs typeface="Courier New" panose="02070309020205020404" pitchFamily="49" charset="0"/>
              </a:rPr>
              <a:t> </a:t>
            </a:r>
            <a:r>
              <a:rPr lang="sr-Latn-RS" sz="1900" dirty="0" smtClean="0"/>
              <a:t>precizira novi period tajmera izražen u broju tikova</a:t>
            </a:r>
          </a:p>
          <a:p>
            <a:r>
              <a:rPr lang="sr-Latn-RS" sz="1900" dirty="0"/>
              <a:t>Parametar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BlockTime</a:t>
            </a:r>
            <a:r>
              <a:rPr lang="sr-Latn-RS" sz="1900" dirty="0">
                <a:cs typeface="Courier New" panose="02070309020205020404" pitchFamily="49" charset="0"/>
              </a:rPr>
              <a:t> precizira </a:t>
            </a:r>
            <a:r>
              <a:rPr lang="sr-Latn-RS" sz="1900" dirty="0"/>
              <a:t>maksimalan broj tikova koje task može provesti blokiran čekajući da se u </a:t>
            </a:r>
            <a:r>
              <a:rPr lang="sr-Latn-RS" sz="1900" i="1" dirty="0"/>
              <a:t>timer command queue</a:t>
            </a:r>
            <a:r>
              <a:rPr lang="sr-Latn-RS" sz="1900" dirty="0"/>
              <a:t> oslobodi mesto</a:t>
            </a:r>
          </a:p>
          <a:p>
            <a:r>
              <a:rPr lang="sr-Latn-RS" sz="1900" dirty="0" smtClean="0"/>
              <a:t>Povratna vrednost funkcije govori da li je komanda stavljena u </a:t>
            </a:r>
            <a:r>
              <a:rPr lang="sr-Latn-RS" sz="1900" i="1" dirty="0" smtClean="0"/>
              <a:t>timer </a:t>
            </a:r>
            <a:r>
              <a:rPr lang="sr-Latn-RS" sz="1900" i="1" dirty="0"/>
              <a:t>command queue</a:t>
            </a:r>
            <a:endParaRPr lang="sr-Latn-RS" sz="1900" dirty="0" smtClean="0"/>
          </a:p>
          <a:p>
            <a:r>
              <a:rPr lang="sr-Latn-RS" sz="1900" dirty="0"/>
              <a:t>Postoji posebna varijanta za </a:t>
            </a:r>
            <a:r>
              <a:rPr lang="sr-Latn-RS" sz="1900" b="1" dirty="0"/>
              <a:t>pozivanje iz prekidnih rutina </a:t>
            </a:r>
            <a:r>
              <a:rPr lang="sr-Latn-RS" sz="1900" dirty="0"/>
              <a:t>(sufiks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r>
              <a:rPr lang="sr-Latn-RS" sz="1900" dirty="0" smtClean="0"/>
              <a:t>)</a:t>
            </a:r>
          </a:p>
          <a:p>
            <a:endParaRPr lang="en-US" sz="1900" dirty="0"/>
          </a:p>
          <a:p>
            <a:r>
              <a:rPr lang="sr-Latn-RS" sz="1900" dirty="0" smtClean="0"/>
              <a:t>Ukoliko je tajmer već aktivan, računa se novi trenutak buđenja u odnosu na trenutak poziva ove funkcije, ne u odnosu na trenutak prethodne aktivacije</a:t>
            </a:r>
          </a:p>
          <a:p>
            <a:pPr lvl="1"/>
            <a:r>
              <a:rPr lang="sr-Latn-RS" sz="1900" dirty="0" smtClean="0"/>
              <a:t>nije pogodna za merenje različitih intervala zbog unošenja kumulativne greške</a:t>
            </a:r>
          </a:p>
          <a:p>
            <a:pPr lvl="1"/>
            <a:r>
              <a:rPr lang="sr-Latn-RS" sz="1900" dirty="0" smtClean="0"/>
              <a:t>pogodna je ako isti tajmer treba da se pokreće više puta sa različitim periodama (na primer, signalna LED treba da blinka 5 puta brzo ili sporo).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Softverski tajmeri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686800" cy="545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xTimerReset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TimerHandle_t xTimer,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xBlockTime );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/>
              <a:t>Parametar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xTimer</a:t>
            </a:r>
            <a:r>
              <a:rPr lang="sr-Latn-RS" sz="1900" dirty="0"/>
              <a:t> predstavlja ručku tajmera </a:t>
            </a:r>
            <a:r>
              <a:rPr lang="sr-Latn-RS" sz="1900" dirty="0" smtClean="0"/>
              <a:t>koji se resetuje</a:t>
            </a:r>
            <a:endParaRPr lang="sr-Latn-RS" sz="1900" dirty="0"/>
          </a:p>
          <a:p>
            <a:r>
              <a:rPr lang="sr-Latn-RS" sz="1900" dirty="0"/>
              <a:t>Parametar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BlockTime</a:t>
            </a:r>
            <a:r>
              <a:rPr lang="sr-Latn-RS" sz="1900" dirty="0">
                <a:cs typeface="Courier New" panose="02070309020205020404" pitchFamily="49" charset="0"/>
              </a:rPr>
              <a:t> precizira </a:t>
            </a:r>
            <a:r>
              <a:rPr lang="sr-Latn-RS" sz="1900" dirty="0"/>
              <a:t>maksimalan broj tikova koje task može provesti blokiran čekajući da se u </a:t>
            </a:r>
            <a:r>
              <a:rPr lang="sr-Latn-RS" sz="1900" i="1" dirty="0"/>
              <a:t>timer command queue</a:t>
            </a:r>
            <a:r>
              <a:rPr lang="sr-Latn-RS" sz="1900" dirty="0"/>
              <a:t> oslobodi mesto</a:t>
            </a:r>
          </a:p>
          <a:p>
            <a:r>
              <a:rPr lang="sr-Latn-RS" sz="1900" dirty="0"/>
              <a:t>Povratna vrednost funkcije govori da li je komanda stavljena u </a:t>
            </a:r>
            <a:r>
              <a:rPr lang="sr-Latn-RS" sz="1900" i="1" dirty="0"/>
              <a:t>timer command </a:t>
            </a:r>
            <a:r>
              <a:rPr lang="sr-Latn-RS" sz="1900" i="1" dirty="0" smtClean="0"/>
              <a:t>queue</a:t>
            </a:r>
          </a:p>
          <a:p>
            <a:r>
              <a:rPr lang="sr-Latn-RS" sz="1900" dirty="0"/>
              <a:t>Postoji posebna varijanta za </a:t>
            </a:r>
            <a:r>
              <a:rPr lang="sr-Latn-RS" sz="1900" b="1" dirty="0"/>
              <a:t>pozivanje iz prekidnih rutina </a:t>
            </a:r>
            <a:r>
              <a:rPr lang="sr-Latn-RS" sz="1900" dirty="0"/>
              <a:t>(sufiks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r>
              <a:rPr lang="sr-Latn-RS" sz="1900" dirty="0"/>
              <a:t>)</a:t>
            </a:r>
          </a:p>
          <a:p>
            <a:pPr marL="0" indent="0">
              <a:buNone/>
            </a:pPr>
            <a:endParaRPr lang="sr-Latn-RS" sz="1900" dirty="0"/>
          </a:p>
          <a:p>
            <a:r>
              <a:rPr lang="sr-Latn-RS" sz="1900" dirty="0" smtClean="0"/>
              <a:t>Resetovanjem tajmera </a:t>
            </a:r>
            <a:r>
              <a:rPr lang="sr-Latn-RS" sz="1900" dirty="0"/>
              <a:t>merenje vremena </a:t>
            </a:r>
            <a:r>
              <a:rPr lang="sr-Latn-RS" sz="1900" b="1" dirty="0"/>
              <a:t>počinje od trenutka </a:t>
            </a:r>
            <a:r>
              <a:rPr lang="sr-Latn-RS" sz="1900" b="1" dirty="0" smtClean="0"/>
              <a:t>resetovanja</a:t>
            </a:r>
          </a:p>
          <a:p>
            <a:r>
              <a:rPr lang="sr-Latn-RS" sz="1900" dirty="0" smtClean="0"/>
              <a:t>Resetovanje može biti korišćeno u svrhu nadzora ostatka sistema:</a:t>
            </a:r>
          </a:p>
          <a:p>
            <a:pPr lvl="1"/>
            <a:r>
              <a:rPr lang="sr-Latn-RS" sz="1900" dirty="0" smtClean="0"/>
              <a:t>ostatak sistema treba da periodično resetuje tajmer</a:t>
            </a:r>
          </a:p>
          <a:p>
            <a:pPr lvl="1"/>
            <a:r>
              <a:rPr lang="sr-Latn-RS" sz="1900" dirty="0" smtClean="0"/>
              <a:t>ukoliko se </a:t>
            </a:r>
            <a:r>
              <a:rPr lang="sr-Latn-RS" sz="1900" dirty="0"/>
              <a:t>oduži računanje koje vrši ostatak sistema, </a:t>
            </a:r>
            <a:r>
              <a:rPr lang="sr-Latn-RS" sz="1900" dirty="0" smtClean="0"/>
              <a:t>tajmer neće biti resetovan pre isteka vremena, usled čega će biti izvršena </a:t>
            </a:r>
            <a:r>
              <a:rPr lang="sr-Latn-RS" sz="1900" i="1" dirty="0" smtClean="0"/>
              <a:t>callback function</a:t>
            </a:r>
            <a:r>
              <a:rPr lang="sr-Latn-RS" sz="1900" dirty="0" smtClean="0"/>
              <a:t>, čime se detektuje prekoračenje vremenskog roka za računanje koje vrši ostatak sistema pa se može preći na otklanjanje posledica (</a:t>
            </a:r>
            <a:r>
              <a:rPr lang="sr-Latn-RS" sz="1900" i="1" dirty="0" smtClean="0"/>
              <a:t>software watchdog timer</a:t>
            </a:r>
            <a:r>
              <a:rPr lang="sr-Latn-RS" sz="1900" dirty="0" smtClean="0"/>
              <a:t>)</a:t>
            </a:r>
            <a:endParaRPr lang="sr-Latn-R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Dinamička alokacija memorije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87963"/>
          </a:xfrm>
        </p:spPr>
        <p:txBody>
          <a:bodyPr>
            <a:normAutofit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Algoritmi za upravljanje dinamičkim prostorom (</a:t>
            </a:r>
            <a:r>
              <a:rPr lang="sr-Latn-RS" i="1" dirty="0" smtClean="0">
                <a:cs typeface="Courier New" panose="02070309020205020404" pitchFamily="49" charset="0"/>
              </a:rPr>
              <a:t>heap</a:t>
            </a:r>
            <a:r>
              <a:rPr lang="sr-Latn-RS" dirty="0" smtClean="0">
                <a:cs typeface="Courier New" panose="02070309020205020404" pitchFamily="49" charset="0"/>
              </a:rPr>
              <a:t>):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  <a:p>
            <a:pPr marL="822960" lvl="1" indent="-457200">
              <a:buFont typeface="+mj-lt"/>
              <a:buAutoNum type="arabicParenR"/>
            </a:pPr>
            <a:r>
              <a:rPr lang="sr-Latn-RS" b="1" dirty="0" smtClean="0">
                <a:cs typeface="Courier New" panose="02070309020205020404" pitchFamily="49" charset="0"/>
              </a:rPr>
              <a:t>heap_1.c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j</a:t>
            </a:r>
            <a:r>
              <a:rPr lang="sr-Latn-RS" dirty="0" smtClean="0">
                <a:cs typeface="Courier New" panose="02070309020205020404" pitchFamily="49" charset="0"/>
              </a:rPr>
              <a:t>ednostavan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ne postoji mogućnost oslobađanja prostora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determinističko vreme izvršavanja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prilikom alokacije prostora jedan veliki niz se deli na manje blokove</a:t>
            </a:r>
          </a:p>
          <a:p>
            <a:pPr lvl="2"/>
            <a:endParaRPr lang="sr-Latn-RS" dirty="0" smtClean="0">
              <a:cs typeface="Courier New" panose="02070309020205020404" pitchFamily="49" charset="0"/>
            </a:endParaRPr>
          </a:p>
          <a:p>
            <a:pPr marL="822960" lvl="1" indent="-457200">
              <a:buFont typeface="+mj-lt"/>
              <a:buAutoNum type="arabicParenR"/>
            </a:pPr>
            <a:r>
              <a:rPr lang="sr-Latn-RS" b="1" dirty="0" smtClean="0">
                <a:cs typeface="Courier New" panose="02070309020205020404" pitchFamily="49" charset="0"/>
              </a:rPr>
              <a:t>heap_2.c</a:t>
            </a:r>
          </a:p>
          <a:p>
            <a:pPr lvl="2"/>
            <a:r>
              <a:rPr lang="sr-Latn-RS" i="1" dirty="0" smtClean="0">
                <a:cs typeface="Courier New" panose="02070309020205020404" pitchFamily="49" charset="0"/>
              </a:rPr>
              <a:t>best fit</a:t>
            </a:r>
            <a:r>
              <a:rPr lang="sr-Latn-RS" dirty="0" smtClean="0">
                <a:cs typeface="Courier New" panose="02070309020205020404" pitchFamily="49" charset="0"/>
              </a:rPr>
              <a:t> algoritam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ne vrši kompakciju susednih slobodnih blokova u jedan veći slobodni blok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problem fragmentacije ukoliko se alocira prostor proizvoljne veličine</a:t>
            </a:r>
          </a:p>
          <a:p>
            <a:pPr lvl="2"/>
            <a:endParaRPr lang="sr-Latn-RS" dirty="0">
              <a:cs typeface="Courier New" panose="02070309020205020404" pitchFamily="49" charset="0"/>
            </a:endParaRPr>
          </a:p>
          <a:p>
            <a:pPr marL="822960" lvl="1" indent="-457200">
              <a:buFont typeface="+mj-lt"/>
              <a:buAutoNum type="arabicParenR"/>
            </a:pPr>
            <a:r>
              <a:rPr lang="sr-Latn-RS" b="1" dirty="0" smtClean="0">
                <a:cs typeface="Courier New" panose="02070309020205020404" pitchFamily="49" charset="0"/>
              </a:rPr>
              <a:t>heap_3.c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omotač standardnih C bibliotečkih funkcija kojim se postiže </a:t>
            </a:r>
            <a:r>
              <a:rPr lang="sr-Latn-RS" i="1" dirty="0" smtClean="0">
                <a:cs typeface="Courier New" panose="02070309020205020404" pitchFamily="49" charset="0"/>
              </a:rPr>
              <a:t>thread safety</a:t>
            </a:r>
            <a:endParaRPr lang="sr-Latn-RS" i="1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86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Prekidanje čekanja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xTaskAbortDelay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xTask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Parametar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sr-Latn-RS" sz="1900" dirty="0" smtClean="0"/>
              <a:t> predstavlja ručku taska koji treba odblokirati</a:t>
            </a:r>
          </a:p>
          <a:p>
            <a:r>
              <a:rPr lang="sr-Latn-RS" sz="1900" dirty="0" smtClean="0"/>
              <a:t>Povratna vrednost funkcije:</a:t>
            </a:r>
          </a:p>
          <a:p>
            <a:pPr lvl="1"/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pdPASS</a:t>
            </a:r>
            <a:r>
              <a:rPr lang="sr-Latn-RS" sz="1900" dirty="0" smtClean="0"/>
              <a:t> - ako je navedeni task ovim pozivom uklonjen iz reda blokiranih</a:t>
            </a:r>
          </a:p>
          <a:p>
            <a:pPr lvl="1"/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pdFAIL</a:t>
            </a:r>
            <a:r>
              <a:rPr lang="sr-Latn-RS" sz="1900" dirty="0" smtClean="0"/>
              <a:t> - ako navedeni task nije ni bio blokiran</a:t>
            </a:r>
          </a:p>
          <a:p>
            <a:pPr lvl="1"/>
            <a:endParaRPr lang="sr-Latn-RS" sz="1900" dirty="0" smtClean="0"/>
          </a:p>
          <a:p>
            <a:r>
              <a:rPr lang="sr-Latn-RS" sz="1900" dirty="0" smtClean="0"/>
              <a:t>Navedeni </a:t>
            </a:r>
            <a:r>
              <a:rPr lang="sr-Latn-RS" sz="1900" b="1" dirty="0" smtClean="0"/>
              <a:t>task će biti odblokiran</a:t>
            </a:r>
            <a:r>
              <a:rPr lang="sr-Latn-RS" sz="1900" dirty="0" smtClean="0"/>
              <a:t> (</a:t>
            </a:r>
            <a:r>
              <a:rPr lang="sr-Latn-RS" sz="1900" i="1" dirty="0" smtClean="0"/>
              <a:t>Blocked State -</a:t>
            </a:r>
            <a:r>
              <a:rPr lang="en-US" sz="1900" i="1" dirty="0" smtClean="0"/>
              <a:t>&gt;</a:t>
            </a:r>
            <a:r>
              <a:rPr lang="sr-Latn-RS" sz="1900" i="1" dirty="0" smtClean="0"/>
              <a:t> Ready State</a:t>
            </a:r>
            <a:r>
              <a:rPr lang="sr-Latn-RS" sz="1900" dirty="0" smtClean="0"/>
              <a:t>)</a:t>
            </a:r>
            <a:br>
              <a:rPr lang="sr-Latn-RS" sz="1900" dirty="0" smtClean="0"/>
            </a:br>
            <a:r>
              <a:rPr lang="sr-Latn-RS" sz="1900" dirty="0" smtClean="0"/>
              <a:t>čak iako mu nije isteklo vreme i nije dočekao događaj zbog kojeg se blokirao</a:t>
            </a:r>
          </a:p>
          <a:p>
            <a:endParaRPr lang="sr-Latn-RS" sz="1900" dirty="0" smtClean="0"/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INCLUDE_xTaskAbortDelay</a:t>
            </a:r>
            <a:r>
              <a:rPr lang="sr-Latn-RS" sz="1900" dirty="0" smtClean="0"/>
              <a:t> mora biti postavljen na 1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Zabrana prekida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taskDISABLE_INTERRUPTS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Ukoliko konkretna arhitektura (</a:t>
            </a:r>
            <a:r>
              <a:rPr lang="sr-Latn-RS" sz="1900" i="1" dirty="0" smtClean="0"/>
              <a:t>port</a:t>
            </a:r>
            <a:r>
              <a:rPr lang="sr-Latn-RS" sz="1900" dirty="0" smtClean="0"/>
              <a:t>)</a:t>
            </a:r>
            <a:r>
              <a:rPr lang="sr-Latn-RS" sz="1900" i="1" dirty="0" smtClean="0"/>
              <a:t> </a:t>
            </a:r>
            <a:r>
              <a:rPr lang="sr-Latn-RS" sz="1900" dirty="0" smtClean="0"/>
              <a:t>ne koristi konstantu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configMAX_SYSCALL_INTERRUPT_PRIORITY</a:t>
            </a:r>
            <a:r>
              <a:rPr lang="sr-Latn-RS" sz="1900" dirty="0" smtClean="0">
                <a:cs typeface="Courier New" panose="02070309020205020404" pitchFamily="49" charset="0"/>
              </a:rPr>
              <a:t> niti</a:t>
            </a:r>
            <a:endParaRPr lang="sr-Latn-RS" sz="1900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configMAX_API_CALL_INTERRUPT_PRIORITY</a:t>
            </a:r>
            <a:r>
              <a:rPr lang="en-US" sz="1900" dirty="0" smtClean="0">
                <a:cs typeface="Courier New" panose="02070309020205020404" pitchFamily="49" charset="0"/>
              </a:rPr>
              <a:t> </a:t>
            </a:r>
            <a:endParaRPr lang="sr-Latn-RS" sz="19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 smtClean="0">
                <a:cs typeface="Courier New" panose="02070309020205020404" pitchFamily="49" charset="0"/>
              </a:rPr>
              <a:t>   </a:t>
            </a:r>
            <a:r>
              <a:rPr lang="sr-Latn-RS" sz="1900" dirty="0" smtClean="0"/>
              <a:t>onda se zabranjuju svi prekidi.</a:t>
            </a:r>
          </a:p>
          <a:p>
            <a:r>
              <a:rPr lang="sr-Latn-RS" sz="1900" dirty="0"/>
              <a:t>Ukoliko konkretna arhitektura (</a:t>
            </a:r>
            <a:r>
              <a:rPr lang="sr-Latn-RS" sz="1900" i="1" dirty="0"/>
              <a:t>port</a:t>
            </a:r>
            <a:r>
              <a:rPr lang="sr-Latn-RS" sz="1900" dirty="0"/>
              <a:t>) </a:t>
            </a:r>
            <a:r>
              <a:rPr lang="sr-Latn-RS" sz="1900" dirty="0" smtClean="0"/>
              <a:t>koristi ograničavanje nivoa prioriteta prekidnih rutina u kojima se može pozvati sistemska usluga, onda se zabranjuju prekidi čiji je nivo isti ili niži od pomenutih konstanti (prekidi višeg prioriteta ostaju dozvoljeni)</a:t>
            </a:r>
          </a:p>
          <a:p>
            <a:pPr marL="0" indent="0">
              <a:buNone/>
            </a:pPr>
            <a:endParaRPr lang="sr-Latn-RS" sz="1900" dirty="0" smtClean="0"/>
          </a:p>
          <a:p>
            <a:pPr marL="0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taskENABLE_INTERRUPTS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Dozvoljava prekide svih nivoa prioriteta</a:t>
            </a:r>
          </a:p>
          <a:p>
            <a:pPr marL="0" indent="0">
              <a:buNone/>
            </a:pPr>
            <a:endParaRPr lang="sr-Latn-RS" sz="1900" dirty="0"/>
          </a:p>
          <a:p>
            <a:pPr marL="0" indent="0">
              <a:buNone/>
            </a:pPr>
            <a:endParaRPr lang="sr-Latn-RS" sz="1900" dirty="0" smtClean="0"/>
          </a:p>
          <a:p>
            <a:r>
              <a:rPr lang="sr-Latn-RS" sz="1900" dirty="0" smtClean="0"/>
              <a:t>Ovi makroi nisu predviđeni za ugneždavanje i najčešće se ne pozivaju direktno već se umesto njih koriste makroi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taskENTER_CRITICAL</a:t>
            </a:r>
            <a:r>
              <a:rPr lang="sr-Latn-RS" sz="1900" dirty="0" smtClean="0">
                <a:cs typeface="Courier New" panose="02070309020205020404" pitchFamily="49" charset="0"/>
              </a:rPr>
              <a:t> i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taskE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XIT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_CRITICAL</a:t>
            </a:r>
            <a:endParaRPr lang="sr-Latn-RS" sz="1900" dirty="0" smtClean="0"/>
          </a:p>
          <a:p>
            <a:r>
              <a:rPr lang="sr-Latn-RS" sz="1900" dirty="0" smtClean="0"/>
              <a:t>Dok su prekidi zabranjeni ne treba pozivati druge sistemske usluge jer neke od njih mogu ponovo da dozvole tj. omoguće prekide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Kritična sekcija zabranom prekida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taskENTER_CRITICAL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ulazak u kritičnu sekciju</a:t>
            </a:r>
          </a:p>
          <a:p>
            <a:r>
              <a:rPr lang="sr-Latn-RS" sz="1900" dirty="0" smtClean="0"/>
              <a:t>blokira prekide po sličnom principu kao i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taskDISABLE_INTERRUPTS()</a:t>
            </a:r>
          </a:p>
          <a:p>
            <a:r>
              <a:rPr lang="sr-Latn-RS" sz="1900" dirty="0" smtClean="0"/>
              <a:t>kada neki task započne kritičnu sekciju, ostaje u stanju izvršavanja sve dok:</a:t>
            </a:r>
          </a:p>
          <a:p>
            <a:pPr lvl="1"/>
            <a:r>
              <a:rPr lang="sr-Latn-RS" sz="1900" dirty="0" smtClean="0"/>
              <a:t>ne završi kritičnu sekciju (zato što se </a:t>
            </a:r>
            <a:r>
              <a:rPr lang="sr-Latn-RS" sz="1900" i="1" dirty="0" smtClean="0"/>
              <a:t>preemtpive</a:t>
            </a:r>
            <a:r>
              <a:rPr lang="sr-Latn-RS" sz="1900" dirty="0" smtClean="0"/>
              <a:t> promena konteksta dešava isključivo u okviru prekidne rutine, a prekidi su u kritičnoj sekciji zabranjeni)</a:t>
            </a:r>
          </a:p>
          <a:p>
            <a:pPr lvl="1"/>
            <a:r>
              <a:rPr lang="sr-Latn-RS" sz="1900" dirty="0" smtClean="0"/>
              <a:t>eksplicitno ne zatraži promenu konteksta (da li je dobro da task traži promenu konteksta iz kritične sekcije?)</a:t>
            </a:r>
          </a:p>
          <a:p>
            <a:pPr marL="731520" lvl="2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taskEXIT_CRITICAL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</a:t>
            </a:r>
            <a:endParaRPr lang="sr-Latn-RS" sz="1900" dirty="0" smtClean="0">
              <a:cs typeface="Courier New" panose="02070309020205020404" pitchFamily="49" charset="0"/>
            </a:endParaRPr>
          </a:p>
          <a:p>
            <a:r>
              <a:rPr lang="sr-Latn-RS" sz="1900" dirty="0" smtClean="0">
                <a:cs typeface="Courier New" panose="02070309020205020404" pitchFamily="49" charset="0"/>
              </a:rPr>
              <a:t>izlazak iz kritične sekcije</a:t>
            </a:r>
          </a:p>
          <a:p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/>
              <a:t>Ovi makroi </a:t>
            </a:r>
            <a:r>
              <a:rPr lang="sr-Latn-RS" sz="1900" dirty="0" smtClean="0"/>
              <a:t>jesu predviđeni </a:t>
            </a:r>
            <a:r>
              <a:rPr lang="sr-Latn-RS" sz="1900" dirty="0"/>
              <a:t>za </a:t>
            </a:r>
            <a:r>
              <a:rPr lang="sr-Latn-RS" sz="1900" dirty="0" smtClean="0"/>
              <a:t>ugneždavanje, pa zato svaki ulazak u kritičnu sekciju mora biti propraćen odgovarajućim izlaskom iz kritične sekcije</a:t>
            </a:r>
          </a:p>
          <a:p>
            <a:endParaRPr lang="sr-Latn-RS" sz="1900" dirty="0"/>
          </a:p>
          <a:p>
            <a:r>
              <a:rPr lang="sr-Latn-RS" sz="1900" dirty="0" smtClean="0"/>
              <a:t>Postoje posebne varijante </a:t>
            </a:r>
            <a:r>
              <a:rPr lang="sr-Latn-RS" sz="1900" dirty="0"/>
              <a:t>za </a:t>
            </a:r>
            <a:r>
              <a:rPr lang="sr-Latn-RS" sz="1900" b="1" dirty="0"/>
              <a:t>pozivanje iz prekidnih rutina </a:t>
            </a:r>
            <a:r>
              <a:rPr lang="sr-Latn-RS" sz="1900" dirty="0"/>
              <a:t>(sufiks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_FROM_ISR</a:t>
            </a:r>
            <a:r>
              <a:rPr lang="sr-Latn-RS" sz="1900" dirty="0"/>
              <a:t>)</a:t>
            </a:r>
          </a:p>
          <a:p>
            <a:endParaRPr lang="sr-Latn-R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Zaustavljanje raspoređivača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3820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vTaskSuspendAll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zaustavlja raspoređivač (</a:t>
            </a:r>
            <a:r>
              <a:rPr lang="sr-Latn-RS" sz="1900" i="1" dirty="0" smtClean="0"/>
              <a:t>scheduler</a:t>
            </a:r>
            <a:r>
              <a:rPr lang="sr-Latn-RS" sz="1900" dirty="0" smtClean="0"/>
              <a:t>) ali prekidi ostaju omogućeni</a:t>
            </a:r>
          </a:p>
          <a:p>
            <a:r>
              <a:rPr lang="sr-Latn-RS" sz="1900" dirty="0" smtClean="0"/>
              <a:t>nema promene konteksta dok je raspoređivač zaustavljen, već se zahtevi za promenom konteksta pamte i čeka se uključivanje raspoređivača</a:t>
            </a:r>
          </a:p>
          <a:p>
            <a:pPr marL="0" indent="0">
              <a:buNone/>
            </a:pPr>
            <a:endParaRPr lang="sr-Latn-RS" sz="1900" dirty="0" smtClean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BaseType_t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xTaskResumeAll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 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900" dirty="0" smtClean="0"/>
              <a:t>uključuje raspoređivač (</a:t>
            </a:r>
            <a:r>
              <a:rPr lang="sr-Latn-RS" sz="1900" i="1" dirty="0" smtClean="0"/>
              <a:t>scheduler</a:t>
            </a:r>
            <a:r>
              <a:rPr lang="sr-Latn-RS" sz="1900" dirty="0" smtClean="0"/>
              <a:t>)</a:t>
            </a:r>
          </a:p>
          <a:p>
            <a:r>
              <a:rPr lang="sr-Latn-RS" sz="1900" dirty="0" smtClean="0"/>
              <a:t>Povratna vrednost funkcije: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pdTRUE</a:t>
            </a:r>
            <a:r>
              <a:rPr lang="sr-Latn-RS" sz="1900" dirty="0" smtClean="0"/>
              <a:t> - ako je raspoređivač pokrenut i zatekao zahtev za promenu konteksta</a:t>
            </a:r>
          </a:p>
          <a:p>
            <a:pPr lvl="1"/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pdFALSE</a:t>
            </a:r>
            <a:r>
              <a:rPr lang="sr-Latn-RS" sz="1900" dirty="0" smtClean="0"/>
              <a:t> - ako raspoređivač nije pokrenut ili nije zahtevana promena konteksta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Dohvatanje ručki taskova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4582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xTaskGetCurrentTaskHandle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sz="1900" dirty="0" smtClean="0"/>
              <a:t>vraća ručku tekućeg taska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INCLUDE_xTaskGetCurrentTaskHandle</a:t>
            </a:r>
            <a:r>
              <a:rPr lang="en-US" sz="1900" dirty="0" smtClean="0"/>
              <a:t> mora biti 1</a:t>
            </a:r>
            <a:endParaRPr lang="sr-Latn-RS" sz="1900" dirty="0" smtClean="0"/>
          </a:p>
          <a:p>
            <a:pPr lvl="1"/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xTaskGetIdleTaskHandle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 </a:t>
            </a:r>
          </a:p>
          <a:p>
            <a:pPr lvl="1"/>
            <a:r>
              <a:rPr lang="sr-Latn-RS" sz="1900" dirty="0" smtClean="0"/>
              <a:t>vraća ručku </a:t>
            </a:r>
            <a:r>
              <a:rPr lang="sr-Latn-RS" sz="1900" i="1" dirty="0" smtClean="0"/>
              <a:t>idle</a:t>
            </a:r>
            <a:r>
              <a:rPr lang="sr-Latn-RS" sz="1900" dirty="0" smtClean="0"/>
              <a:t> taska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INCLUDE_xTaskGetIdleTaskHandle</a:t>
            </a:r>
            <a:r>
              <a:rPr lang="en-US" sz="1900" dirty="0" smtClean="0"/>
              <a:t> </a:t>
            </a:r>
            <a:r>
              <a:rPr lang="sr-Latn-RS" sz="1900" dirty="0" smtClean="0"/>
              <a:t>mora biti 1</a:t>
            </a:r>
          </a:p>
          <a:p>
            <a:pPr lvl="1"/>
            <a:endParaRPr lang="sr-Latn-RS" sz="1900" dirty="0" smtClean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xTaskGetHandle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const char *pcNameToQuery ); 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sz="1900" dirty="0" smtClean="0"/>
              <a:t>vraća ručku taska sa zadatim imenom</a:t>
            </a:r>
          </a:p>
          <a:p>
            <a:pPr lvl="1"/>
            <a:r>
              <a:rPr lang="sr-Latn-RS" sz="1900" dirty="0" smtClean="0"/>
              <a:t>ukoliko takav ne postoji, vraća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INCLUDE_xTaskGetHandle</a:t>
            </a:r>
            <a:r>
              <a:rPr lang="en-US" sz="1900" dirty="0" smtClean="0"/>
              <a:t> </a:t>
            </a:r>
            <a:r>
              <a:rPr lang="sr-Latn-RS" sz="1900" dirty="0" smtClean="0"/>
              <a:t>mora biti 1</a:t>
            </a:r>
          </a:p>
          <a:p>
            <a:pPr lvl="1"/>
            <a:r>
              <a:rPr lang="sr-Latn-RS" sz="1900" dirty="0" smtClean="0"/>
              <a:t>može potrajati izvršavanje i ne preporučuje se upotreba</a:t>
            </a:r>
          </a:p>
          <a:p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Dohvatanje broja tikova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xTaskGetTickCount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Postoji posebna varijanta za </a:t>
            </a:r>
            <a:r>
              <a:rPr lang="sr-Latn-RS" b="1" dirty="0"/>
              <a:t>pozivanje iz prekidnih rutina </a:t>
            </a:r>
            <a:r>
              <a:rPr lang="sr-Latn-RS" dirty="0"/>
              <a:t>(sufiks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FromISR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Voditi računa da brojač može da </a:t>
            </a:r>
            <a:r>
              <a:rPr lang="sr-Latn-RS" b="1" dirty="0" smtClean="0"/>
              <a:t>prekorači opseg</a:t>
            </a:r>
            <a:r>
              <a:rPr lang="sr-Latn-RS" dirty="0" smtClean="0"/>
              <a:t> kada se vraća na 0</a:t>
            </a:r>
          </a:p>
          <a:p>
            <a:pPr lvl="1"/>
            <a:r>
              <a:rPr lang="sr-Latn-RS" dirty="0" smtClean="0"/>
              <a:t>sistemske usluge imaju rešen taj problem</a:t>
            </a:r>
          </a:p>
          <a:p>
            <a:pPr lvl="1"/>
            <a:r>
              <a:rPr lang="sr-Latn-RS" dirty="0" smtClean="0"/>
              <a:t>programer mora da vodi računa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Frekvencija generisanja tikova definisana sa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configTICK_RATE_HZ</a:t>
            </a:r>
            <a:r>
              <a:rPr lang="en-US" dirty="0" smtClean="0"/>
              <a:t> 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Dohvatanje broja tikova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vI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nterruptServiceRoutine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void )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TickType_t xTimeISRLastExecuted = 0;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 xTimeNow, xTimeBetweenInterrupts;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xTimeNow = xTaskGetTickCountFromISR();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xTimeBetweenInterrupts = xTimeISRLastExecuted – xTimeNow;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xTimeBetweenInterrupts &gt; 200 )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/* preduzmi akciju */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xTimeISRLastExecuted = xTimeNow;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da li je ovakav pristup dobar?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Dinamička alokacija memorije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87963"/>
          </a:xfrm>
        </p:spPr>
        <p:txBody>
          <a:bodyPr>
            <a:normAutofit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Algoritmi za upravljanje dinamičkim prostorom (</a:t>
            </a:r>
            <a:r>
              <a:rPr lang="sr-Latn-RS" i="1" dirty="0" smtClean="0">
                <a:cs typeface="Courier New" panose="02070309020205020404" pitchFamily="49" charset="0"/>
              </a:rPr>
              <a:t>heap</a:t>
            </a:r>
            <a:r>
              <a:rPr lang="sr-Latn-RS" dirty="0" smtClean="0">
                <a:cs typeface="Courier New" panose="02070309020205020404" pitchFamily="49" charset="0"/>
              </a:rPr>
              <a:t>):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  <a:p>
            <a:pPr marL="822960" lvl="1" indent="-457200">
              <a:buFont typeface="+mj-lt"/>
              <a:buAutoNum type="arabicParenR" startAt="4"/>
            </a:pPr>
            <a:r>
              <a:rPr lang="sr-Latn-RS" b="1" dirty="0" smtClean="0">
                <a:cs typeface="Courier New" panose="02070309020205020404" pitchFamily="49" charset="0"/>
              </a:rPr>
              <a:t>heap_4.c</a:t>
            </a:r>
          </a:p>
          <a:p>
            <a:pPr lvl="2"/>
            <a:r>
              <a:rPr lang="sr-Latn-RS" i="1" dirty="0" smtClean="0">
                <a:cs typeface="Courier New" panose="02070309020205020404" pitchFamily="49" charset="0"/>
              </a:rPr>
              <a:t>first fit</a:t>
            </a:r>
            <a:r>
              <a:rPr lang="sr-Latn-RS" dirty="0" smtClean="0">
                <a:cs typeface="Courier New" panose="02070309020205020404" pitchFamily="49" charset="0"/>
              </a:rPr>
              <a:t> algoritam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vrši kompakciju slobodnog prostora (nema fragmentacije)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koristan ukoliko aplikativni kod direktno alocira prostor</a:t>
            </a:r>
            <a:endParaRPr lang="sr-Latn-RS" dirty="0">
              <a:cs typeface="Courier New" panose="02070309020205020404" pitchFamily="49" charset="0"/>
            </a:endParaRPr>
          </a:p>
          <a:p>
            <a:pPr lvl="2"/>
            <a:endParaRPr lang="sr-Latn-RS" dirty="0" smtClean="0">
              <a:cs typeface="Courier New" panose="02070309020205020404" pitchFamily="49" charset="0"/>
            </a:endParaRPr>
          </a:p>
          <a:p>
            <a:pPr marL="822960" lvl="1" indent="-457200">
              <a:buFont typeface="+mj-lt"/>
              <a:buAutoNum type="arabicParenR" startAt="4"/>
            </a:pPr>
            <a:r>
              <a:rPr lang="sr-Latn-RS" b="1" dirty="0" smtClean="0">
                <a:cs typeface="Courier New" panose="02070309020205020404" pitchFamily="49" charset="0"/>
              </a:rPr>
              <a:t>heap_5.c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identičan kao heap_4.c sa razlikom u tome što</a:t>
            </a:r>
            <a:br>
              <a:rPr lang="sr-Latn-RS" dirty="0" smtClean="0">
                <a:cs typeface="Courier New" panose="02070309020205020404" pitchFamily="49" charset="0"/>
              </a:rPr>
            </a:br>
            <a:r>
              <a:rPr lang="sr-Latn-RS" dirty="0" smtClean="0">
                <a:cs typeface="Courier New" panose="02070309020205020404" pitchFamily="49" charset="0"/>
              </a:rPr>
              <a:t>dozvoljava da dinamički prostor ne bude kontinualan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inicijalizuje se pozivom funkcije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vPortDefineHeapRegions()</a:t>
            </a:r>
          </a:p>
          <a:p>
            <a:pPr marL="731520" lvl="2" indent="0">
              <a:buNone/>
            </a:pPr>
            <a:endParaRPr lang="sr-Latn-RS" dirty="0" smtClean="0"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endParaRPr lang="sr-Latn-RS" dirty="0" smtClean="0">
              <a:cs typeface="Courier New" panose="02070309020205020404" pitchFamily="49" charset="0"/>
            </a:endParaRPr>
          </a:p>
          <a:p>
            <a:pPr lvl="2"/>
            <a:endParaRPr lang="sr-Latn-RS" dirty="0">
              <a:cs typeface="Courier New" panose="02070309020205020404" pitchFamily="49" charset="0"/>
            </a:endParaRPr>
          </a:p>
          <a:p>
            <a:r>
              <a:rPr lang="sr-Latn-RS" dirty="0"/>
              <a:t>Umesto funkcija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sr-Latn-RS" dirty="0"/>
              <a:t> 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sr-Latn-RS" dirty="0"/>
              <a:t> iz standardne C biblioteke koriste se funkcije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pvPortMalloc()</a:t>
            </a:r>
            <a:r>
              <a:rPr lang="sr-Latn-RS" dirty="0">
                <a:cs typeface="Courier New" panose="02070309020205020404" pitchFamily="49" charset="0"/>
              </a:rPr>
              <a:t> 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vPortFree()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4000" dirty="0" smtClean="0"/>
              <a:t>Notifikacija taskova</a:t>
            </a:r>
            <a:br>
              <a:rPr lang="sr-Latn-RS" sz="4000" dirty="0" smtClean="0"/>
            </a:br>
            <a:r>
              <a:rPr lang="sr-Latn-RS" sz="4000" dirty="0" smtClean="0"/>
              <a:t>(</a:t>
            </a:r>
            <a:r>
              <a:rPr lang="sr-Latn-RS" sz="4000" i="1" dirty="0" smtClean="0"/>
              <a:t>Task Notification</a:t>
            </a:r>
            <a:r>
              <a:rPr lang="sr-Latn-RS" sz="4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15280</TotalTime>
  <Words>1871</Words>
  <Application>Microsoft Office PowerPoint</Application>
  <PresentationFormat>On-screen Show (4:3)</PresentationFormat>
  <Paragraphs>825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Office Theme</vt:lpstr>
      <vt:lpstr>FreeRTOS</vt:lpstr>
      <vt:lpstr>Konvencije imenovanja</vt:lpstr>
      <vt:lpstr>Konvencije imenovanja</vt:lpstr>
      <vt:lpstr>Konvencije imenovanja</vt:lpstr>
      <vt:lpstr>Tipovi podataka</vt:lpstr>
      <vt:lpstr>Dinamička alokacija memorije</vt:lpstr>
      <vt:lpstr>Dinamička alokacija memorije</vt:lpstr>
      <vt:lpstr>Dinamička alokacija memorije</vt:lpstr>
      <vt:lpstr>Notifikacija taskova (Task Notification)</vt:lpstr>
      <vt:lpstr>Notifikacija taskova</vt:lpstr>
      <vt:lpstr>Notifikacija taskova</vt:lpstr>
      <vt:lpstr>Notifikacija taskova - API</vt:lpstr>
      <vt:lpstr>Notifikacija taskova - API</vt:lpstr>
      <vt:lpstr>Notifikacija taskova - API</vt:lpstr>
      <vt:lpstr>Notifikacija taskova - API</vt:lpstr>
      <vt:lpstr>Notifikacija taskova - API</vt:lpstr>
      <vt:lpstr>Notifikacija taskova - API</vt:lpstr>
      <vt:lpstr>Notifikacija taskova - API</vt:lpstr>
      <vt:lpstr>Prekidi (Interrupts)</vt:lpstr>
      <vt:lpstr>Prekidi i FreeRTOS</vt:lpstr>
      <vt:lpstr>Prekidi i FreeRTOS</vt:lpstr>
      <vt:lpstr>Prekidi i FreeRTOS</vt:lpstr>
      <vt:lpstr>Prekidi i FreeRTOS</vt:lpstr>
      <vt:lpstr>Prekidi i FreeRTOS</vt:lpstr>
      <vt:lpstr>Prekidi i FreeRTOS</vt:lpstr>
      <vt:lpstr>Odloženo procesiranje prekida</vt:lpstr>
      <vt:lpstr>Odlaganje procesiranja za RTOS deamon task</vt:lpstr>
      <vt:lpstr>Odlaganje procesiranja za RTOS deamon task</vt:lpstr>
      <vt:lpstr>Ugneždavanje prekida</vt:lpstr>
      <vt:lpstr>Redovi (Queues)</vt:lpstr>
      <vt:lpstr>Redovi</vt:lpstr>
      <vt:lpstr>Redovi</vt:lpstr>
      <vt:lpstr>Kreiranje reda</vt:lpstr>
      <vt:lpstr>Umetanje u red</vt:lpstr>
      <vt:lpstr>Umetanje u red</vt:lpstr>
      <vt:lpstr>Dohvatanje iz reda</vt:lpstr>
      <vt:lpstr>Dohvatanje iz reda</vt:lpstr>
      <vt:lpstr>Upit broja elemenata u redu</vt:lpstr>
      <vt:lpstr>Primer (1/3)</vt:lpstr>
      <vt:lpstr>Primer (2/3)</vt:lpstr>
      <vt:lpstr>Primer (3/3)</vt:lpstr>
      <vt:lpstr>Poštansko sanduče (mailbox) pomoću redova</vt:lpstr>
      <vt:lpstr>Poštansko sanduče (mailbox) pomoću redova</vt:lpstr>
      <vt:lpstr>Prijem podataka iz više različitih izvora</vt:lpstr>
      <vt:lpstr>Prijem iz više odvojenih redova</vt:lpstr>
      <vt:lpstr>Prijem iz više odvojenih redova</vt:lpstr>
      <vt:lpstr>Dodavanje reda u skup redova</vt:lpstr>
      <vt:lpstr>Dohvatanje ručke pojedinačnog reda</vt:lpstr>
      <vt:lpstr>Semafori (Semaphores)</vt:lpstr>
      <vt:lpstr>Binarni semafor</vt:lpstr>
      <vt:lpstr>Čekanje na binarnom semaforu</vt:lpstr>
      <vt:lpstr>Signaliziranje binarnog semafora</vt:lpstr>
      <vt:lpstr>Brojački semafori</vt:lpstr>
      <vt:lpstr>Mutex</vt:lpstr>
      <vt:lpstr>Mutex</vt:lpstr>
      <vt:lpstr>Rekurzivni mutex</vt:lpstr>
      <vt:lpstr>Rekurzivni mutex</vt:lpstr>
      <vt:lpstr>Softverski tajmeri (Software Timers)</vt:lpstr>
      <vt:lpstr>Softverski tajmeri</vt:lpstr>
      <vt:lpstr>Parametri i svojstva softverskih tajmera</vt:lpstr>
      <vt:lpstr>Tranzicije između stanja</vt:lpstr>
      <vt:lpstr>Sistemski task za tajmere</vt:lpstr>
      <vt:lpstr>Sistemski task za tajmere</vt:lpstr>
      <vt:lpstr>Softverski tajmeri - API</vt:lpstr>
      <vt:lpstr>Softverski tajmeri - API</vt:lpstr>
      <vt:lpstr>Identifikator softverskog tajmera (ID)</vt:lpstr>
      <vt:lpstr>Identifikator softverskog tajmera (ID)</vt:lpstr>
      <vt:lpstr>Softverski tajmeri - API</vt:lpstr>
      <vt:lpstr>Softverski tajmeri - API</vt:lpstr>
      <vt:lpstr>Prekidanje čekanja</vt:lpstr>
      <vt:lpstr>Zabrana prekida</vt:lpstr>
      <vt:lpstr>Kritična sekcija zabranom prekida</vt:lpstr>
      <vt:lpstr>Zaustavljanje raspoređivača</vt:lpstr>
      <vt:lpstr>Dohvatanje ručki taskova</vt:lpstr>
      <vt:lpstr>Dohvatanje broja tikova</vt:lpstr>
      <vt:lpstr>Dohvatanje broja tikova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Konkurentno programiranje</dc:title>
  <dc:creator>sasa</dc:creator>
  <cp:lastModifiedBy>Marko</cp:lastModifiedBy>
  <cp:revision>937</cp:revision>
  <dcterms:created xsi:type="dcterms:W3CDTF">2006-08-16T00:00:00Z</dcterms:created>
  <dcterms:modified xsi:type="dcterms:W3CDTF">2019-12-07T01:57:08Z</dcterms:modified>
</cp:coreProperties>
</file>