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9" r:id="rId9"/>
    <p:sldId id="350" r:id="rId10"/>
    <p:sldId id="348" r:id="rId11"/>
    <p:sldId id="353" r:id="rId12"/>
    <p:sldId id="352" r:id="rId13"/>
    <p:sldId id="35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26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0C6DC-D9F4-4338-A579-8E9CB1CE5C7D}" type="datetimeFigureOut">
              <a:rPr lang="en-US" smtClean="0"/>
              <a:pPr/>
              <a:t>01/04/2020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B13FF-ACEA-41C1-838C-3777DCE6DD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8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381000" y="2971800"/>
            <a:ext cx="76200" cy="2971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457200" y="2819400"/>
            <a:ext cx="76200" cy="2971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5FB5-7550-4496-869E-D20CCB56E5EC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0" y="3733800"/>
            <a:ext cx="8686800" cy="76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228600" y="3657600"/>
            <a:ext cx="8686800" cy="76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57200" y="3581400"/>
            <a:ext cx="8686800" cy="76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805-DAAF-4426-B07E-CFCF60BD970F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A1F5-2BCC-4B51-9C9A-6BFAAED02C2E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DB43-D278-49F5-B9C6-AD9A177CD54A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4CD2-F59B-4B0E-8161-7441CB341CDC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9939-C8E5-4AE2-AA45-E0092434616F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B1A9-42A5-405B-93C9-83AF82B63F29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B927-0291-42ED-B936-6C5C3601439E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12CA-68A8-41E5-BB89-B69E8E4FA55F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F7A9-0B91-4B8A-B82A-0CB2D5D5790E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B90C-867B-48D5-BEB2-38980B9F9E1D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65237"/>
            <a:ext cx="85344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A354-6622-4A1E-9311-1C8C9FEC47C2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0" y="1066800"/>
            <a:ext cx="8686800" cy="76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228600" y="838200"/>
            <a:ext cx="76200" cy="2971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6002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457200" y="19050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457200" y="22098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457200" y="25146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57200" y="28194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457200" y="31242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457200" y="34290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457200" y="37338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457200" y="40386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57200" y="43434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457200" y="46482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57200" y="49530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57200" y="52578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457200" y="55626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457200" y="58674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0"/>
        </a:spcBef>
        <a:buFont typeface="Arial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914400" indent="-182880" algn="l" defTabSz="914400" rtl="0" eaLnBrk="1" latinLnBrk="0" hangingPunct="1">
        <a:spcBef>
          <a:spcPts val="100"/>
        </a:spcBef>
        <a:buFont typeface="Arial" pitchFamily="34" charset="0"/>
        <a:buChar char="•"/>
        <a:defRPr sz="19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280160" indent="-182880" algn="l" defTabSz="914400" rtl="0" eaLnBrk="1" latinLnBrk="0" hangingPunct="1">
        <a:spcBef>
          <a:spcPts val="200"/>
        </a:spcBef>
        <a:buFont typeface="Arial" pitchFamily="34" charset="0"/>
        <a:buChar char="–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645920" indent="-182880" algn="l" defTabSz="914400" rtl="0" eaLnBrk="1" latinLnBrk="0" hangingPunct="1">
        <a:spcBef>
          <a:spcPts val="300"/>
        </a:spcBef>
        <a:buFont typeface="Arial" pitchFamily="34" charset="0"/>
        <a:buChar char="»"/>
        <a:defRPr sz="17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DMA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Prioritet i prekidi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Prioriteti zahteva</a:t>
            </a:r>
          </a:p>
          <a:p>
            <a:pPr lvl="1"/>
            <a:r>
              <a:rPr lang="sr-Latn-RS" dirty="0" smtClean="0"/>
              <a:t>Moguće podesiti jedan od 4 nivoa</a:t>
            </a:r>
          </a:p>
          <a:p>
            <a:pPr lvl="1"/>
            <a:r>
              <a:rPr lang="sr-Latn-RS" dirty="0" smtClean="0"/>
              <a:t>U slučaju istog konfigurisanog prioriteta, prvo zahtjev sa nižim rednim brojem</a:t>
            </a:r>
          </a:p>
          <a:p>
            <a:r>
              <a:rPr lang="sr-Latn-RS" dirty="0" smtClean="0"/>
              <a:t>Svaki kanal ima svoj vektor</a:t>
            </a:r>
          </a:p>
          <a:p>
            <a:pPr lvl="1"/>
            <a:r>
              <a:rPr lang="sr-Latn-RS" dirty="0" smtClean="0"/>
              <a:t>Izuzetak DMA2 kanali 4 i 5 u high-density and XL density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r>
              <a:rPr lang="sr-Latn-RS" dirty="0" smtClean="0"/>
              <a:t>Greška se dešava prilikom pristupa rezervisanom prostoru</a:t>
            </a:r>
          </a:p>
          <a:p>
            <a:pPr lvl="1"/>
            <a:r>
              <a:rPr lang="sr-Latn-RS" dirty="0" smtClean="0"/>
              <a:t>Automatski gasi odgovarajući kanal i setuje TEIF</a:t>
            </a:r>
          </a:p>
          <a:p>
            <a:r>
              <a:rPr lang="sr-Latn-RS" dirty="0" smtClean="0"/>
              <a:t>DMA_ISR – flegovi događaja i fleg za prekid.</a:t>
            </a:r>
          </a:p>
          <a:p>
            <a:r>
              <a:rPr lang="sr-Latn-RS" dirty="0" smtClean="0"/>
              <a:t>DMA_IFCR – brisanje flegova u prethodnom registru.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76600"/>
            <a:ext cx="7101276" cy="15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4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76454"/>
            <a:ext cx="7025494" cy="63923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3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74638"/>
            <a:ext cx="7438405" cy="63397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1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Mapiranje zahteva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Ulazi se dovode do odgovarajućeg kanala preko logičkog kola „ili“</a:t>
            </a:r>
          </a:p>
          <a:p>
            <a:pPr lvl="1"/>
            <a:r>
              <a:rPr lang="sr-Latn-RS" dirty="0" smtClean="0"/>
              <a:t>Obaveza programera je da samo jedna periferija po kanalu generiše zahtjeve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26" y="2434850"/>
            <a:ext cx="8069374" cy="36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1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DMA1 i DMA2</a:t>
            </a:r>
          </a:p>
          <a:p>
            <a:r>
              <a:rPr lang="sr-Latn-RS" dirty="0" smtClean="0"/>
              <a:t>7+5 kanala</a:t>
            </a:r>
          </a:p>
          <a:p>
            <a:r>
              <a:rPr lang="sr-Latn-RS" dirty="0" smtClean="0"/>
              <a:t>Prenos memorija-periferija, periferija-memorija, periferija-periferija ili memorija-memorija</a:t>
            </a:r>
          </a:p>
          <a:p>
            <a:r>
              <a:rPr lang="sr-Latn-RS" dirty="0" smtClean="0"/>
              <a:t>Odvojeno se konfigurišu:</a:t>
            </a:r>
          </a:p>
          <a:p>
            <a:pPr lvl="1"/>
            <a:r>
              <a:rPr lang="sr-Latn-RS" dirty="0" smtClean="0"/>
              <a:t>Početna adresa registra periferije i memorije</a:t>
            </a:r>
          </a:p>
          <a:p>
            <a:pPr lvl="1"/>
            <a:r>
              <a:rPr lang="sr-Latn-RS" dirty="0" smtClean="0"/>
              <a:t>Da li se adresa uvećava prilikom prenosa</a:t>
            </a:r>
            <a:r>
              <a:rPr lang="sr-Latn-RS" dirty="0"/>
              <a:t> </a:t>
            </a:r>
            <a:r>
              <a:rPr lang="sr-Latn-RS" dirty="0" smtClean="0"/>
              <a:t>ili ne</a:t>
            </a:r>
          </a:p>
          <a:p>
            <a:pPr lvl="1"/>
            <a:r>
              <a:rPr lang="sr-Latn-RS" dirty="0" smtClean="0"/>
              <a:t>Veličina podatka sa obe strane: bajt, poluriječ ili riječ</a:t>
            </a:r>
          </a:p>
          <a:p>
            <a:pPr lvl="1"/>
            <a:r>
              <a:rPr lang="sr-Latn-RS" dirty="0" smtClean="0"/>
              <a:t>Smjer prenosa podataka</a:t>
            </a:r>
          </a:p>
          <a:p>
            <a:pPr lvl="1"/>
            <a:r>
              <a:rPr lang="sr-Latn-RS" dirty="0" smtClean="0"/>
              <a:t>Broj podataka za prenos</a:t>
            </a:r>
          </a:p>
          <a:p>
            <a:pPr lvl="1"/>
            <a:r>
              <a:rPr lang="sr-Latn-RS" dirty="0" smtClean="0"/>
              <a:t>Da li se generiše prekid na pola i/ili na kraju prenosa</a:t>
            </a:r>
          </a:p>
          <a:p>
            <a:pPr lvl="1"/>
            <a:r>
              <a:rPr lang="sr-Latn-RS" dirty="0" smtClean="0"/>
              <a:t>Da li se prenos ciklično ponavlja ili ne</a:t>
            </a:r>
          </a:p>
          <a:p>
            <a:pPr lvl="1"/>
            <a:r>
              <a:rPr lang="sr-Latn-RS" dirty="0" smtClean="0"/>
              <a:t>Jedan od 4 nivoa prioriteta kanala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Kanal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Predstavlja jedan tok podataka koji može da se konfiguriše kako bi se određeni prenos desio pri pojavi određenog događaja (npr. primljen podatak preko serijske veze; potrebno ga je prepisati u bafer u memoriji</a:t>
            </a:r>
          </a:p>
          <a:p>
            <a:r>
              <a:rPr lang="sr-Latn-RS" dirty="0" smtClean="0"/>
              <a:t>Početna adresa:</a:t>
            </a:r>
          </a:p>
          <a:p>
            <a:pPr lvl="1"/>
            <a:r>
              <a:rPr lang="sr-Latn-RS" dirty="0" smtClean="0"/>
              <a:t>U memoriji: DMA_CMARx</a:t>
            </a:r>
          </a:p>
          <a:p>
            <a:pPr lvl="1"/>
            <a:r>
              <a:rPr lang="sr-Latn-RS" dirty="0" smtClean="0"/>
              <a:t>Ne periferiji: DMA_CPARx</a:t>
            </a:r>
          </a:p>
          <a:p>
            <a:r>
              <a:rPr lang="sr-Latn-RS" dirty="0" smtClean="0"/>
              <a:t>Broj podataka za prenos:</a:t>
            </a:r>
            <a:r>
              <a:rPr lang="sr-Cyrl-RS" dirty="0" smtClean="0"/>
              <a:t> </a:t>
            </a:r>
            <a:r>
              <a:rPr lang="sr-Latn-RS" dirty="0" smtClean="0"/>
              <a:t>DMA_CNDTRx</a:t>
            </a:r>
          </a:p>
          <a:p>
            <a:r>
              <a:rPr lang="sr-Latn-RS" dirty="0" smtClean="0"/>
              <a:t>Kontrolni registar: DMA_CCRx (sledeći slajd)</a:t>
            </a:r>
          </a:p>
          <a:p>
            <a:r>
              <a:rPr lang="sr-Latn-RS" dirty="0" smtClean="0"/>
              <a:t>Konfigurisanje:</a:t>
            </a:r>
          </a:p>
          <a:p>
            <a:pPr lvl="1"/>
            <a:r>
              <a:rPr lang="sr-Latn-RS" dirty="0" smtClean="0"/>
              <a:t>Kanal treba da bude isključen</a:t>
            </a:r>
          </a:p>
          <a:p>
            <a:pPr lvl="1"/>
            <a:r>
              <a:rPr lang="sr-Latn-RS" dirty="0" smtClean="0"/>
              <a:t>Upisati adrese i broj podataka za prenos</a:t>
            </a:r>
          </a:p>
          <a:p>
            <a:pPr lvl="1"/>
            <a:r>
              <a:rPr lang="sr-Latn-RS" dirty="0" smtClean="0"/>
              <a:t>Podesiti režim rada kroz konfiguracioni registar</a:t>
            </a:r>
          </a:p>
          <a:p>
            <a:pPr lvl="1"/>
            <a:r>
              <a:rPr lang="sr-Latn-RS" dirty="0" smtClean="0"/>
              <a:t>Uključiti kanal (ENABLE bit u CCR)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6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7924800" cy="517270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5400"/>
            <a:ext cx="4030875" cy="52636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371600"/>
            <a:ext cx="3675193" cy="482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Ciklični mod i inkrement adresa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5364163"/>
          </a:xfrm>
        </p:spPr>
        <p:txBody>
          <a:bodyPr>
            <a:normAutofit/>
          </a:bodyPr>
          <a:lstStyle/>
          <a:p>
            <a:r>
              <a:rPr lang="sr-Latn-RS" dirty="0" smtClean="0"/>
              <a:t>Nakon svakog prenosa broj podataka za prenos se umanjuje za 1</a:t>
            </a:r>
          </a:p>
          <a:p>
            <a:r>
              <a:rPr lang="sr-Latn-RS" dirty="0" smtClean="0"/>
              <a:t>U cikličnom modu kada dobroji do nule, vraća se na početnu (inicijalizovanu vrijednost)</a:t>
            </a:r>
          </a:p>
          <a:p>
            <a:pPr lvl="1"/>
            <a:r>
              <a:rPr lang="sr-Latn-RS" dirty="0"/>
              <a:t> </a:t>
            </a:r>
            <a:r>
              <a:rPr lang="sr-Latn-RS" dirty="0" smtClean="0"/>
              <a:t>Ne može se koristiti zajedno sa prenosom memorija-memorija</a:t>
            </a:r>
          </a:p>
          <a:p>
            <a:r>
              <a:rPr lang="sr-Latn-RS" dirty="0" smtClean="0"/>
              <a:t>Kada je nula (nije uključen ciklični mod), nema prenosa</a:t>
            </a:r>
          </a:p>
          <a:p>
            <a:pPr lvl="1"/>
            <a:r>
              <a:rPr lang="sr-Latn-RS" dirty="0" smtClean="0"/>
              <a:t>Mogućnost da se nakon prenosa bloka podataka zaustavi dalji prenos </a:t>
            </a:r>
          </a:p>
          <a:p>
            <a:r>
              <a:rPr lang="sr-Latn-RS" dirty="0" smtClean="0"/>
              <a:t>Inkrement adrese omogućava da se nakon svakog prenosa odgovarajuća adresa uveća za veličinu prenetog podatka</a:t>
            </a:r>
          </a:p>
          <a:p>
            <a:pPr lvl="1"/>
            <a:r>
              <a:rPr lang="sr-Latn-RS" dirty="0" smtClean="0"/>
              <a:t>Inkrement moguć za 1, 2 i 4.</a:t>
            </a:r>
          </a:p>
          <a:p>
            <a:r>
              <a:rPr lang="sr-Latn-RS" dirty="0" smtClean="0"/>
              <a:t>Fiksne obe adrese</a:t>
            </a:r>
          </a:p>
          <a:p>
            <a:pPr lvl="1"/>
            <a:r>
              <a:rPr lang="sr-Latn-RS" dirty="0" smtClean="0"/>
              <a:t>Prenoz sa jedne periferije na drugu ili ažuriranje podatka vrednošću iz periferije</a:t>
            </a:r>
          </a:p>
          <a:p>
            <a:r>
              <a:rPr lang="sr-Latn-RS" dirty="0" smtClean="0"/>
              <a:t>Adresa u memoriji se inkrementira, u periferiji fiksna</a:t>
            </a:r>
          </a:p>
          <a:p>
            <a:pPr lvl="1"/>
            <a:r>
              <a:rPr lang="sr-Latn-RS" dirty="0" smtClean="0"/>
              <a:t>Prenos bloka podataka u određeni registar periferije (upis novih vrednosti CMP registra ili slanje bloka podataka putem odgovarajućeg serijskog ili paralelnog porta)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4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Ciklični </a:t>
            </a:r>
            <a:r>
              <a:rPr lang="sr-Latn-RS" dirty="0" smtClean="0"/>
              <a:t>mod, </a:t>
            </a:r>
            <a:r>
              <a:rPr lang="sr-Latn-RS" dirty="0"/>
              <a:t>inkrement </a:t>
            </a:r>
            <a:r>
              <a:rPr lang="sr-Latn-RS" dirty="0" smtClean="0"/>
              <a:t>adresa, memorija - memorija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Adresa u memoriji fiksna, u periferiji se inkrementira</a:t>
            </a:r>
          </a:p>
          <a:p>
            <a:pPr lvl="1"/>
            <a:r>
              <a:rPr lang="sr-Latn-RS" dirty="0"/>
              <a:t>Inicijalizuje  se određeni skup registara</a:t>
            </a:r>
          </a:p>
          <a:p>
            <a:r>
              <a:rPr lang="sr-Latn-RS" dirty="0"/>
              <a:t>Inkrement obe adrese</a:t>
            </a:r>
          </a:p>
          <a:p>
            <a:pPr lvl="1"/>
            <a:r>
              <a:rPr lang="sr-Latn-RS" dirty="0" smtClean="0"/>
              <a:t>Prenos bloka podataka sa jedne adrese na drugu.</a:t>
            </a:r>
            <a:endParaRPr lang="sr-Latn-RS" dirty="0"/>
          </a:p>
          <a:p>
            <a:pPr lvl="1"/>
            <a:r>
              <a:rPr lang="sr-Latn-RS" dirty="0" smtClean="0"/>
              <a:t>Konfigurisanje većeg broja registara zadatim blokom podataka.</a:t>
            </a:r>
          </a:p>
          <a:p>
            <a:r>
              <a:rPr lang="sr-Latn-RS" dirty="0" smtClean="0"/>
              <a:t>U slučaju prenosa memorija-memorija, prenos počinje neposredno po uključivanju kanala.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5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Veličina podataka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891953"/>
            <a:ext cx="6553199" cy="58898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Veličina podatka na AHB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slučaju da DMA upisa na AHB veličine bajta ili poluriječi </a:t>
            </a:r>
            <a:r>
              <a:rPr lang="sr-Latn-RS" dirty="0" smtClean="0"/>
              <a:t>podatak </a:t>
            </a:r>
            <a:r>
              <a:rPr lang="sr-Latn-RS" dirty="0" smtClean="0"/>
              <a:t>se multiplicira na nekorišćenim linijama magistrale.</a:t>
            </a:r>
          </a:p>
          <a:p>
            <a:r>
              <a:rPr lang="sr-Latn-RS" dirty="0" smtClean="0"/>
              <a:t>Ako periferija ne podržava upis na nivou bajta ili poluriječi i ne generiše grešku, biće sproveden upis 32bitne vrijednosti</a:t>
            </a:r>
          </a:p>
          <a:p>
            <a:r>
              <a:rPr lang="sr-Latn-RS" dirty="0" smtClean="0"/>
              <a:t>Ako se upisuje 0xABCD</a:t>
            </a:r>
          </a:p>
          <a:p>
            <a:pPr lvl="1"/>
            <a:r>
              <a:rPr lang="sr-Latn-RS" dirty="0" smtClean="0"/>
              <a:t>Biće upisano 0xABCDABCD</a:t>
            </a:r>
          </a:p>
          <a:p>
            <a:r>
              <a:rPr lang="sr-Latn-RS" dirty="0" smtClean="0"/>
              <a:t>Ako se upisuje 0xAB</a:t>
            </a:r>
          </a:p>
          <a:p>
            <a:pPr lvl="1"/>
            <a:r>
              <a:rPr lang="sr-Latn-RS" dirty="0" smtClean="0"/>
              <a:t>Biće upisano 0xABABABAB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8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13108</TotalTime>
  <Words>522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DMA</vt:lpstr>
      <vt:lpstr>Uvod</vt:lpstr>
      <vt:lpstr>Kanal</vt:lpstr>
      <vt:lpstr>PowerPoint Presentation</vt:lpstr>
      <vt:lpstr>PowerPoint Presentation</vt:lpstr>
      <vt:lpstr>Ciklični mod i inkrement adresa</vt:lpstr>
      <vt:lpstr>Ciklični mod, inkrement adresa, memorija - memorija</vt:lpstr>
      <vt:lpstr>Veličina podataka</vt:lpstr>
      <vt:lpstr>Veličina podatka na AHB</vt:lpstr>
      <vt:lpstr>Prioritet i prekidi</vt:lpstr>
      <vt:lpstr>PowerPoint Presentation</vt:lpstr>
      <vt:lpstr>PowerPoint Presentation</vt:lpstr>
      <vt:lpstr>Mapiranje zahteva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Konkurentno programiranje</dc:title>
  <dc:creator>sasa</dc:creator>
  <cp:lastModifiedBy>DPN</cp:lastModifiedBy>
  <cp:revision>487</cp:revision>
  <dcterms:created xsi:type="dcterms:W3CDTF">2006-08-16T00:00:00Z</dcterms:created>
  <dcterms:modified xsi:type="dcterms:W3CDTF">2020-01-03T23:07:42Z</dcterms:modified>
</cp:coreProperties>
</file>