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sldIdLst>
    <p:sldId id="284" r:id="rId5"/>
    <p:sldId id="286" r:id="rId6"/>
    <p:sldId id="285" r:id="rId7"/>
    <p:sldId id="261" r:id="rId8"/>
    <p:sldId id="297" r:id="rId9"/>
    <p:sldId id="288" r:id="rId10"/>
    <p:sldId id="298" r:id="rId11"/>
    <p:sldId id="299" r:id="rId12"/>
    <p:sldId id="290" r:id="rId13"/>
    <p:sldId id="300" r:id="rId14"/>
    <p:sldId id="301" r:id="rId15"/>
    <p:sldId id="303" r:id="rId16"/>
    <p:sldId id="292" r:id="rId17"/>
    <p:sldId id="302" r:id="rId18"/>
    <p:sldId id="309" r:id="rId19"/>
    <p:sldId id="307" r:id="rId20"/>
    <p:sldId id="308" r:id="rId21"/>
    <p:sldId id="310" r:id="rId22"/>
    <p:sldId id="311" r:id="rId23"/>
    <p:sldId id="312" r:id="rId24"/>
    <p:sldId id="289" r:id="rId25"/>
    <p:sldId id="295" r:id="rId26"/>
    <p:sldId id="313" r:id="rId27"/>
    <p:sldId id="314" r:id="rId28"/>
    <p:sldId id="315" r:id="rId29"/>
    <p:sldId id="316" r:id="rId30"/>
    <p:sldId id="296" r:id="rId31"/>
    <p:sldId id="317" r:id="rId32"/>
    <p:sldId id="31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628" autoAdjust="0"/>
  </p:normalViewPr>
  <p:slideViewPr>
    <p:cSldViewPr snapToGrid="0" snapToObjects="1" showGuides="1">
      <p:cViewPr varScale="1">
        <p:scale>
          <a:sx n="60" d="100"/>
          <a:sy n="60" d="100"/>
        </p:scale>
        <p:origin x="1550" y="5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2BE7A-43C8-412B-97D6-450B1C149BE8}"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CBE99543-75B1-46F4-98B4-03547C01161E}">
      <dgm:prSet/>
      <dgm:spPr/>
      <dgm:t>
        <a:bodyPr/>
        <a:lstStyle/>
        <a:p>
          <a:r>
            <a:rPr lang="en-US">
              <a:solidFill>
                <a:schemeClr val="tx1"/>
              </a:solidFill>
            </a:rPr>
            <a:t>Steganografija slike visokog kapaciteta koristeći DWT i genetski algoritam</a:t>
          </a:r>
        </a:p>
      </dgm:t>
    </dgm:pt>
    <dgm:pt modelId="{6E45C02C-329A-4CC4-B42C-7199FF98BAB2}" type="parTrans" cxnId="{6E1F8321-D2B1-48C6-B1CC-0428934AF1FA}">
      <dgm:prSet/>
      <dgm:spPr/>
      <dgm:t>
        <a:bodyPr/>
        <a:lstStyle/>
        <a:p>
          <a:endParaRPr lang="en-US"/>
        </a:p>
      </dgm:t>
    </dgm:pt>
    <dgm:pt modelId="{E152CF63-D0B5-4008-BEFA-2EE3B8759D85}" type="sibTrans" cxnId="{6E1F8321-D2B1-48C6-B1CC-0428934AF1FA}">
      <dgm:prSet/>
      <dgm:spPr/>
      <dgm:t>
        <a:bodyPr/>
        <a:lstStyle/>
        <a:p>
          <a:endParaRPr lang="en-US"/>
        </a:p>
      </dgm:t>
    </dgm:pt>
    <dgm:pt modelId="{846BFDDA-6A0D-4317-91B8-976B42AE6AEA}">
      <dgm:prSet phldrT="[Text]"/>
      <dgm:spPr/>
      <dgm:t>
        <a:bodyPr/>
        <a:lstStyle/>
        <a:p>
          <a:r>
            <a:rPr lang="en-US"/>
            <a:t>Kombinovanje DWT-a i genetskog algoritma za povećanje kapaciteta skrivanja i neprimetnosti uz minimalne distorzije.</a:t>
          </a:r>
        </a:p>
      </dgm:t>
    </dgm:pt>
    <dgm:pt modelId="{7B5A39AD-14C6-4F70-82D8-0E145BEA29CC}" type="parTrans" cxnId="{A97A0236-934A-4683-9869-6A88BB072AFC}">
      <dgm:prSet/>
      <dgm:spPr/>
      <dgm:t>
        <a:bodyPr/>
        <a:lstStyle/>
        <a:p>
          <a:endParaRPr lang="en-US"/>
        </a:p>
      </dgm:t>
    </dgm:pt>
    <dgm:pt modelId="{7785AB0F-4DF1-4EDB-985F-E67C7349896A}" type="sibTrans" cxnId="{A97A0236-934A-4683-9869-6A88BB072AFC}">
      <dgm:prSet/>
      <dgm:spPr/>
      <dgm:t>
        <a:bodyPr/>
        <a:lstStyle/>
        <a:p>
          <a:endParaRPr lang="en-US"/>
        </a:p>
      </dgm:t>
    </dgm:pt>
    <dgm:pt modelId="{8A465702-D9A4-41D1-8AA3-BA818C4F3220}">
      <dgm:prSet phldrT="[Text]"/>
      <dgm:spPr/>
      <dgm:t>
        <a:bodyPr/>
        <a:lstStyle/>
        <a:p>
          <a:r>
            <a:rPr lang="en-US"/>
            <a:t>EKG signal koristi se za sakrivanje podataka pacijenata uz očuvanje dijagnostičkog kvaliteta signala.</a:t>
          </a:r>
        </a:p>
      </dgm:t>
    </dgm:pt>
    <dgm:pt modelId="{2806A615-1D4B-4CF1-8C34-FA3CBC56789A}" type="parTrans" cxnId="{AE9147E0-D628-40E5-A014-C0973330A594}">
      <dgm:prSet/>
      <dgm:spPr/>
      <dgm:t>
        <a:bodyPr/>
        <a:lstStyle/>
        <a:p>
          <a:endParaRPr lang="en-US"/>
        </a:p>
      </dgm:t>
    </dgm:pt>
    <dgm:pt modelId="{205625B5-A8D9-4E05-A2F1-9A9B0FA40234}" type="sibTrans" cxnId="{AE9147E0-D628-40E5-A014-C0973330A594}">
      <dgm:prSet/>
      <dgm:spPr/>
      <dgm:t>
        <a:bodyPr/>
        <a:lstStyle/>
        <a:p>
          <a:endParaRPr lang="en-US"/>
        </a:p>
      </dgm:t>
    </dgm:pt>
    <dgm:pt modelId="{4EB2A771-BF7C-49F5-B608-B972B618B353}">
      <dgm:prSet phldrT="[Text]"/>
      <dgm:spPr/>
      <dgm:t>
        <a:bodyPr/>
        <a:lstStyle/>
        <a:p>
          <a:r>
            <a:rPr lang="en-US">
              <a:solidFill>
                <a:schemeClr val="tx1"/>
              </a:solidFill>
            </a:rPr>
            <a:t>Optimizovana steganografija slike korišćenjem DWT-a</a:t>
          </a:r>
        </a:p>
      </dgm:t>
    </dgm:pt>
    <dgm:pt modelId="{C4A47A6D-D0EE-454E-A96B-6CEF046F9CB2}" type="parTrans" cxnId="{D6B5A975-0950-43D0-AE50-39F9B02923A5}">
      <dgm:prSet/>
      <dgm:spPr/>
      <dgm:t>
        <a:bodyPr/>
        <a:lstStyle/>
        <a:p>
          <a:endParaRPr lang="en-US"/>
        </a:p>
      </dgm:t>
    </dgm:pt>
    <dgm:pt modelId="{345DE935-93C0-43CB-A81D-57C9E728D7C7}" type="sibTrans" cxnId="{D6B5A975-0950-43D0-AE50-39F9B02923A5}">
      <dgm:prSet/>
      <dgm:spPr/>
      <dgm:t>
        <a:bodyPr/>
        <a:lstStyle/>
        <a:p>
          <a:endParaRPr lang="en-US"/>
        </a:p>
      </dgm:t>
    </dgm:pt>
    <dgm:pt modelId="{9D01E539-FE26-4F0D-860F-A8B29523ABC4}">
      <dgm:prSet phldrT="[Text]"/>
      <dgm:spPr/>
      <dgm:t>
        <a:bodyPr/>
        <a:lstStyle/>
        <a:p>
          <a:r>
            <a:rPr lang="en-US"/>
            <a:t>Arnoldova transformacija povećava sigurnost, dok DWT omogućava visok kapacitet skrivanja uz očuvanje kvaliteta slike.</a:t>
          </a:r>
        </a:p>
      </dgm:t>
    </dgm:pt>
    <dgm:pt modelId="{E9A9EB1F-F7BB-49D6-AA03-77D30567A4F2}" type="parTrans" cxnId="{CF98C598-7754-4E74-938A-AA0D0BDCF094}">
      <dgm:prSet/>
      <dgm:spPr/>
      <dgm:t>
        <a:bodyPr/>
        <a:lstStyle/>
        <a:p>
          <a:endParaRPr lang="en-US"/>
        </a:p>
      </dgm:t>
    </dgm:pt>
    <dgm:pt modelId="{9B5A5DAF-B010-4E01-B16E-AD162C829AD8}" type="sibTrans" cxnId="{CF98C598-7754-4E74-938A-AA0D0BDCF094}">
      <dgm:prSet/>
      <dgm:spPr/>
      <dgm:t>
        <a:bodyPr/>
        <a:lstStyle/>
        <a:p>
          <a:endParaRPr lang="en-US"/>
        </a:p>
      </dgm:t>
    </dgm:pt>
    <dgm:pt modelId="{664A1BD8-8C20-4630-8043-752529F435F1}">
      <dgm:prSet/>
      <dgm:spPr/>
      <dgm:t>
        <a:bodyPr/>
        <a:lstStyle/>
        <a:p>
          <a:r>
            <a:rPr lang="pl-PL" b="0">
              <a:solidFill>
                <a:schemeClr val="tx1"/>
              </a:solidFill>
            </a:rPr>
            <a:t>Steganografija EKG signala zasnovana na talasima</a:t>
          </a:r>
          <a:endParaRPr lang="en-US" b="0">
            <a:solidFill>
              <a:schemeClr val="tx1"/>
            </a:solidFill>
          </a:endParaRPr>
        </a:p>
      </dgm:t>
    </dgm:pt>
    <dgm:pt modelId="{0B38EB1D-679B-49B1-A522-D01D8A53611F}" type="parTrans" cxnId="{83A827ED-4884-4803-9296-DA47CB17A7E4}">
      <dgm:prSet/>
      <dgm:spPr/>
      <dgm:t>
        <a:bodyPr/>
        <a:lstStyle/>
        <a:p>
          <a:endParaRPr lang="en-US"/>
        </a:p>
      </dgm:t>
    </dgm:pt>
    <dgm:pt modelId="{72DA72E7-F40A-4D38-8CDB-93584A8ABA53}" type="sibTrans" cxnId="{83A827ED-4884-4803-9296-DA47CB17A7E4}">
      <dgm:prSet/>
      <dgm:spPr/>
      <dgm:t>
        <a:bodyPr/>
        <a:lstStyle/>
        <a:p>
          <a:endParaRPr lang="en-US"/>
        </a:p>
      </dgm:t>
    </dgm:pt>
    <dgm:pt modelId="{E10144B1-4A85-4473-B618-173E9C393859}" type="pres">
      <dgm:prSet presAssocID="{7592BE7A-43C8-412B-97D6-450B1C149BE8}" presName="Name0" presStyleCnt="0">
        <dgm:presLayoutVars>
          <dgm:dir/>
          <dgm:animLvl val="lvl"/>
          <dgm:resizeHandles val="exact"/>
        </dgm:presLayoutVars>
      </dgm:prSet>
      <dgm:spPr/>
    </dgm:pt>
    <dgm:pt modelId="{CB43408F-CE24-4CCC-A602-9A69268F9086}" type="pres">
      <dgm:prSet presAssocID="{CBE99543-75B1-46F4-98B4-03547C01161E}" presName="linNode" presStyleCnt="0"/>
      <dgm:spPr/>
    </dgm:pt>
    <dgm:pt modelId="{4262199B-2F87-421C-95FD-17B5BEC5D6D1}" type="pres">
      <dgm:prSet presAssocID="{CBE99543-75B1-46F4-98B4-03547C01161E}" presName="parentText" presStyleLbl="node1" presStyleIdx="0" presStyleCnt="3">
        <dgm:presLayoutVars>
          <dgm:chMax val="1"/>
          <dgm:bulletEnabled val="1"/>
        </dgm:presLayoutVars>
      </dgm:prSet>
      <dgm:spPr/>
    </dgm:pt>
    <dgm:pt modelId="{4D909AF3-D25B-40AE-8064-DDFD30062429}" type="pres">
      <dgm:prSet presAssocID="{CBE99543-75B1-46F4-98B4-03547C01161E}" presName="descendantText" presStyleLbl="alignAccFollowNode1" presStyleIdx="0" presStyleCnt="3">
        <dgm:presLayoutVars>
          <dgm:bulletEnabled val="1"/>
        </dgm:presLayoutVars>
      </dgm:prSet>
      <dgm:spPr/>
    </dgm:pt>
    <dgm:pt modelId="{773E0022-D0C1-4A21-A5A1-0D48C7FD9871}" type="pres">
      <dgm:prSet presAssocID="{E152CF63-D0B5-4008-BEFA-2EE3B8759D85}" presName="sp" presStyleCnt="0"/>
      <dgm:spPr/>
    </dgm:pt>
    <dgm:pt modelId="{BAC17204-5245-47AC-A5DC-692094B2AECD}" type="pres">
      <dgm:prSet presAssocID="{664A1BD8-8C20-4630-8043-752529F435F1}" presName="linNode" presStyleCnt="0"/>
      <dgm:spPr/>
    </dgm:pt>
    <dgm:pt modelId="{ACAF54E7-433C-4741-BBAC-03CA580CCD97}" type="pres">
      <dgm:prSet presAssocID="{664A1BD8-8C20-4630-8043-752529F435F1}" presName="parentText" presStyleLbl="node1" presStyleIdx="1" presStyleCnt="3">
        <dgm:presLayoutVars>
          <dgm:chMax val="1"/>
          <dgm:bulletEnabled val="1"/>
        </dgm:presLayoutVars>
      </dgm:prSet>
      <dgm:spPr/>
    </dgm:pt>
    <dgm:pt modelId="{14C9CF70-5040-479A-A44E-6B939784D025}" type="pres">
      <dgm:prSet presAssocID="{664A1BD8-8C20-4630-8043-752529F435F1}" presName="descendantText" presStyleLbl="alignAccFollowNode1" presStyleIdx="1" presStyleCnt="3">
        <dgm:presLayoutVars>
          <dgm:bulletEnabled val="1"/>
        </dgm:presLayoutVars>
      </dgm:prSet>
      <dgm:spPr/>
    </dgm:pt>
    <dgm:pt modelId="{FF87F27D-9456-4C2D-98A8-559C52615C93}" type="pres">
      <dgm:prSet presAssocID="{72DA72E7-F40A-4D38-8CDB-93584A8ABA53}" presName="sp" presStyleCnt="0"/>
      <dgm:spPr/>
    </dgm:pt>
    <dgm:pt modelId="{15921487-5F90-4E90-AC61-527CBE556758}" type="pres">
      <dgm:prSet presAssocID="{4EB2A771-BF7C-49F5-B608-B972B618B353}" presName="linNode" presStyleCnt="0"/>
      <dgm:spPr/>
    </dgm:pt>
    <dgm:pt modelId="{3D64531A-5015-49D6-B1F6-1044D56EE9C9}" type="pres">
      <dgm:prSet presAssocID="{4EB2A771-BF7C-49F5-B608-B972B618B353}" presName="parentText" presStyleLbl="node1" presStyleIdx="2" presStyleCnt="3">
        <dgm:presLayoutVars>
          <dgm:chMax val="1"/>
          <dgm:bulletEnabled val="1"/>
        </dgm:presLayoutVars>
      </dgm:prSet>
      <dgm:spPr/>
    </dgm:pt>
    <dgm:pt modelId="{C20212A1-31AD-47EC-AC51-AAD0BE55D01C}" type="pres">
      <dgm:prSet presAssocID="{4EB2A771-BF7C-49F5-B608-B972B618B353}" presName="descendantText" presStyleLbl="alignAccFollowNode1" presStyleIdx="2" presStyleCnt="3" custLinFactNeighborX="0" custLinFactNeighborY="12689">
        <dgm:presLayoutVars>
          <dgm:bulletEnabled val="1"/>
        </dgm:presLayoutVars>
      </dgm:prSet>
      <dgm:spPr/>
    </dgm:pt>
  </dgm:ptLst>
  <dgm:cxnLst>
    <dgm:cxn modelId="{28290D0F-7E1F-4221-A7B5-E9452F55E2E5}" type="presOf" srcId="{4EB2A771-BF7C-49F5-B608-B972B618B353}" destId="{3D64531A-5015-49D6-B1F6-1044D56EE9C9}" srcOrd="0" destOrd="0" presId="urn:microsoft.com/office/officeart/2005/8/layout/vList5"/>
    <dgm:cxn modelId="{6D7E0F20-4559-4F6A-AEEF-DAE615DDA17D}" type="presOf" srcId="{664A1BD8-8C20-4630-8043-752529F435F1}" destId="{ACAF54E7-433C-4741-BBAC-03CA580CCD97}" srcOrd="0" destOrd="0" presId="urn:microsoft.com/office/officeart/2005/8/layout/vList5"/>
    <dgm:cxn modelId="{6E1F8321-D2B1-48C6-B1CC-0428934AF1FA}" srcId="{7592BE7A-43C8-412B-97D6-450B1C149BE8}" destId="{CBE99543-75B1-46F4-98B4-03547C01161E}" srcOrd="0" destOrd="0" parTransId="{6E45C02C-329A-4CC4-B42C-7199FF98BAB2}" sibTransId="{E152CF63-D0B5-4008-BEFA-2EE3B8759D85}"/>
    <dgm:cxn modelId="{A97A0236-934A-4683-9869-6A88BB072AFC}" srcId="{CBE99543-75B1-46F4-98B4-03547C01161E}" destId="{846BFDDA-6A0D-4317-91B8-976B42AE6AEA}" srcOrd="0" destOrd="0" parTransId="{7B5A39AD-14C6-4F70-82D8-0E145BEA29CC}" sibTransId="{7785AB0F-4DF1-4EDB-985F-E67C7349896A}"/>
    <dgm:cxn modelId="{D6B5A975-0950-43D0-AE50-39F9B02923A5}" srcId="{7592BE7A-43C8-412B-97D6-450B1C149BE8}" destId="{4EB2A771-BF7C-49F5-B608-B972B618B353}" srcOrd="2" destOrd="0" parTransId="{C4A47A6D-D0EE-454E-A96B-6CEF046F9CB2}" sibTransId="{345DE935-93C0-43CB-A81D-57C9E728D7C7}"/>
    <dgm:cxn modelId="{EA0F7282-0ECD-4F74-9AB6-E5EC25D3D592}" type="presOf" srcId="{7592BE7A-43C8-412B-97D6-450B1C149BE8}" destId="{E10144B1-4A85-4473-B618-173E9C393859}" srcOrd="0" destOrd="0" presId="urn:microsoft.com/office/officeart/2005/8/layout/vList5"/>
    <dgm:cxn modelId="{FBDE9B86-E94B-48E9-BA5A-4C3819CF32AD}" type="presOf" srcId="{CBE99543-75B1-46F4-98B4-03547C01161E}" destId="{4262199B-2F87-421C-95FD-17B5BEC5D6D1}" srcOrd="0" destOrd="0" presId="urn:microsoft.com/office/officeart/2005/8/layout/vList5"/>
    <dgm:cxn modelId="{D0EBA18A-50D0-435B-8039-000C02406DD5}" type="presOf" srcId="{9D01E539-FE26-4F0D-860F-A8B29523ABC4}" destId="{C20212A1-31AD-47EC-AC51-AAD0BE55D01C}" srcOrd="0" destOrd="0" presId="urn:microsoft.com/office/officeart/2005/8/layout/vList5"/>
    <dgm:cxn modelId="{CF98C598-7754-4E74-938A-AA0D0BDCF094}" srcId="{4EB2A771-BF7C-49F5-B608-B972B618B353}" destId="{9D01E539-FE26-4F0D-860F-A8B29523ABC4}" srcOrd="0" destOrd="0" parTransId="{E9A9EB1F-F7BB-49D6-AA03-77D30567A4F2}" sibTransId="{9B5A5DAF-B010-4E01-B16E-AD162C829AD8}"/>
    <dgm:cxn modelId="{CDBA3BA7-B882-437A-8FBA-A6627AFB23E2}" type="presOf" srcId="{8A465702-D9A4-41D1-8AA3-BA818C4F3220}" destId="{14C9CF70-5040-479A-A44E-6B939784D025}" srcOrd="0" destOrd="0" presId="urn:microsoft.com/office/officeart/2005/8/layout/vList5"/>
    <dgm:cxn modelId="{B1ABDFB8-2212-441E-A9D4-ED06DF15CB10}" type="presOf" srcId="{846BFDDA-6A0D-4317-91B8-976B42AE6AEA}" destId="{4D909AF3-D25B-40AE-8064-DDFD30062429}" srcOrd="0" destOrd="0" presId="urn:microsoft.com/office/officeart/2005/8/layout/vList5"/>
    <dgm:cxn modelId="{AE9147E0-D628-40E5-A014-C0973330A594}" srcId="{664A1BD8-8C20-4630-8043-752529F435F1}" destId="{8A465702-D9A4-41D1-8AA3-BA818C4F3220}" srcOrd="0" destOrd="0" parTransId="{2806A615-1D4B-4CF1-8C34-FA3CBC56789A}" sibTransId="{205625B5-A8D9-4E05-A2F1-9A9B0FA40234}"/>
    <dgm:cxn modelId="{83A827ED-4884-4803-9296-DA47CB17A7E4}" srcId="{7592BE7A-43C8-412B-97D6-450B1C149BE8}" destId="{664A1BD8-8C20-4630-8043-752529F435F1}" srcOrd="1" destOrd="0" parTransId="{0B38EB1D-679B-49B1-A522-D01D8A53611F}" sibTransId="{72DA72E7-F40A-4D38-8CDB-93584A8ABA53}"/>
    <dgm:cxn modelId="{DA0E5D56-5BD9-4FA1-97A4-4F1340962BE9}" type="presParOf" srcId="{E10144B1-4A85-4473-B618-173E9C393859}" destId="{CB43408F-CE24-4CCC-A602-9A69268F9086}" srcOrd="0" destOrd="0" presId="urn:microsoft.com/office/officeart/2005/8/layout/vList5"/>
    <dgm:cxn modelId="{8A144902-BD21-41E8-AFA8-701125C8E1A8}" type="presParOf" srcId="{CB43408F-CE24-4CCC-A602-9A69268F9086}" destId="{4262199B-2F87-421C-95FD-17B5BEC5D6D1}" srcOrd="0" destOrd="0" presId="urn:microsoft.com/office/officeart/2005/8/layout/vList5"/>
    <dgm:cxn modelId="{6F902740-8BF3-44F7-B6FF-0414FBEB8113}" type="presParOf" srcId="{CB43408F-CE24-4CCC-A602-9A69268F9086}" destId="{4D909AF3-D25B-40AE-8064-DDFD30062429}" srcOrd="1" destOrd="0" presId="urn:microsoft.com/office/officeart/2005/8/layout/vList5"/>
    <dgm:cxn modelId="{DA14A97B-4B2D-485F-BE58-35858E4BD1E8}" type="presParOf" srcId="{E10144B1-4A85-4473-B618-173E9C393859}" destId="{773E0022-D0C1-4A21-A5A1-0D48C7FD9871}" srcOrd="1" destOrd="0" presId="urn:microsoft.com/office/officeart/2005/8/layout/vList5"/>
    <dgm:cxn modelId="{439BB0AF-DB42-45D1-879A-9558116BC6D2}" type="presParOf" srcId="{E10144B1-4A85-4473-B618-173E9C393859}" destId="{BAC17204-5245-47AC-A5DC-692094B2AECD}" srcOrd="2" destOrd="0" presId="urn:microsoft.com/office/officeart/2005/8/layout/vList5"/>
    <dgm:cxn modelId="{1939668C-7689-4EDA-B8AB-EC1953872433}" type="presParOf" srcId="{BAC17204-5245-47AC-A5DC-692094B2AECD}" destId="{ACAF54E7-433C-4741-BBAC-03CA580CCD97}" srcOrd="0" destOrd="0" presId="urn:microsoft.com/office/officeart/2005/8/layout/vList5"/>
    <dgm:cxn modelId="{282F5B90-7936-43AA-A928-B14999FE8BA5}" type="presParOf" srcId="{BAC17204-5245-47AC-A5DC-692094B2AECD}" destId="{14C9CF70-5040-479A-A44E-6B939784D025}" srcOrd="1" destOrd="0" presId="urn:microsoft.com/office/officeart/2005/8/layout/vList5"/>
    <dgm:cxn modelId="{C6A24243-E987-45E4-9971-50B28EA5FCBF}" type="presParOf" srcId="{E10144B1-4A85-4473-B618-173E9C393859}" destId="{FF87F27D-9456-4C2D-98A8-559C52615C93}" srcOrd="3" destOrd="0" presId="urn:microsoft.com/office/officeart/2005/8/layout/vList5"/>
    <dgm:cxn modelId="{01E434D9-1F44-4B4D-AE08-78610D07BE6E}" type="presParOf" srcId="{E10144B1-4A85-4473-B618-173E9C393859}" destId="{15921487-5F90-4E90-AC61-527CBE556758}" srcOrd="4" destOrd="0" presId="urn:microsoft.com/office/officeart/2005/8/layout/vList5"/>
    <dgm:cxn modelId="{34DA79A0-7051-4466-9912-6DDB5B9A0F4C}" type="presParOf" srcId="{15921487-5F90-4E90-AC61-527CBE556758}" destId="{3D64531A-5015-49D6-B1F6-1044D56EE9C9}" srcOrd="0" destOrd="0" presId="urn:microsoft.com/office/officeart/2005/8/layout/vList5"/>
    <dgm:cxn modelId="{1049AE7C-0510-4428-BEF2-F78C0E577F38}" type="presParOf" srcId="{15921487-5F90-4E90-AC61-527CBE556758}" destId="{C20212A1-31AD-47EC-AC51-AAD0BE55D01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2BE7A-43C8-412B-97D6-450B1C149BE8}"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8A465702-D9A4-41D1-8AA3-BA818C4F3220}">
      <dgm:prSet phldrT="[Text]"/>
      <dgm:spPr/>
      <dgm:t>
        <a:bodyPr/>
        <a:lstStyle/>
        <a:p>
          <a:r>
            <a:rPr lang="en-US"/>
            <a:t>Haar DWT i pseudo-slučajni brojevi omogućavaju skrivanje različitih tipova podataka uz visok kapacitet.</a:t>
          </a:r>
        </a:p>
      </dgm:t>
    </dgm:pt>
    <dgm:pt modelId="{2806A615-1D4B-4CF1-8C34-FA3CBC56789A}" type="parTrans" cxnId="{AE9147E0-D628-40E5-A014-C0973330A594}">
      <dgm:prSet/>
      <dgm:spPr/>
      <dgm:t>
        <a:bodyPr/>
        <a:lstStyle/>
        <a:p>
          <a:endParaRPr lang="en-US"/>
        </a:p>
      </dgm:t>
    </dgm:pt>
    <dgm:pt modelId="{205625B5-A8D9-4E05-A2F1-9A9B0FA40234}" type="sibTrans" cxnId="{AE9147E0-D628-40E5-A014-C0973330A594}">
      <dgm:prSet/>
      <dgm:spPr/>
      <dgm:t>
        <a:bodyPr/>
        <a:lstStyle/>
        <a:p>
          <a:endParaRPr lang="en-US"/>
        </a:p>
      </dgm:t>
    </dgm:pt>
    <dgm:pt modelId="{4EB2A771-BF7C-49F5-B608-B972B618B353}">
      <dgm:prSet phldrT="[Text]"/>
      <dgm:spPr/>
      <dgm:t>
        <a:bodyPr/>
        <a:lstStyle/>
        <a:p>
          <a:r>
            <a:rPr lang="pl-PL">
              <a:solidFill>
                <a:schemeClr val="tx1"/>
              </a:solidFill>
            </a:rPr>
            <a:t>Steganografija slike u boji zasnovana na retkoj reprezentaciji</a:t>
          </a:r>
          <a:endParaRPr lang="en-US">
            <a:solidFill>
              <a:schemeClr val="tx1"/>
            </a:solidFill>
          </a:endParaRPr>
        </a:p>
      </dgm:t>
    </dgm:pt>
    <dgm:pt modelId="{C4A47A6D-D0EE-454E-A96B-6CEF046F9CB2}" type="parTrans" cxnId="{D6B5A975-0950-43D0-AE50-39F9B02923A5}">
      <dgm:prSet/>
      <dgm:spPr/>
      <dgm:t>
        <a:bodyPr/>
        <a:lstStyle/>
        <a:p>
          <a:endParaRPr lang="en-US"/>
        </a:p>
      </dgm:t>
    </dgm:pt>
    <dgm:pt modelId="{345DE935-93C0-43CB-A81D-57C9E728D7C7}" type="sibTrans" cxnId="{D6B5A975-0950-43D0-AE50-39F9B02923A5}">
      <dgm:prSet/>
      <dgm:spPr/>
      <dgm:t>
        <a:bodyPr/>
        <a:lstStyle/>
        <a:p>
          <a:endParaRPr lang="en-US"/>
        </a:p>
      </dgm:t>
    </dgm:pt>
    <dgm:pt modelId="{9D01E539-FE26-4F0D-860F-A8B29523ABC4}">
      <dgm:prSet phldrT="[Text]"/>
      <dgm:spPr/>
      <dgm:t>
        <a:bodyPr/>
        <a:lstStyle/>
        <a:p>
          <a:r>
            <a:rPr lang="en-US"/>
            <a:t>Talasne transformacije i rafinirane procedure smanjuju greške i pružaju otpornost na steganografske analize.</a:t>
          </a:r>
        </a:p>
      </dgm:t>
    </dgm:pt>
    <dgm:pt modelId="{E9A9EB1F-F7BB-49D6-AA03-77D30567A4F2}" type="parTrans" cxnId="{CF98C598-7754-4E74-938A-AA0D0BDCF094}">
      <dgm:prSet/>
      <dgm:spPr/>
      <dgm:t>
        <a:bodyPr/>
        <a:lstStyle/>
        <a:p>
          <a:endParaRPr lang="en-US"/>
        </a:p>
      </dgm:t>
    </dgm:pt>
    <dgm:pt modelId="{9B5A5DAF-B010-4E01-B16E-AD162C829AD8}" type="sibTrans" cxnId="{CF98C598-7754-4E74-938A-AA0D0BDCF094}">
      <dgm:prSet/>
      <dgm:spPr/>
      <dgm:t>
        <a:bodyPr/>
        <a:lstStyle/>
        <a:p>
          <a:endParaRPr lang="en-US"/>
        </a:p>
      </dgm:t>
    </dgm:pt>
    <dgm:pt modelId="{664A1BD8-8C20-4630-8043-752529F435F1}">
      <dgm:prSet/>
      <dgm:spPr/>
      <dgm:t>
        <a:bodyPr/>
        <a:lstStyle/>
        <a:p>
          <a:r>
            <a:rPr lang="en-US" b="0">
              <a:solidFill>
                <a:schemeClr val="tx1"/>
              </a:solidFill>
            </a:rPr>
            <a:t>Steganografija slike visokog kapaciteta zasnovana na Haar DWT-u</a:t>
          </a:r>
        </a:p>
      </dgm:t>
    </dgm:pt>
    <dgm:pt modelId="{0B38EB1D-679B-49B1-A522-D01D8A53611F}" type="parTrans" cxnId="{83A827ED-4884-4803-9296-DA47CB17A7E4}">
      <dgm:prSet/>
      <dgm:spPr/>
      <dgm:t>
        <a:bodyPr/>
        <a:lstStyle/>
        <a:p>
          <a:endParaRPr lang="en-US"/>
        </a:p>
      </dgm:t>
    </dgm:pt>
    <dgm:pt modelId="{72DA72E7-F40A-4D38-8CDB-93584A8ABA53}" type="sibTrans" cxnId="{83A827ED-4884-4803-9296-DA47CB17A7E4}">
      <dgm:prSet/>
      <dgm:spPr/>
      <dgm:t>
        <a:bodyPr/>
        <a:lstStyle/>
        <a:p>
          <a:endParaRPr lang="en-US"/>
        </a:p>
      </dgm:t>
    </dgm:pt>
    <dgm:pt modelId="{E10144B1-4A85-4473-B618-173E9C393859}" type="pres">
      <dgm:prSet presAssocID="{7592BE7A-43C8-412B-97D6-450B1C149BE8}" presName="Name0" presStyleCnt="0">
        <dgm:presLayoutVars>
          <dgm:dir/>
          <dgm:animLvl val="lvl"/>
          <dgm:resizeHandles val="exact"/>
        </dgm:presLayoutVars>
      </dgm:prSet>
      <dgm:spPr/>
    </dgm:pt>
    <dgm:pt modelId="{BAC17204-5245-47AC-A5DC-692094B2AECD}" type="pres">
      <dgm:prSet presAssocID="{664A1BD8-8C20-4630-8043-752529F435F1}" presName="linNode" presStyleCnt="0"/>
      <dgm:spPr/>
    </dgm:pt>
    <dgm:pt modelId="{ACAF54E7-433C-4741-BBAC-03CA580CCD97}" type="pres">
      <dgm:prSet presAssocID="{664A1BD8-8C20-4630-8043-752529F435F1}" presName="parentText" presStyleLbl="node1" presStyleIdx="0" presStyleCnt="2">
        <dgm:presLayoutVars>
          <dgm:chMax val="1"/>
          <dgm:bulletEnabled val="1"/>
        </dgm:presLayoutVars>
      </dgm:prSet>
      <dgm:spPr/>
    </dgm:pt>
    <dgm:pt modelId="{14C9CF70-5040-479A-A44E-6B939784D025}" type="pres">
      <dgm:prSet presAssocID="{664A1BD8-8C20-4630-8043-752529F435F1}" presName="descendantText" presStyleLbl="alignAccFollowNode1" presStyleIdx="0" presStyleCnt="2">
        <dgm:presLayoutVars>
          <dgm:bulletEnabled val="1"/>
        </dgm:presLayoutVars>
      </dgm:prSet>
      <dgm:spPr/>
    </dgm:pt>
    <dgm:pt modelId="{FF87F27D-9456-4C2D-98A8-559C52615C93}" type="pres">
      <dgm:prSet presAssocID="{72DA72E7-F40A-4D38-8CDB-93584A8ABA53}" presName="sp" presStyleCnt="0"/>
      <dgm:spPr/>
    </dgm:pt>
    <dgm:pt modelId="{15921487-5F90-4E90-AC61-527CBE556758}" type="pres">
      <dgm:prSet presAssocID="{4EB2A771-BF7C-49F5-B608-B972B618B353}" presName="linNode" presStyleCnt="0"/>
      <dgm:spPr/>
    </dgm:pt>
    <dgm:pt modelId="{3D64531A-5015-49D6-B1F6-1044D56EE9C9}" type="pres">
      <dgm:prSet presAssocID="{4EB2A771-BF7C-49F5-B608-B972B618B353}" presName="parentText" presStyleLbl="node1" presStyleIdx="1" presStyleCnt="2">
        <dgm:presLayoutVars>
          <dgm:chMax val="1"/>
          <dgm:bulletEnabled val="1"/>
        </dgm:presLayoutVars>
      </dgm:prSet>
      <dgm:spPr/>
    </dgm:pt>
    <dgm:pt modelId="{C20212A1-31AD-47EC-AC51-AAD0BE55D01C}" type="pres">
      <dgm:prSet presAssocID="{4EB2A771-BF7C-49F5-B608-B972B618B353}" presName="descendantText" presStyleLbl="alignAccFollowNode1" presStyleIdx="1" presStyleCnt="2">
        <dgm:presLayoutVars>
          <dgm:bulletEnabled val="1"/>
        </dgm:presLayoutVars>
      </dgm:prSet>
      <dgm:spPr/>
    </dgm:pt>
  </dgm:ptLst>
  <dgm:cxnLst>
    <dgm:cxn modelId="{28290D0F-7E1F-4221-A7B5-E9452F55E2E5}" type="presOf" srcId="{4EB2A771-BF7C-49F5-B608-B972B618B353}" destId="{3D64531A-5015-49D6-B1F6-1044D56EE9C9}" srcOrd="0" destOrd="0" presId="urn:microsoft.com/office/officeart/2005/8/layout/vList5"/>
    <dgm:cxn modelId="{6D7E0F20-4559-4F6A-AEEF-DAE615DDA17D}" type="presOf" srcId="{664A1BD8-8C20-4630-8043-752529F435F1}" destId="{ACAF54E7-433C-4741-BBAC-03CA580CCD97}" srcOrd="0" destOrd="0" presId="urn:microsoft.com/office/officeart/2005/8/layout/vList5"/>
    <dgm:cxn modelId="{D6B5A975-0950-43D0-AE50-39F9B02923A5}" srcId="{7592BE7A-43C8-412B-97D6-450B1C149BE8}" destId="{4EB2A771-BF7C-49F5-B608-B972B618B353}" srcOrd="1" destOrd="0" parTransId="{C4A47A6D-D0EE-454E-A96B-6CEF046F9CB2}" sibTransId="{345DE935-93C0-43CB-A81D-57C9E728D7C7}"/>
    <dgm:cxn modelId="{EA0F7282-0ECD-4F74-9AB6-E5EC25D3D592}" type="presOf" srcId="{7592BE7A-43C8-412B-97D6-450B1C149BE8}" destId="{E10144B1-4A85-4473-B618-173E9C393859}" srcOrd="0" destOrd="0" presId="urn:microsoft.com/office/officeart/2005/8/layout/vList5"/>
    <dgm:cxn modelId="{D0EBA18A-50D0-435B-8039-000C02406DD5}" type="presOf" srcId="{9D01E539-FE26-4F0D-860F-A8B29523ABC4}" destId="{C20212A1-31AD-47EC-AC51-AAD0BE55D01C}" srcOrd="0" destOrd="0" presId="urn:microsoft.com/office/officeart/2005/8/layout/vList5"/>
    <dgm:cxn modelId="{CF98C598-7754-4E74-938A-AA0D0BDCF094}" srcId="{4EB2A771-BF7C-49F5-B608-B972B618B353}" destId="{9D01E539-FE26-4F0D-860F-A8B29523ABC4}" srcOrd="0" destOrd="0" parTransId="{E9A9EB1F-F7BB-49D6-AA03-77D30567A4F2}" sibTransId="{9B5A5DAF-B010-4E01-B16E-AD162C829AD8}"/>
    <dgm:cxn modelId="{CDBA3BA7-B882-437A-8FBA-A6627AFB23E2}" type="presOf" srcId="{8A465702-D9A4-41D1-8AA3-BA818C4F3220}" destId="{14C9CF70-5040-479A-A44E-6B939784D025}" srcOrd="0" destOrd="0" presId="urn:microsoft.com/office/officeart/2005/8/layout/vList5"/>
    <dgm:cxn modelId="{AE9147E0-D628-40E5-A014-C0973330A594}" srcId="{664A1BD8-8C20-4630-8043-752529F435F1}" destId="{8A465702-D9A4-41D1-8AA3-BA818C4F3220}" srcOrd="0" destOrd="0" parTransId="{2806A615-1D4B-4CF1-8C34-FA3CBC56789A}" sibTransId="{205625B5-A8D9-4E05-A2F1-9A9B0FA40234}"/>
    <dgm:cxn modelId="{83A827ED-4884-4803-9296-DA47CB17A7E4}" srcId="{7592BE7A-43C8-412B-97D6-450B1C149BE8}" destId="{664A1BD8-8C20-4630-8043-752529F435F1}" srcOrd="0" destOrd="0" parTransId="{0B38EB1D-679B-49B1-A522-D01D8A53611F}" sibTransId="{72DA72E7-F40A-4D38-8CDB-93584A8ABA53}"/>
    <dgm:cxn modelId="{439BB0AF-DB42-45D1-879A-9558116BC6D2}" type="presParOf" srcId="{E10144B1-4A85-4473-B618-173E9C393859}" destId="{BAC17204-5245-47AC-A5DC-692094B2AECD}" srcOrd="0" destOrd="0" presId="urn:microsoft.com/office/officeart/2005/8/layout/vList5"/>
    <dgm:cxn modelId="{1939668C-7689-4EDA-B8AB-EC1953872433}" type="presParOf" srcId="{BAC17204-5245-47AC-A5DC-692094B2AECD}" destId="{ACAF54E7-433C-4741-BBAC-03CA580CCD97}" srcOrd="0" destOrd="0" presId="urn:microsoft.com/office/officeart/2005/8/layout/vList5"/>
    <dgm:cxn modelId="{282F5B90-7936-43AA-A928-B14999FE8BA5}" type="presParOf" srcId="{BAC17204-5245-47AC-A5DC-692094B2AECD}" destId="{14C9CF70-5040-479A-A44E-6B939784D025}" srcOrd="1" destOrd="0" presId="urn:microsoft.com/office/officeart/2005/8/layout/vList5"/>
    <dgm:cxn modelId="{C6A24243-E987-45E4-9971-50B28EA5FCBF}" type="presParOf" srcId="{E10144B1-4A85-4473-B618-173E9C393859}" destId="{FF87F27D-9456-4C2D-98A8-559C52615C93}" srcOrd="1" destOrd="0" presId="urn:microsoft.com/office/officeart/2005/8/layout/vList5"/>
    <dgm:cxn modelId="{01E434D9-1F44-4B4D-AE08-78610D07BE6E}" type="presParOf" srcId="{E10144B1-4A85-4473-B618-173E9C393859}" destId="{15921487-5F90-4E90-AC61-527CBE556758}" srcOrd="2" destOrd="0" presId="urn:microsoft.com/office/officeart/2005/8/layout/vList5"/>
    <dgm:cxn modelId="{34DA79A0-7051-4466-9912-6DDB5B9A0F4C}" type="presParOf" srcId="{15921487-5F90-4E90-AC61-527CBE556758}" destId="{3D64531A-5015-49D6-B1F6-1044D56EE9C9}" srcOrd="0" destOrd="0" presId="urn:microsoft.com/office/officeart/2005/8/layout/vList5"/>
    <dgm:cxn modelId="{1049AE7C-0510-4428-BEF2-F78C0E577F38}" type="presParOf" srcId="{15921487-5F90-4E90-AC61-527CBE556758}" destId="{C20212A1-31AD-47EC-AC51-AAD0BE55D01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9964E6-8B7E-45DB-BDEF-841615AD3941}" type="doc">
      <dgm:prSet loTypeId="urn:microsoft.com/office/officeart/2005/8/layout/process5" loCatId="process" qsTypeId="urn:microsoft.com/office/officeart/2005/8/quickstyle/simple1" qsCatId="simple" csTypeId="urn:microsoft.com/office/officeart/2005/8/colors/accent0_3" csCatId="mainScheme" phldr="1"/>
      <dgm:spPr/>
    </dgm:pt>
    <dgm:pt modelId="{BB48ED22-4AE9-48CD-9FF6-6DE677EB99F5}">
      <dgm:prSet phldrT="[Text]"/>
      <dgm:spPr>
        <a:solidFill>
          <a:schemeClr val="accent3">
            <a:lumMod val="75000"/>
          </a:schemeClr>
        </a:solidFill>
      </dgm:spPr>
      <dgm:t>
        <a:bodyPr/>
        <a:lstStyle/>
        <a:p>
          <a:pPr>
            <a:buFont typeface="+mj-lt"/>
            <a:buAutoNum type="arabicPeriod"/>
          </a:pPr>
          <a:r>
            <a:rPr lang="sr-Latn-RS" b="1">
              <a:solidFill>
                <a:schemeClr val="accent4"/>
              </a:solidFill>
            </a:rPr>
            <a:t>Priprema slike i podataka</a:t>
          </a:r>
          <a:endParaRPr lang="en-US">
            <a:solidFill>
              <a:schemeClr val="accent4"/>
            </a:solidFill>
          </a:endParaRPr>
        </a:p>
      </dgm:t>
    </dgm:pt>
    <dgm:pt modelId="{90C24148-38CE-4F2A-ADA8-0EC7F84F369A}" type="parTrans" cxnId="{200CE10F-EDA9-4D69-BD37-0AFA6B475ACC}">
      <dgm:prSet/>
      <dgm:spPr/>
      <dgm:t>
        <a:bodyPr/>
        <a:lstStyle/>
        <a:p>
          <a:endParaRPr lang="en-US"/>
        </a:p>
      </dgm:t>
    </dgm:pt>
    <dgm:pt modelId="{57E569C7-E741-4133-8096-217F978CF1A7}" type="sibTrans" cxnId="{200CE10F-EDA9-4D69-BD37-0AFA6B475ACC}">
      <dgm:prSet/>
      <dgm:spPr/>
      <dgm:t>
        <a:bodyPr/>
        <a:lstStyle/>
        <a:p>
          <a:endParaRPr lang="en-US"/>
        </a:p>
      </dgm:t>
    </dgm:pt>
    <dgm:pt modelId="{4552E3B5-5D7B-48B0-9660-281F282F09F9}">
      <dgm:prSet phldrT="[Text]"/>
      <dgm:spPr>
        <a:solidFill>
          <a:schemeClr val="accent3">
            <a:lumMod val="75000"/>
          </a:schemeClr>
        </a:solidFill>
      </dgm:spPr>
      <dgm:t>
        <a:bodyPr/>
        <a:lstStyle/>
        <a:p>
          <a:pPr>
            <a:buFont typeface="+mj-lt"/>
            <a:buAutoNum type="arabicPeriod"/>
          </a:pPr>
          <a:r>
            <a:rPr lang="sr-Latn-RS" b="1">
              <a:solidFill>
                <a:schemeClr val="accent4"/>
              </a:solidFill>
            </a:rPr>
            <a:t>Primena DWT na originalnu sliku</a:t>
          </a:r>
          <a:endParaRPr lang="en-US">
            <a:solidFill>
              <a:schemeClr val="accent4"/>
            </a:solidFill>
          </a:endParaRPr>
        </a:p>
      </dgm:t>
    </dgm:pt>
    <dgm:pt modelId="{4D74718B-FB37-44FC-9998-619B3C494B34}" type="parTrans" cxnId="{B2165D28-4B77-4879-B2AE-AC644CB22868}">
      <dgm:prSet/>
      <dgm:spPr/>
      <dgm:t>
        <a:bodyPr/>
        <a:lstStyle/>
        <a:p>
          <a:endParaRPr lang="en-US"/>
        </a:p>
      </dgm:t>
    </dgm:pt>
    <dgm:pt modelId="{5FC7E50C-E46B-4071-9397-511796B7C98F}" type="sibTrans" cxnId="{B2165D28-4B77-4879-B2AE-AC644CB22868}">
      <dgm:prSet/>
      <dgm:spPr/>
      <dgm:t>
        <a:bodyPr/>
        <a:lstStyle/>
        <a:p>
          <a:endParaRPr lang="en-US"/>
        </a:p>
      </dgm:t>
    </dgm:pt>
    <dgm:pt modelId="{650A0E52-B105-425F-816A-190355F1BA88}">
      <dgm:prSet phldrT="[Text]"/>
      <dgm:spPr>
        <a:solidFill>
          <a:schemeClr val="accent3">
            <a:lumMod val="75000"/>
          </a:schemeClr>
        </a:solidFill>
      </dgm:spPr>
      <dgm:t>
        <a:bodyPr/>
        <a:lstStyle/>
        <a:p>
          <a:pPr>
            <a:buFont typeface="+mj-lt"/>
            <a:buAutoNum type="arabicPeriod"/>
          </a:pPr>
          <a:r>
            <a:rPr lang="sr-Latn-RS" b="1">
              <a:solidFill>
                <a:schemeClr val="accent4"/>
              </a:solidFill>
            </a:rPr>
            <a:t>Umetanje skrivene informacije</a:t>
          </a:r>
          <a:endParaRPr lang="en-US">
            <a:solidFill>
              <a:schemeClr val="accent4"/>
            </a:solidFill>
          </a:endParaRPr>
        </a:p>
      </dgm:t>
    </dgm:pt>
    <dgm:pt modelId="{8C281B20-91EF-497C-8FD5-2F268000664A}" type="parTrans" cxnId="{A44467CF-E652-460C-9381-5646F3A48779}">
      <dgm:prSet/>
      <dgm:spPr/>
      <dgm:t>
        <a:bodyPr/>
        <a:lstStyle/>
        <a:p>
          <a:endParaRPr lang="en-US"/>
        </a:p>
      </dgm:t>
    </dgm:pt>
    <dgm:pt modelId="{89FD190C-7C45-4040-96F1-193A9E9B4969}" type="sibTrans" cxnId="{A44467CF-E652-460C-9381-5646F3A48779}">
      <dgm:prSet/>
      <dgm:spPr/>
      <dgm:t>
        <a:bodyPr/>
        <a:lstStyle/>
        <a:p>
          <a:endParaRPr lang="en-US"/>
        </a:p>
      </dgm:t>
    </dgm:pt>
    <dgm:pt modelId="{E237DDB9-A530-49FE-9CAB-848CEDCF2148}">
      <dgm:prSet phldrT="[Text]"/>
      <dgm:spPr>
        <a:solidFill>
          <a:schemeClr val="accent3">
            <a:lumMod val="75000"/>
          </a:schemeClr>
        </a:solidFill>
      </dgm:spPr>
      <dgm:t>
        <a:bodyPr/>
        <a:lstStyle/>
        <a:p>
          <a:pPr>
            <a:buFont typeface="+mj-lt"/>
            <a:buAutoNum type="arabicPeriod"/>
          </a:pPr>
          <a:r>
            <a:rPr lang="sr-Latn-RS" b="1">
              <a:solidFill>
                <a:schemeClr val="accent4"/>
              </a:solidFill>
            </a:rPr>
            <a:t>Inverzna DWT (IDWT)</a:t>
          </a:r>
          <a:r>
            <a:rPr lang="sr-Latn-RS">
              <a:solidFill>
                <a:schemeClr val="accent4"/>
              </a:solidFill>
            </a:rPr>
            <a:t>:</a:t>
          </a:r>
          <a:endParaRPr lang="en-US">
            <a:solidFill>
              <a:schemeClr val="accent4"/>
            </a:solidFill>
          </a:endParaRPr>
        </a:p>
      </dgm:t>
    </dgm:pt>
    <dgm:pt modelId="{B8EEECB7-5628-4FEE-B52A-DA5624464E3F}" type="parTrans" cxnId="{288301C7-8D0D-4C58-AD71-076C70A90831}">
      <dgm:prSet/>
      <dgm:spPr/>
      <dgm:t>
        <a:bodyPr/>
        <a:lstStyle/>
        <a:p>
          <a:endParaRPr lang="en-US"/>
        </a:p>
      </dgm:t>
    </dgm:pt>
    <dgm:pt modelId="{719099CC-8B49-4F42-B67F-712DA946F2A7}" type="sibTrans" cxnId="{288301C7-8D0D-4C58-AD71-076C70A90831}">
      <dgm:prSet/>
      <dgm:spPr/>
      <dgm:t>
        <a:bodyPr/>
        <a:lstStyle/>
        <a:p>
          <a:endParaRPr lang="en-US"/>
        </a:p>
      </dgm:t>
    </dgm:pt>
    <dgm:pt modelId="{B82F0F11-3006-4C07-9A7A-6AE24E8BD34A}">
      <dgm:prSet phldrT="[Text]"/>
      <dgm:spPr>
        <a:solidFill>
          <a:schemeClr val="accent3">
            <a:lumMod val="75000"/>
          </a:schemeClr>
        </a:solidFill>
      </dgm:spPr>
      <dgm:t>
        <a:bodyPr/>
        <a:lstStyle/>
        <a:p>
          <a:pPr>
            <a:buFont typeface="+mj-lt"/>
            <a:buAutoNum type="arabicPeriod"/>
          </a:pPr>
          <a:r>
            <a:rPr lang="sr-Latn-RS" b="1">
              <a:solidFill>
                <a:schemeClr val="accent4"/>
              </a:solidFill>
            </a:rPr>
            <a:t>Distribucija i detekcija</a:t>
          </a:r>
          <a:r>
            <a:rPr lang="sr-Latn-RS">
              <a:solidFill>
                <a:schemeClr val="accent4"/>
              </a:solidFill>
            </a:rPr>
            <a:t>: </a:t>
          </a:r>
          <a:endParaRPr lang="en-US">
            <a:solidFill>
              <a:schemeClr val="accent4"/>
            </a:solidFill>
          </a:endParaRPr>
        </a:p>
      </dgm:t>
    </dgm:pt>
    <dgm:pt modelId="{3D719D8C-EC4D-4CAD-8A86-37084C2133BC}" type="parTrans" cxnId="{0E4CD6E2-8C2D-4ACC-A35A-BF1D2A33ABC0}">
      <dgm:prSet/>
      <dgm:spPr/>
      <dgm:t>
        <a:bodyPr/>
        <a:lstStyle/>
        <a:p>
          <a:endParaRPr lang="en-US"/>
        </a:p>
      </dgm:t>
    </dgm:pt>
    <dgm:pt modelId="{FD8A8374-1E64-43F1-8972-ED287C8E06B6}" type="sibTrans" cxnId="{0E4CD6E2-8C2D-4ACC-A35A-BF1D2A33ABC0}">
      <dgm:prSet/>
      <dgm:spPr/>
      <dgm:t>
        <a:bodyPr/>
        <a:lstStyle/>
        <a:p>
          <a:endParaRPr lang="en-US"/>
        </a:p>
      </dgm:t>
    </dgm:pt>
    <dgm:pt modelId="{D98F2A0D-4EE3-4BEE-8F69-C72B8E2FEA41}" type="pres">
      <dgm:prSet presAssocID="{909964E6-8B7E-45DB-BDEF-841615AD3941}" presName="diagram" presStyleCnt="0">
        <dgm:presLayoutVars>
          <dgm:dir/>
          <dgm:resizeHandles val="exact"/>
        </dgm:presLayoutVars>
      </dgm:prSet>
      <dgm:spPr/>
    </dgm:pt>
    <dgm:pt modelId="{A5306F61-945E-4D33-B7D2-99E8E806594C}" type="pres">
      <dgm:prSet presAssocID="{BB48ED22-4AE9-48CD-9FF6-6DE677EB99F5}" presName="node" presStyleLbl="node1" presStyleIdx="0" presStyleCnt="5">
        <dgm:presLayoutVars>
          <dgm:bulletEnabled val="1"/>
        </dgm:presLayoutVars>
      </dgm:prSet>
      <dgm:spPr/>
    </dgm:pt>
    <dgm:pt modelId="{08924ED4-849E-4617-9E68-24C0685F4B27}" type="pres">
      <dgm:prSet presAssocID="{57E569C7-E741-4133-8096-217F978CF1A7}" presName="sibTrans" presStyleLbl="sibTrans2D1" presStyleIdx="0" presStyleCnt="4"/>
      <dgm:spPr/>
    </dgm:pt>
    <dgm:pt modelId="{0C70D355-4289-4FC5-A3F4-A79AA291E67E}" type="pres">
      <dgm:prSet presAssocID="{57E569C7-E741-4133-8096-217F978CF1A7}" presName="connectorText" presStyleLbl="sibTrans2D1" presStyleIdx="0" presStyleCnt="4"/>
      <dgm:spPr/>
    </dgm:pt>
    <dgm:pt modelId="{A5528C15-3C51-46D8-8180-0FAD91E0704D}" type="pres">
      <dgm:prSet presAssocID="{4552E3B5-5D7B-48B0-9660-281F282F09F9}" presName="node" presStyleLbl="node1" presStyleIdx="1" presStyleCnt="5">
        <dgm:presLayoutVars>
          <dgm:bulletEnabled val="1"/>
        </dgm:presLayoutVars>
      </dgm:prSet>
      <dgm:spPr/>
    </dgm:pt>
    <dgm:pt modelId="{92574C02-5D24-40F2-A8CD-A3F05595EA34}" type="pres">
      <dgm:prSet presAssocID="{5FC7E50C-E46B-4071-9397-511796B7C98F}" presName="sibTrans" presStyleLbl="sibTrans2D1" presStyleIdx="1" presStyleCnt="4"/>
      <dgm:spPr/>
    </dgm:pt>
    <dgm:pt modelId="{BAAB6B2C-7437-45BD-AD1F-59953FE26D44}" type="pres">
      <dgm:prSet presAssocID="{5FC7E50C-E46B-4071-9397-511796B7C98F}" presName="connectorText" presStyleLbl="sibTrans2D1" presStyleIdx="1" presStyleCnt="4"/>
      <dgm:spPr/>
    </dgm:pt>
    <dgm:pt modelId="{F5E958CC-309E-4701-8450-C948FA8825A8}" type="pres">
      <dgm:prSet presAssocID="{650A0E52-B105-425F-816A-190355F1BA88}" presName="node" presStyleLbl="node1" presStyleIdx="2" presStyleCnt="5">
        <dgm:presLayoutVars>
          <dgm:bulletEnabled val="1"/>
        </dgm:presLayoutVars>
      </dgm:prSet>
      <dgm:spPr/>
    </dgm:pt>
    <dgm:pt modelId="{87560D54-D78D-41FF-A14F-C8E5D3D8380F}" type="pres">
      <dgm:prSet presAssocID="{89FD190C-7C45-4040-96F1-193A9E9B4969}" presName="sibTrans" presStyleLbl="sibTrans2D1" presStyleIdx="2" presStyleCnt="4"/>
      <dgm:spPr/>
    </dgm:pt>
    <dgm:pt modelId="{2837326F-F59E-49C8-9423-480B5CFB607A}" type="pres">
      <dgm:prSet presAssocID="{89FD190C-7C45-4040-96F1-193A9E9B4969}" presName="connectorText" presStyleLbl="sibTrans2D1" presStyleIdx="2" presStyleCnt="4"/>
      <dgm:spPr/>
    </dgm:pt>
    <dgm:pt modelId="{C6BCF263-BD32-46EF-BF15-91BE4A7F29AF}" type="pres">
      <dgm:prSet presAssocID="{E237DDB9-A530-49FE-9CAB-848CEDCF2148}" presName="node" presStyleLbl="node1" presStyleIdx="3" presStyleCnt="5">
        <dgm:presLayoutVars>
          <dgm:bulletEnabled val="1"/>
        </dgm:presLayoutVars>
      </dgm:prSet>
      <dgm:spPr/>
    </dgm:pt>
    <dgm:pt modelId="{7B0FFFA8-3DC0-4660-8873-9C674F6FE954}" type="pres">
      <dgm:prSet presAssocID="{719099CC-8B49-4F42-B67F-712DA946F2A7}" presName="sibTrans" presStyleLbl="sibTrans2D1" presStyleIdx="3" presStyleCnt="4"/>
      <dgm:spPr/>
    </dgm:pt>
    <dgm:pt modelId="{2D802950-F38F-4E8F-9B5B-A0D2B2B1B33A}" type="pres">
      <dgm:prSet presAssocID="{719099CC-8B49-4F42-B67F-712DA946F2A7}" presName="connectorText" presStyleLbl="sibTrans2D1" presStyleIdx="3" presStyleCnt="4"/>
      <dgm:spPr/>
    </dgm:pt>
    <dgm:pt modelId="{F955D04F-9A51-42F4-869D-65D9BCC686C9}" type="pres">
      <dgm:prSet presAssocID="{B82F0F11-3006-4C07-9A7A-6AE24E8BD34A}" presName="node" presStyleLbl="node1" presStyleIdx="4" presStyleCnt="5">
        <dgm:presLayoutVars>
          <dgm:bulletEnabled val="1"/>
        </dgm:presLayoutVars>
      </dgm:prSet>
      <dgm:spPr/>
    </dgm:pt>
  </dgm:ptLst>
  <dgm:cxnLst>
    <dgm:cxn modelId="{4188AA00-DAF0-4449-8108-DBA7893354D9}" type="presOf" srcId="{650A0E52-B105-425F-816A-190355F1BA88}" destId="{F5E958CC-309E-4701-8450-C948FA8825A8}" srcOrd="0" destOrd="0" presId="urn:microsoft.com/office/officeart/2005/8/layout/process5"/>
    <dgm:cxn modelId="{D1E36101-EE5F-4DAE-978C-BFAC43CA3CEC}" type="presOf" srcId="{E237DDB9-A530-49FE-9CAB-848CEDCF2148}" destId="{C6BCF263-BD32-46EF-BF15-91BE4A7F29AF}" srcOrd="0" destOrd="0" presId="urn:microsoft.com/office/officeart/2005/8/layout/process5"/>
    <dgm:cxn modelId="{200CE10F-EDA9-4D69-BD37-0AFA6B475ACC}" srcId="{909964E6-8B7E-45DB-BDEF-841615AD3941}" destId="{BB48ED22-4AE9-48CD-9FF6-6DE677EB99F5}" srcOrd="0" destOrd="0" parTransId="{90C24148-38CE-4F2A-ADA8-0EC7F84F369A}" sibTransId="{57E569C7-E741-4133-8096-217F978CF1A7}"/>
    <dgm:cxn modelId="{9590651C-EBEA-40E7-81E3-8E14FCEB007B}" type="presOf" srcId="{89FD190C-7C45-4040-96F1-193A9E9B4969}" destId="{87560D54-D78D-41FF-A14F-C8E5D3D8380F}" srcOrd="0" destOrd="0" presId="urn:microsoft.com/office/officeart/2005/8/layout/process5"/>
    <dgm:cxn modelId="{B2165D28-4B77-4879-B2AE-AC644CB22868}" srcId="{909964E6-8B7E-45DB-BDEF-841615AD3941}" destId="{4552E3B5-5D7B-48B0-9660-281F282F09F9}" srcOrd="1" destOrd="0" parTransId="{4D74718B-FB37-44FC-9998-619B3C494B34}" sibTransId="{5FC7E50C-E46B-4071-9397-511796B7C98F}"/>
    <dgm:cxn modelId="{27B2D360-E9A2-4608-90EE-F3B012287C98}" type="presOf" srcId="{89FD190C-7C45-4040-96F1-193A9E9B4969}" destId="{2837326F-F59E-49C8-9423-480B5CFB607A}" srcOrd="1" destOrd="0" presId="urn:microsoft.com/office/officeart/2005/8/layout/process5"/>
    <dgm:cxn modelId="{049FB561-A363-4E5B-A526-9C9F1F618ECC}" type="presOf" srcId="{B82F0F11-3006-4C07-9A7A-6AE24E8BD34A}" destId="{F955D04F-9A51-42F4-869D-65D9BCC686C9}" srcOrd="0" destOrd="0" presId="urn:microsoft.com/office/officeart/2005/8/layout/process5"/>
    <dgm:cxn modelId="{A5E8E662-7BAF-4308-A41D-18029F7BED46}" type="presOf" srcId="{719099CC-8B49-4F42-B67F-712DA946F2A7}" destId="{7B0FFFA8-3DC0-4660-8873-9C674F6FE954}" srcOrd="0" destOrd="0" presId="urn:microsoft.com/office/officeart/2005/8/layout/process5"/>
    <dgm:cxn modelId="{3E3A064D-408F-46AF-89FC-2995C87A6661}" type="presOf" srcId="{5FC7E50C-E46B-4071-9397-511796B7C98F}" destId="{BAAB6B2C-7437-45BD-AD1F-59953FE26D44}" srcOrd="1" destOrd="0" presId="urn:microsoft.com/office/officeart/2005/8/layout/process5"/>
    <dgm:cxn modelId="{C8283C6D-CD14-401A-A90F-8FFFDED8C05B}" type="presOf" srcId="{57E569C7-E741-4133-8096-217F978CF1A7}" destId="{0C70D355-4289-4FC5-A3F4-A79AA291E67E}" srcOrd="1" destOrd="0" presId="urn:microsoft.com/office/officeart/2005/8/layout/process5"/>
    <dgm:cxn modelId="{DE8CFA54-A565-481F-8002-5A7741064522}" type="presOf" srcId="{5FC7E50C-E46B-4071-9397-511796B7C98F}" destId="{92574C02-5D24-40F2-A8CD-A3F05595EA34}" srcOrd="0" destOrd="0" presId="urn:microsoft.com/office/officeart/2005/8/layout/process5"/>
    <dgm:cxn modelId="{ED181858-A2CA-47AE-9300-153E2D5D0954}" type="presOf" srcId="{57E569C7-E741-4133-8096-217F978CF1A7}" destId="{08924ED4-849E-4617-9E68-24C0685F4B27}" srcOrd="0" destOrd="0" presId="urn:microsoft.com/office/officeart/2005/8/layout/process5"/>
    <dgm:cxn modelId="{4733318F-6376-455C-AEA9-5F5E2428146B}" type="presOf" srcId="{719099CC-8B49-4F42-B67F-712DA946F2A7}" destId="{2D802950-F38F-4E8F-9B5B-A0D2B2B1B33A}" srcOrd="1" destOrd="0" presId="urn:microsoft.com/office/officeart/2005/8/layout/process5"/>
    <dgm:cxn modelId="{4C90F597-86BC-4843-B2E1-0AB66328EEE8}" type="presOf" srcId="{BB48ED22-4AE9-48CD-9FF6-6DE677EB99F5}" destId="{A5306F61-945E-4D33-B7D2-99E8E806594C}" srcOrd="0" destOrd="0" presId="urn:microsoft.com/office/officeart/2005/8/layout/process5"/>
    <dgm:cxn modelId="{05C901C2-5990-4322-9FDA-22DDF945D1C7}" type="presOf" srcId="{4552E3B5-5D7B-48B0-9660-281F282F09F9}" destId="{A5528C15-3C51-46D8-8180-0FAD91E0704D}" srcOrd="0" destOrd="0" presId="urn:microsoft.com/office/officeart/2005/8/layout/process5"/>
    <dgm:cxn modelId="{288301C7-8D0D-4C58-AD71-076C70A90831}" srcId="{909964E6-8B7E-45DB-BDEF-841615AD3941}" destId="{E237DDB9-A530-49FE-9CAB-848CEDCF2148}" srcOrd="3" destOrd="0" parTransId="{B8EEECB7-5628-4FEE-B52A-DA5624464E3F}" sibTransId="{719099CC-8B49-4F42-B67F-712DA946F2A7}"/>
    <dgm:cxn modelId="{A44467CF-E652-460C-9381-5646F3A48779}" srcId="{909964E6-8B7E-45DB-BDEF-841615AD3941}" destId="{650A0E52-B105-425F-816A-190355F1BA88}" srcOrd="2" destOrd="0" parTransId="{8C281B20-91EF-497C-8FD5-2F268000664A}" sibTransId="{89FD190C-7C45-4040-96F1-193A9E9B4969}"/>
    <dgm:cxn modelId="{542188D6-0071-4133-BA15-3D4B36FD76EB}" type="presOf" srcId="{909964E6-8B7E-45DB-BDEF-841615AD3941}" destId="{D98F2A0D-4EE3-4BEE-8F69-C72B8E2FEA41}" srcOrd="0" destOrd="0" presId="urn:microsoft.com/office/officeart/2005/8/layout/process5"/>
    <dgm:cxn modelId="{0E4CD6E2-8C2D-4ACC-A35A-BF1D2A33ABC0}" srcId="{909964E6-8B7E-45DB-BDEF-841615AD3941}" destId="{B82F0F11-3006-4C07-9A7A-6AE24E8BD34A}" srcOrd="4" destOrd="0" parTransId="{3D719D8C-EC4D-4CAD-8A86-37084C2133BC}" sibTransId="{FD8A8374-1E64-43F1-8972-ED287C8E06B6}"/>
    <dgm:cxn modelId="{24E6CF4A-91D4-4A18-9696-E5DAAF28DB59}" type="presParOf" srcId="{D98F2A0D-4EE3-4BEE-8F69-C72B8E2FEA41}" destId="{A5306F61-945E-4D33-B7D2-99E8E806594C}" srcOrd="0" destOrd="0" presId="urn:microsoft.com/office/officeart/2005/8/layout/process5"/>
    <dgm:cxn modelId="{98C3ABB1-7904-4BBA-9E09-CEF61B62E7BC}" type="presParOf" srcId="{D98F2A0D-4EE3-4BEE-8F69-C72B8E2FEA41}" destId="{08924ED4-849E-4617-9E68-24C0685F4B27}" srcOrd="1" destOrd="0" presId="urn:microsoft.com/office/officeart/2005/8/layout/process5"/>
    <dgm:cxn modelId="{A4E4E510-8EF8-404C-9E62-3C46D9A84947}" type="presParOf" srcId="{08924ED4-849E-4617-9E68-24C0685F4B27}" destId="{0C70D355-4289-4FC5-A3F4-A79AA291E67E}" srcOrd="0" destOrd="0" presId="urn:microsoft.com/office/officeart/2005/8/layout/process5"/>
    <dgm:cxn modelId="{B9978831-8A49-435C-AAD7-3EED588511ED}" type="presParOf" srcId="{D98F2A0D-4EE3-4BEE-8F69-C72B8E2FEA41}" destId="{A5528C15-3C51-46D8-8180-0FAD91E0704D}" srcOrd="2" destOrd="0" presId="urn:microsoft.com/office/officeart/2005/8/layout/process5"/>
    <dgm:cxn modelId="{FFCE90DC-8C09-4237-B005-02CBE73B32EF}" type="presParOf" srcId="{D98F2A0D-4EE3-4BEE-8F69-C72B8E2FEA41}" destId="{92574C02-5D24-40F2-A8CD-A3F05595EA34}" srcOrd="3" destOrd="0" presId="urn:microsoft.com/office/officeart/2005/8/layout/process5"/>
    <dgm:cxn modelId="{7F661386-D461-4E61-9FA4-98037A5DE83A}" type="presParOf" srcId="{92574C02-5D24-40F2-A8CD-A3F05595EA34}" destId="{BAAB6B2C-7437-45BD-AD1F-59953FE26D44}" srcOrd="0" destOrd="0" presId="urn:microsoft.com/office/officeart/2005/8/layout/process5"/>
    <dgm:cxn modelId="{7ADA3A92-F6B8-4552-94A8-BD92063DB977}" type="presParOf" srcId="{D98F2A0D-4EE3-4BEE-8F69-C72B8E2FEA41}" destId="{F5E958CC-309E-4701-8450-C948FA8825A8}" srcOrd="4" destOrd="0" presId="urn:microsoft.com/office/officeart/2005/8/layout/process5"/>
    <dgm:cxn modelId="{B993C532-249B-4C45-9697-F19E84B7C8F5}" type="presParOf" srcId="{D98F2A0D-4EE3-4BEE-8F69-C72B8E2FEA41}" destId="{87560D54-D78D-41FF-A14F-C8E5D3D8380F}" srcOrd="5" destOrd="0" presId="urn:microsoft.com/office/officeart/2005/8/layout/process5"/>
    <dgm:cxn modelId="{484346E3-B6F7-4F46-A7B3-E254509EBFA7}" type="presParOf" srcId="{87560D54-D78D-41FF-A14F-C8E5D3D8380F}" destId="{2837326F-F59E-49C8-9423-480B5CFB607A}" srcOrd="0" destOrd="0" presId="urn:microsoft.com/office/officeart/2005/8/layout/process5"/>
    <dgm:cxn modelId="{81C7E233-8BB3-4F02-BFDF-90367EE956C4}" type="presParOf" srcId="{D98F2A0D-4EE3-4BEE-8F69-C72B8E2FEA41}" destId="{C6BCF263-BD32-46EF-BF15-91BE4A7F29AF}" srcOrd="6" destOrd="0" presId="urn:microsoft.com/office/officeart/2005/8/layout/process5"/>
    <dgm:cxn modelId="{EC26B798-6F0D-4AAE-ABAA-D3CA8537C633}" type="presParOf" srcId="{D98F2A0D-4EE3-4BEE-8F69-C72B8E2FEA41}" destId="{7B0FFFA8-3DC0-4660-8873-9C674F6FE954}" srcOrd="7" destOrd="0" presId="urn:microsoft.com/office/officeart/2005/8/layout/process5"/>
    <dgm:cxn modelId="{9AB71DBF-81D6-406A-A75D-11A47096BF4D}" type="presParOf" srcId="{7B0FFFA8-3DC0-4660-8873-9C674F6FE954}" destId="{2D802950-F38F-4E8F-9B5B-A0D2B2B1B33A}" srcOrd="0" destOrd="0" presId="urn:microsoft.com/office/officeart/2005/8/layout/process5"/>
    <dgm:cxn modelId="{77C3D7CD-98F7-445E-B8B0-EE9768457E02}" type="presParOf" srcId="{D98F2A0D-4EE3-4BEE-8F69-C72B8E2FEA41}" destId="{F955D04F-9A51-42F4-869D-65D9BCC686C9}"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09AF3-D25B-40AE-8064-DDFD30062429}">
      <dsp:nvSpPr>
        <dsp:cNvPr id="0" name=""/>
        <dsp:cNvSpPr/>
      </dsp:nvSpPr>
      <dsp:spPr>
        <a:xfrm rot="5400000">
          <a:off x="6943840" y="-2847646"/>
          <a:ext cx="1072634" cy="7040148"/>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Kombinovanje DWT-a i genetskog algoritma za povećanje kapaciteta skrivanja i neprimetnosti uz minimalne distorzije.</a:t>
          </a:r>
        </a:p>
      </dsp:txBody>
      <dsp:txXfrm rot="-5400000">
        <a:off x="3960083" y="188473"/>
        <a:ext cx="6987786" cy="967910"/>
      </dsp:txXfrm>
    </dsp:sp>
    <dsp:sp modelId="{4262199B-2F87-421C-95FD-17B5BEC5D6D1}">
      <dsp:nvSpPr>
        <dsp:cNvPr id="0" name=""/>
        <dsp:cNvSpPr/>
      </dsp:nvSpPr>
      <dsp:spPr>
        <a:xfrm>
          <a:off x="0" y="2031"/>
          <a:ext cx="3960083" cy="134079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Steganografija slike visokog kapaciteta koristeći DWT i genetski algoritam</a:t>
          </a:r>
        </a:p>
      </dsp:txBody>
      <dsp:txXfrm>
        <a:off x="65452" y="67483"/>
        <a:ext cx="3829179" cy="1209888"/>
      </dsp:txXfrm>
    </dsp:sp>
    <dsp:sp modelId="{14C9CF70-5040-479A-A44E-6B939784D025}">
      <dsp:nvSpPr>
        <dsp:cNvPr id="0" name=""/>
        <dsp:cNvSpPr/>
      </dsp:nvSpPr>
      <dsp:spPr>
        <a:xfrm rot="5400000">
          <a:off x="6943840" y="-1439814"/>
          <a:ext cx="1072634" cy="7040148"/>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EKG signal koristi se za sakrivanje podataka pacijenata uz očuvanje dijagnostičkog kvaliteta signala.</a:t>
          </a:r>
        </a:p>
      </dsp:txBody>
      <dsp:txXfrm rot="-5400000">
        <a:off x="3960083" y="1596305"/>
        <a:ext cx="6987786" cy="967910"/>
      </dsp:txXfrm>
    </dsp:sp>
    <dsp:sp modelId="{ACAF54E7-433C-4741-BBAC-03CA580CCD97}">
      <dsp:nvSpPr>
        <dsp:cNvPr id="0" name=""/>
        <dsp:cNvSpPr/>
      </dsp:nvSpPr>
      <dsp:spPr>
        <a:xfrm>
          <a:off x="0" y="1409863"/>
          <a:ext cx="3960083" cy="134079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pl-PL" sz="2600" b="0" kern="1200">
              <a:solidFill>
                <a:schemeClr val="tx1"/>
              </a:solidFill>
            </a:rPr>
            <a:t>Steganografija EKG signala zasnovana na talasima</a:t>
          </a:r>
          <a:endParaRPr lang="en-US" sz="2600" b="0" kern="1200">
            <a:solidFill>
              <a:schemeClr val="tx1"/>
            </a:solidFill>
          </a:endParaRPr>
        </a:p>
      </dsp:txBody>
      <dsp:txXfrm>
        <a:off x="65452" y="1475315"/>
        <a:ext cx="3829179" cy="1209888"/>
      </dsp:txXfrm>
    </dsp:sp>
    <dsp:sp modelId="{C20212A1-31AD-47EC-AC51-AAD0BE55D01C}">
      <dsp:nvSpPr>
        <dsp:cNvPr id="0" name=""/>
        <dsp:cNvSpPr/>
      </dsp:nvSpPr>
      <dsp:spPr>
        <a:xfrm rot="5400000">
          <a:off x="6943840" y="104124"/>
          <a:ext cx="1072634" cy="7040148"/>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Arnoldova transformacija povećava sigurnost, dok DWT omogućava visok kapacitet skrivanja uz očuvanje kvaliteta slike.</a:t>
          </a:r>
        </a:p>
      </dsp:txBody>
      <dsp:txXfrm rot="-5400000">
        <a:off x="3960083" y="3140243"/>
        <a:ext cx="6987786" cy="967910"/>
      </dsp:txXfrm>
    </dsp:sp>
    <dsp:sp modelId="{3D64531A-5015-49D6-B1F6-1044D56EE9C9}">
      <dsp:nvSpPr>
        <dsp:cNvPr id="0" name=""/>
        <dsp:cNvSpPr/>
      </dsp:nvSpPr>
      <dsp:spPr>
        <a:xfrm>
          <a:off x="0" y="2817695"/>
          <a:ext cx="3960083" cy="134079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Optimizovana steganografija slike korišćenjem DWT-a</a:t>
          </a:r>
        </a:p>
      </dsp:txBody>
      <dsp:txXfrm>
        <a:off x="65452" y="2883147"/>
        <a:ext cx="3829179" cy="1209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9CF70-5040-479A-A44E-6B939784D025}">
      <dsp:nvSpPr>
        <dsp:cNvPr id="0" name=""/>
        <dsp:cNvSpPr/>
      </dsp:nvSpPr>
      <dsp:spPr>
        <a:xfrm rot="5400000">
          <a:off x="6190014" y="-2419850"/>
          <a:ext cx="1265205" cy="6421287"/>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Haar DWT i pseudo-slučajni brojevi omogućavaju skrivanje različitih tipova podataka uz visok kapacitet.</a:t>
          </a:r>
        </a:p>
      </dsp:txBody>
      <dsp:txXfrm rot="-5400000">
        <a:off x="3611973" y="219953"/>
        <a:ext cx="6359525" cy="1141681"/>
      </dsp:txXfrm>
    </dsp:sp>
    <dsp:sp modelId="{ACAF54E7-433C-4741-BBAC-03CA580CCD97}">
      <dsp:nvSpPr>
        <dsp:cNvPr id="0" name=""/>
        <dsp:cNvSpPr/>
      </dsp:nvSpPr>
      <dsp:spPr>
        <a:xfrm>
          <a:off x="0" y="39"/>
          <a:ext cx="3611973" cy="158150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0" kern="1200">
              <a:solidFill>
                <a:schemeClr val="tx1"/>
              </a:solidFill>
            </a:rPr>
            <a:t>Steganografija slike visokog kapaciteta zasnovana na Haar DWT-u</a:t>
          </a:r>
        </a:p>
      </dsp:txBody>
      <dsp:txXfrm>
        <a:off x="77203" y="77242"/>
        <a:ext cx="3457567" cy="1427101"/>
      </dsp:txXfrm>
    </dsp:sp>
    <dsp:sp modelId="{C20212A1-31AD-47EC-AC51-AAD0BE55D01C}">
      <dsp:nvSpPr>
        <dsp:cNvPr id="0" name=""/>
        <dsp:cNvSpPr/>
      </dsp:nvSpPr>
      <dsp:spPr>
        <a:xfrm rot="5400000">
          <a:off x="6190014" y="-759267"/>
          <a:ext cx="1265205" cy="6421287"/>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Talasne transformacije i rafinirane procedure smanjuju greške i pružaju otpornost na steganografske analize.</a:t>
          </a:r>
        </a:p>
      </dsp:txBody>
      <dsp:txXfrm rot="-5400000">
        <a:off x="3611973" y="1880536"/>
        <a:ext cx="6359525" cy="1141681"/>
      </dsp:txXfrm>
    </dsp:sp>
    <dsp:sp modelId="{3D64531A-5015-49D6-B1F6-1044D56EE9C9}">
      <dsp:nvSpPr>
        <dsp:cNvPr id="0" name=""/>
        <dsp:cNvSpPr/>
      </dsp:nvSpPr>
      <dsp:spPr>
        <a:xfrm>
          <a:off x="0" y="1660622"/>
          <a:ext cx="3611973" cy="1581507"/>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pl-PL" sz="2600" kern="1200">
              <a:solidFill>
                <a:schemeClr val="tx1"/>
              </a:solidFill>
            </a:rPr>
            <a:t>Steganografija slike u boji zasnovana na retkoj reprezentaciji</a:t>
          </a:r>
          <a:endParaRPr lang="en-US" sz="2600" kern="1200">
            <a:solidFill>
              <a:schemeClr val="tx1"/>
            </a:solidFill>
          </a:endParaRPr>
        </a:p>
      </dsp:txBody>
      <dsp:txXfrm>
        <a:off x="77203" y="1737825"/>
        <a:ext cx="3457567" cy="14271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06F61-945E-4D33-B7D2-99E8E806594C}">
      <dsp:nvSpPr>
        <dsp:cNvPr id="0" name=""/>
        <dsp:cNvSpPr/>
      </dsp:nvSpPr>
      <dsp:spPr>
        <a:xfrm>
          <a:off x="789044" y="316"/>
          <a:ext cx="2493422" cy="1496053"/>
        </a:xfrm>
        <a:prstGeom prst="roundRect">
          <a:avLst>
            <a:gd name="adj" fmla="val 10000"/>
          </a:avLst>
        </a:prstGeom>
        <a:solidFill>
          <a:schemeClr val="accent3">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mj-lt"/>
            <a:buNone/>
          </a:pPr>
          <a:r>
            <a:rPr lang="sr-Latn-RS" sz="2800" b="1" kern="1200">
              <a:solidFill>
                <a:schemeClr val="accent4"/>
              </a:solidFill>
            </a:rPr>
            <a:t>Priprema slike i podataka</a:t>
          </a:r>
          <a:endParaRPr lang="en-US" sz="2800" kern="1200">
            <a:solidFill>
              <a:schemeClr val="accent4"/>
            </a:solidFill>
          </a:endParaRPr>
        </a:p>
      </dsp:txBody>
      <dsp:txXfrm>
        <a:off x="832862" y="44134"/>
        <a:ext cx="2405786" cy="1408417"/>
      </dsp:txXfrm>
    </dsp:sp>
    <dsp:sp modelId="{08924ED4-849E-4617-9E68-24C0685F4B27}">
      <dsp:nvSpPr>
        <dsp:cNvPr id="0" name=""/>
        <dsp:cNvSpPr/>
      </dsp:nvSpPr>
      <dsp:spPr>
        <a:xfrm>
          <a:off x="3501887" y="439158"/>
          <a:ext cx="528605" cy="61836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501887" y="562832"/>
        <a:ext cx="370024" cy="371020"/>
      </dsp:txXfrm>
    </dsp:sp>
    <dsp:sp modelId="{A5528C15-3C51-46D8-8180-0FAD91E0704D}">
      <dsp:nvSpPr>
        <dsp:cNvPr id="0" name=""/>
        <dsp:cNvSpPr/>
      </dsp:nvSpPr>
      <dsp:spPr>
        <a:xfrm>
          <a:off x="4279835" y="316"/>
          <a:ext cx="2493422" cy="1496053"/>
        </a:xfrm>
        <a:prstGeom prst="roundRect">
          <a:avLst>
            <a:gd name="adj" fmla="val 10000"/>
          </a:avLst>
        </a:prstGeom>
        <a:solidFill>
          <a:schemeClr val="accent3">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mj-lt"/>
            <a:buNone/>
          </a:pPr>
          <a:r>
            <a:rPr lang="sr-Latn-RS" sz="2800" b="1" kern="1200">
              <a:solidFill>
                <a:schemeClr val="accent4"/>
              </a:solidFill>
            </a:rPr>
            <a:t>Primena DWT na originalnu sliku</a:t>
          </a:r>
          <a:endParaRPr lang="en-US" sz="2800" kern="1200">
            <a:solidFill>
              <a:schemeClr val="accent4"/>
            </a:solidFill>
          </a:endParaRPr>
        </a:p>
      </dsp:txBody>
      <dsp:txXfrm>
        <a:off x="4323653" y="44134"/>
        <a:ext cx="2405786" cy="1408417"/>
      </dsp:txXfrm>
    </dsp:sp>
    <dsp:sp modelId="{92574C02-5D24-40F2-A8CD-A3F05595EA34}">
      <dsp:nvSpPr>
        <dsp:cNvPr id="0" name=""/>
        <dsp:cNvSpPr/>
      </dsp:nvSpPr>
      <dsp:spPr>
        <a:xfrm>
          <a:off x="6992679" y="439158"/>
          <a:ext cx="528605" cy="61836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992679" y="562832"/>
        <a:ext cx="370024" cy="371020"/>
      </dsp:txXfrm>
    </dsp:sp>
    <dsp:sp modelId="{F5E958CC-309E-4701-8450-C948FA8825A8}">
      <dsp:nvSpPr>
        <dsp:cNvPr id="0" name=""/>
        <dsp:cNvSpPr/>
      </dsp:nvSpPr>
      <dsp:spPr>
        <a:xfrm>
          <a:off x="7770627" y="316"/>
          <a:ext cx="2493422" cy="1496053"/>
        </a:xfrm>
        <a:prstGeom prst="roundRect">
          <a:avLst>
            <a:gd name="adj" fmla="val 10000"/>
          </a:avLst>
        </a:prstGeom>
        <a:solidFill>
          <a:schemeClr val="accent3">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mj-lt"/>
            <a:buNone/>
          </a:pPr>
          <a:r>
            <a:rPr lang="sr-Latn-RS" sz="2800" b="1" kern="1200">
              <a:solidFill>
                <a:schemeClr val="accent4"/>
              </a:solidFill>
            </a:rPr>
            <a:t>Umetanje skrivene informacije</a:t>
          </a:r>
          <a:endParaRPr lang="en-US" sz="2800" kern="1200">
            <a:solidFill>
              <a:schemeClr val="accent4"/>
            </a:solidFill>
          </a:endParaRPr>
        </a:p>
      </dsp:txBody>
      <dsp:txXfrm>
        <a:off x="7814445" y="44134"/>
        <a:ext cx="2405786" cy="1408417"/>
      </dsp:txXfrm>
    </dsp:sp>
    <dsp:sp modelId="{87560D54-D78D-41FF-A14F-C8E5D3D8380F}">
      <dsp:nvSpPr>
        <dsp:cNvPr id="0" name=""/>
        <dsp:cNvSpPr/>
      </dsp:nvSpPr>
      <dsp:spPr>
        <a:xfrm rot="5400000">
          <a:off x="8753035" y="1670909"/>
          <a:ext cx="528605" cy="61836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5400000">
        <a:off x="8831828" y="1715791"/>
        <a:ext cx="371020" cy="370024"/>
      </dsp:txXfrm>
    </dsp:sp>
    <dsp:sp modelId="{C6BCF263-BD32-46EF-BF15-91BE4A7F29AF}">
      <dsp:nvSpPr>
        <dsp:cNvPr id="0" name=""/>
        <dsp:cNvSpPr/>
      </dsp:nvSpPr>
      <dsp:spPr>
        <a:xfrm>
          <a:off x="7770627" y="2493739"/>
          <a:ext cx="2493422" cy="1496053"/>
        </a:xfrm>
        <a:prstGeom prst="roundRect">
          <a:avLst>
            <a:gd name="adj" fmla="val 10000"/>
          </a:avLst>
        </a:prstGeom>
        <a:solidFill>
          <a:schemeClr val="accent3">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mj-lt"/>
            <a:buNone/>
          </a:pPr>
          <a:r>
            <a:rPr lang="sr-Latn-RS" sz="2800" b="1" kern="1200">
              <a:solidFill>
                <a:schemeClr val="accent4"/>
              </a:solidFill>
            </a:rPr>
            <a:t>Inverzna DWT (IDWT)</a:t>
          </a:r>
          <a:r>
            <a:rPr lang="sr-Latn-RS" sz="2800" kern="1200">
              <a:solidFill>
                <a:schemeClr val="accent4"/>
              </a:solidFill>
            </a:rPr>
            <a:t>:</a:t>
          </a:r>
          <a:endParaRPr lang="en-US" sz="2800" kern="1200">
            <a:solidFill>
              <a:schemeClr val="accent4"/>
            </a:solidFill>
          </a:endParaRPr>
        </a:p>
      </dsp:txBody>
      <dsp:txXfrm>
        <a:off x="7814445" y="2537557"/>
        <a:ext cx="2405786" cy="1408417"/>
      </dsp:txXfrm>
    </dsp:sp>
    <dsp:sp modelId="{7B0FFFA8-3DC0-4660-8873-9C674F6FE954}">
      <dsp:nvSpPr>
        <dsp:cNvPr id="0" name=""/>
        <dsp:cNvSpPr/>
      </dsp:nvSpPr>
      <dsp:spPr>
        <a:xfrm rot="10800000">
          <a:off x="7022600" y="2932581"/>
          <a:ext cx="528605" cy="61836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7181181" y="3056255"/>
        <a:ext cx="370024" cy="371020"/>
      </dsp:txXfrm>
    </dsp:sp>
    <dsp:sp modelId="{F955D04F-9A51-42F4-869D-65D9BCC686C9}">
      <dsp:nvSpPr>
        <dsp:cNvPr id="0" name=""/>
        <dsp:cNvSpPr/>
      </dsp:nvSpPr>
      <dsp:spPr>
        <a:xfrm>
          <a:off x="4279835" y="2493739"/>
          <a:ext cx="2493422" cy="1496053"/>
        </a:xfrm>
        <a:prstGeom prst="roundRect">
          <a:avLst>
            <a:gd name="adj" fmla="val 10000"/>
          </a:avLst>
        </a:prstGeom>
        <a:solidFill>
          <a:schemeClr val="accent3">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mj-lt"/>
            <a:buNone/>
          </a:pPr>
          <a:r>
            <a:rPr lang="sr-Latn-RS" sz="2800" b="1" kern="1200">
              <a:solidFill>
                <a:schemeClr val="accent4"/>
              </a:solidFill>
            </a:rPr>
            <a:t>Distribucija i detekcija</a:t>
          </a:r>
          <a:r>
            <a:rPr lang="sr-Latn-RS" sz="2800" kern="1200">
              <a:solidFill>
                <a:schemeClr val="accent4"/>
              </a:solidFill>
            </a:rPr>
            <a:t>: </a:t>
          </a:r>
          <a:endParaRPr lang="en-US" sz="2800" kern="1200">
            <a:solidFill>
              <a:schemeClr val="accent4"/>
            </a:solidFill>
          </a:endParaRPr>
        </a:p>
      </dsp:txBody>
      <dsp:txXfrm>
        <a:off x="4323653" y="2537557"/>
        <a:ext cx="2405786" cy="14084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08-Dec-24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2</a:t>
            </a:fld>
            <a:endParaRPr lang="en-US" dirty="0"/>
          </a:p>
        </p:txBody>
      </p:sp>
    </p:spTree>
    <p:extLst>
      <p:ext uri="{BB962C8B-B14F-4D97-AF65-F5344CB8AC3E}">
        <p14:creationId xmlns:p14="http://schemas.microsoft.com/office/powerpoint/2010/main" val="2422910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13</a:t>
            </a:fld>
            <a:endParaRPr lang="en-US" dirty="0"/>
          </a:p>
        </p:txBody>
      </p:sp>
    </p:spTree>
    <p:extLst>
      <p:ext uri="{BB962C8B-B14F-4D97-AF65-F5344CB8AC3E}">
        <p14:creationId xmlns:p14="http://schemas.microsoft.com/office/powerpoint/2010/main" val="1089579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14</a:t>
            </a:fld>
            <a:endParaRPr lang="en-US" dirty="0"/>
          </a:p>
        </p:txBody>
      </p:sp>
    </p:spTree>
    <p:extLst>
      <p:ext uri="{BB962C8B-B14F-4D97-AF65-F5344CB8AC3E}">
        <p14:creationId xmlns:p14="http://schemas.microsoft.com/office/powerpoint/2010/main" val="100307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16</a:t>
            </a:fld>
            <a:endParaRPr lang="en-US" dirty="0"/>
          </a:p>
        </p:txBody>
      </p:sp>
    </p:spTree>
    <p:extLst>
      <p:ext uri="{BB962C8B-B14F-4D97-AF65-F5344CB8AC3E}">
        <p14:creationId xmlns:p14="http://schemas.microsoft.com/office/powerpoint/2010/main" val="81090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17</a:t>
            </a:fld>
            <a:endParaRPr lang="en-US" dirty="0"/>
          </a:p>
        </p:txBody>
      </p:sp>
    </p:spTree>
    <p:extLst>
      <p:ext uri="{BB962C8B-B14F-4D97-AF65-F5344CB8AC3E}">
        <p14:creationId xmlns:p14="http://schemas.microsoft.com/office/powerpoint/2010/main" val="3536061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20</a:t>
            </a:fld>
            <a:endParaRPr lang="en-US" dirty="0"/>
          </a:p>
        </p:txBody>
      </p:sp>
    </p:spTree>
    <p:extLst>
      <p:ext uri="{BB962C8B-B14F-4D97-AF65-F5344CB8AC3E}">
        <p14:creationId xmlns:p14="http://schemas.microsoft.com/office/powerpoint/2010/main" val="3214505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21</a:t>
            </a:fld>
            <a:endParaRPr lang="en-US" dirty="0"/>
          </a:p>
        </p:txBody>
      </p:sp>
    </p:spTree>
    <p:extLst>
      <p:ext uri="{BB962C8B-B14F-4D97-AF65-F5344CB8AC3E}">
        <p14:creationId xmlns:p14="http://schemas.microsoft.com/office/powerpoint/2010/main" val="532128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24</a:t>
            </a:fld>
            <a:endParaRPr lang="en-US" dirty="0"/>
          </a:p>
        </p:txBody>
      </p:sp>
    </p:spTree>
    <p:extLst>
      <p:ext uri="{BB962C8B-B14F-4D97-AF65-F5344CB8AC3E}">
        <p14:creationId xmlns:p14="http://schemas.microsoft.com/office/powerpoint/2010/main" val="649920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25</a:t>
            </a:fld>
            <a:endParaRPr lang="en-US" dirty="0"/>
          </a:p>
        </p:txBody>
      </p:sp>
    </p:spTree>
    <p:extLst>
      <p:ext uri="{BB962C8B-B14F-4D97-AF65-F5344CB8AC3E}">
        <p14:creationId xmlns:p14="http://schemas.microsoft.com/office/powerpoint/2010/main" val="1168766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26</a:t>
            </a:fld>
            <a:endParaRPr lang="en-US" dirty="0"/>
          </a:p>
        </p:txBody>
      </p:sp>
    </p:spTree>
    <p:extLst>
      <p:ext uri="{BB962C8B-B14F-4D97-AF65-F5344CB8AC3E}">
        <p14:creationId xmlns:p14="http://schemas.microsoft.com/office/powerpoint/2010/main" val="3285370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27</a:t>
            </a:fld>
            <a:endParaRPr lang="en-US" dirty="0"/>
          </a:p>
        </p:txBody>
      </p:sp>
    </p:spTree>
    <p:extLst>
      <p:ext uri="{BB962C8B-B14F-4D97-AF65-F5344CB8AC3E}">
        <p14:creationId xmlns:p14="http://schemas.microsoft.com/office/powerpoint/2010/main" val="305590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3</a:t>
            </a:fld>
            <a:endParaRPr lang="en-US" dirty="0"/>
          </a:p>
        </p:txBody>
      </p:sp>
    </p:spTree>
    <p:extLst>
      <p:ext uri="{BB962C8B-B14F-4D97-AF65-F5344CB8AC3E}">
        <p14:creationId xmlns:p14="http://schemas.microsoft.com/office/powerpoint/2010/main" val="977303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28</a:t>
            </a:fld>
            <a:endParaRPr lang="en-US" dirty="0"/>
          </a:p>
        </p:txBody>
      </p:sp>
    </p:spTree>
    <p:extLst>
      <p:ext uri="{BB962C8B-B14F-4D97-AF65-F5344CB8AC3E}">
        <p14:creationId xmlns:p14="http://schemas.microsoft.com/office/powerpoint/2010/main" val="20451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a:p>
        </p:txBody>
      </p:sp>
      <p:sp>
        <p:nvSpPr>
          <p:cNvPr id="4" name="Slide Number Placeholder 3"/>
          <p:cNvSpPr>
            <a:spLocks noGrp="1"/>
          </p:cNvSpPr>
          <p:nvPr>
            <p:ph type="sldNum" sz="quarter" idx="5"/>
          </p:nvPr>
        </p:nvSpPr>
        <p:spPr/>
        <p:txBody>
          <a:bodyPr/>
          <a:lstStyle/>
          <a:p>
            <a:fld id="{980D3DFC-11A7-4DDF-8AEE-A5ACE051EBF3}" type="slidenum">
              <a:rPr lang="en-US" smtClean="0"/>
              <a:t>4</a:t>
            </a:fld>
            <a:endParaRPr lang="en-US" dirty="0"/>
          </a:p>
        </p:txBody>
      </p:sp>
    </p:spTree>
    <p:extLst>
      <p:ext uri="{BB962C8B-B14F-4D97-AF65-F5344CB8AC3E}">
        <p14:creationId xmlns:p14="http://schemas.microsoft.com/office/powerpoint/2010/main" val="416504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5</a:t>
            </a:fld>
            <a:endParaRPr lang="en-US" dirty="0"/>
          </a:p>
        </p:txBody>
      </p:sp>
    </p:spTree>
    <p:extLst>
      <p:ext uri="{BB962C8B-B14F-4D97-AF65-F5344CB8AC3E}">
        <p14:creationId xmlns:p14="http://schemas.microsoft.com/office/powerpoint/2010/main" val="60929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6</a:t>
            </a:fld>
            <a:endParaRPr lang="en-US" dirty="0"/>
          </a:p>
        </p:txBody>
      </p:sp>
    </p:spTree>
    <p:extLst>
      <p:ext uri="{BB962C8B-B14F-4D97-AF65-F5344CB8AC3E}">
        <p14:creationId xmlns:p14="http://schemas.microsoft.com/office/powerpoint/2010/main" val="23357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49580" algn="just">
              <a:lnSpc>
                <a:spcPct val="115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80D3DFC-11A7-4DDF-8AEE-A5ACE051EBF3}" type="slidenum">
              <a:rPr lang="en-US" smtClean="0"/>
              <a:t>8</a:t>
            </a:fld>
            <a:endParaRPr lang="en-US" dirty="0"/>
          </a:p>
        </p:txBody>
      </p:sp>
    </p:spTree>
    <p:extLst>
      <p:ext uri="{BB962C8B-B14F-4D97-AF65-F5344CB8AC3E}">
        <p14:creationId xmlns:p14="http://schemas.microsoft.com/office/powerpoint/2010/main" val="329890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9</a:t>
            </a:fld>
            <a:endParaRPr lang="en-US" dirty="0"/>
          </a:p>
        </p:txBody>
      </p:sp>
    </p:spTree>
    <p:extLst>
      <p:ext uri="{BB962C8B-B14F-4D97-AF65-F5344CB8AC3E}">
        <p14:creationId xmlns:p14="http://schemas.microsoft.com/office/powerpoint/2010/main" val="427833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10</a:t>
            </a:fld>
            <a:endParaRPr lang="en-US" dirty="0"/>
          </a:p>
        </p:txBody>
      </p:sp>
    </p:spTree>
    <p:extLst>
      <p:ext uri="{BB962C8B-B14F-4D97-AF65-F5344CB8AC3E}">
        <p14:creationId xmlns:p14="http://schemas.microsoft.com/office/powerpoint/2010/main" val="3309785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0D3DFC-11A7-4DDF-8AEE-A5ACE051EBF3}" type="slidenum">
              <a:rPr lang="en-US" smtClean="0"/>
              <a:t>12</a:t>
            </a:fld>
            <a:endParaRPr lang="en-US" dirty="0"/>
          </a:p>
        </p:txBody>
      </p:sp>
    </p:spTree>
    <p:extLst>
      <p:ext uri="{BB962C8B-B14F-4D97-AF65-F5344CB8AC3E}">
        <p14:creationId xmlns:p14="http://schemas.microsoft.com/office/powerpoint/2010/main" val="32439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microsoft.com/office/2007/relationships/hdphoto" Target="../media/hdphoto4.wdp"/><Relationship Id="rId5" Type="http://schemas.openxmlformats.org/officeDocument/2006/relationships/image" Target="../media/image5.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101628" y="1282887"/>
            <a:ext cx="5764393" cy="2404872"/>
          </a:xfrm>
        </p:spPr>
        <p:txBody>
          <a:bodyPr/>
          <a:lstStyle/>
          <a:p>
            <a:pPr algn="ctr"/>
            <a:r>
              <a:rPr lang="en-US" sz="3600"/>
              <a:t>Primena diskretne talasne transformacije (DWT) u steganografiji zasnovanoj na slici</a:t>
            </a:r>
            <a:endParaRPr lang="en-US" sz="36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334703" y="4329684"/>
            <a:ext cx="4873752" cy="630936"/>
          </a:xfrm>
        </p:spPr>
        <p:txBody>
          <a:bodyPr/>
          <a:lstStyle/>
          <a:p>
            <a:r>
              <a:rPr lang="en-US"/>
              <a:t>Teodora Pantić 1597​</a:t>
            </a:r>
            <a:endParaRPr lang="en-US" dirty="0"/>
          </a:p>
          <a:p>
            <a:endParaRPr lang="en-US" dirty="0"/>
          </a:p>
        </p:txBody>
      </p:sp>
      <p:pic>
        <p:nvPicPr>
          <p:cNvPr id="5" name="Picture Placeholder 4">
            <a:extLst>
              <a:ext uri="{FF2B5EF4-FFF2-40B4-BE49-F238E27FC236}">
                <a16:creationId xmlns:a16="http://schemas.microsoft.com/office/drawing/2014/main" id="{05E2D3C3-67E5-4B13-9780-28F7259B1831}"/>
              </a:ext>
            </a:extLst>
          </p:cNvPr>
          <p:cNvPicPr>
            <a:picLocks noGrp="1" noChangeAspect="1"/>
          </p:cNvPicPr>
          <p:nvPr>
            <p:ph type="pic" sz="quarter" idx="10"/>
          </p:nvPr>
        </p:nvPicPr>
        <p:blipFill>
          <a:blip r:embed="rId2"/>
          <a:srcRect l="11099" r="11099"/>
          <a:stretch>
            <a:fillRect/>
          </a:stretch>
        </p:blipFill>
        <p:spPr>
          <a:xfrm>
            <a:off x="7001436" y="812292"/>
            <a:ext cx="4088936"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707931" y="4699537"/>
            <a:ext cx="6681537" cy="469850"/>
          </a:xfrm>
        </p:spPr>
        <p:txBody>
          <a:bodyPr/>
          <a:lstStyle/>
          <a:p>
            <a:pPr algn="ctr"/>
            <a:r>
              <a:rPr lang="en-US" altLang="zh-CN"/>
              <a:t>dekompoziciju slike primenom DWT-a u tri faze</a:t>
            </a:r>
            <a:endParaRPr lang="en-US" dirty="0"/>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10</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a:t>DWT</a:t>
            </a:r>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a:t>2024</a:t>
            </a:r>
            <a:endParaRPr lang="en-US" dirty="0"/>
          </a:p>
        </p:txBody>
      </p:sp>
      <p:sp>
        <p:nvSpPr>
          <p:cNvPr id="17" name="Title 1">
            <a:extLst>
              <a:ext uri="{FF2B5EF4-FFF2-40B4-BE49-F238E27FC236}">
                <a16:creationId xmlns:a16="http://schemas.microsoft.com/office/drawing/2014/main" id="{9EF3F3F5-F338-49F1-B198-F4014F9911D3}"/>
              </a:ext>
            </a:extLst>
          </p:cNvPr>
          <p:cNvSpPr>
            <a:spLocks noGrp="1"/>
          </p:cNvSpPr>
          <p:nvPr>
            <p:ph type="title"/>
          </p:nvPr>
        </p:nvSpPr>
        <p:spPr>
          <a:xfrm>
            <a:off x="3208421" y="918929"/>
            <a:ext cx="10458490" cy="1023844"/>
          </a:xfrm>
        </p:spPr>
        <p:txBody>
          <a:bodyPr/>
          <a:lstStyle/>
          <a:p>
            <a:r>
              <a:rPr lang="en-US" sz="3600"/>
              <a:t>DEKOMPOZICIJA SLIKE</a:t>
            </a:r>
            <a:endParaRPr lang="en-US" sz="3600" dirty="0"/>
          </a:p>
        </p:txBody>
      </p:sp>
      <p:pic>
        <p:nvPicPr>
          <p:cNvPr id="9" name="Picture 8">
            <a:extLst>
              <a:ext uri="{FF2B5EF4-FFF2-40B4-BE49-F238E27FC236}">
                <a16:creationId xmlns:a16="http://schemas.microsoft.com/office/drawing/2014/main" id="{539A9955-EBAB-4CE0-9374-18A8FD046EFC}"/>
              </a:ext>
            </a:extLst>
          </p:cNvPr>
          <p:cNvPicPr/>
          <p:nvPr/>
        </p:nvPicPr>
        <p:blipFill>
          <a:blip r:embed="rId3">
            <a:extLst>
              <a:ext uri="{BEBA8EAE-BF5A-486C-A8C5-ECC9F3942E4B}">
                <a14:imgProps xmlns:a14="http://schemas.microsoft.com/office/drawing/2010/main">
                  <a14:imgLayer r:embed="rId4">
                    <a14:imgEffect>
                      <a14:backgroundRemoval t="2381" b="89683" l="2009" r="96681">
                        <a14:foregroundMark x1="15546" y1="38889" x2="15546" y2="38889"/>
                        <a14:foregroundMark x1="9258" y1="2381" x2="15022" y2="65079"/>
                        <a14:foregroundMark x1="21223" y1="10847" x2="17817" y2="64286"/>
                        <a14:foregroundMark x1="3843" y1="14550" x2="8384" y2="73810"/>
                        <a14:foregroundMark x1="8384" y1="73810" x2="8472" y2="74074"/>
                        <a14:foregroundMark x1="6463" y1="15344" x2="4803" y2="75661"/>
                        <a14:foregroundMark x1="4803" y1="75661" x2="2009" y2="43386"/>
                        <a14:foregroundMark x1="40175" y1="30952" x2="43755" y2="26455"/>
                        <a14:foregroundMark x1="41659" y1="76190" x2="49520" y2="66931"/>
                        <a14:foregroundMark x1="61135" y1="73545" x2="64803" y2="61111"/>
                        <a14:foregroundMark x1="73100" y1="26455" x2="83755" y2="25661"/>
                        <a14:foregroundMark x1="73624" y1="75397" x2="81397" y2="66402"/>
                        <a14:foregroundMark x1="88908" y1="77513" x2="93100" y2="47884"/>
                        <a14:foregroundMark x1="91528" y1="31746" x2="95633" y2="20635"/>
                        <a14:foregroundMark x1="96681" y1="75397" x2="91266" y2="42063"/>
                        <a14:backgroundMark x1="33100" y1="26455" x2="33100" y2="26455"/>
                        <a14:backgroundMark x1="66900" y1="42857" x2="66900" y2="42857"/>
                        <a14:backgroundMark x1="66900" y1="60317" x2="66900" y2="60317"/>
                      </a14:backgroundRemoval>
                    </a14:imgEffect>
                  </a14:imgLayer>
                </a14:imgProps>
              </a:ext>
            </a:extLst>
          </a:blip>
          <a:stretch>
            <a:fillRect/>
          </a:stretch>
        </p:blipFill>
        <p:spPr>
          <a:xfrm>
            <a:off x="1415991" y="1974421"/>
            <a:ext cx="6433159" cy="2308385"/>
          </a:xfrm>
          <a:prstGeom prst="rect">
            <a:avLst/>
          </a:prstGeom>
        </p:spPr>
      </p:pic>
      <p:pic>
        <p:nvPicPr>
          <p:cNvPr id="12" name="Picture 11">
            <a:extLst>
              <a:ext uri="{FF2B5EF4-FFF2-40B4-BE49-F238E27FC236}">
                <a16:creationId xmlns:a16="http://schemas.microsoft.com/office/drawing/2014/main" id="{4B07F875-38EA-4F2D-939C-74B70585C92C}"/>
              </a:ext>
            </a:extLst>
          </p:cNvPr>
          <p:cNvPicPr/>
          <p:nvPr/>
        </p:nvPicPr>
        <p:blipFill>
          <a:blip r:embed="rId5">
            <a:extLst>
              <a:ext uri="{BEBA8EAE-BF5A-486C-A8C5-ECC9F3942E4B}">
                <a14:imgProps xmlns:a14="http://schemas.microsoft.com/office/drawing/2010/main">
                  <a14:imgLayer r:embed="rId6">
                    <a14:imgEffect>
                      <a14:backgroundRemoval t="7612" b="89619" l="6829" r="90000">
                        <a14:foregroundMark x1="62439" y1="49135" x2="62439" y2="49135"/>
                        <a14:foregroundMark x1="33415" y1="30796" x2="55366" y2="55363"/>
                        <a14:foregroundMark x1="57805" y1="28028" x2="83171" y2="50519"/>
                        <a14:foregroundMark x1="8049" y1="12803" x2="52683" y2="53979"/>
                        <a14:foregroundMark x1="52683" y1="53979" x2="52683" y2="53979"/>
                        <a14:foregroundMark x1="6829" y1="7612" x2="44878" y2="12457"/>
                        <a14:backgroundMark x1="32683" y1="3460" x2="32683" y2="3460"/>
                        <a14:backgroundMark x1="35854" y1="692" x2="35854" y2="692"/>
                      </a14:backgroundRemoval>
                    </a14:imgEffect>
                  </a14:imgLayer>
                </a14:imgProps>
              </a:ext>
            </a:extLst>
          </a:blip>
          <a:stretch>
            <a:fillRect/>
          </a:stretch>
        </p:blipFill>
        <p:spPr>
          <a:xfrm>
            <a:off x="7849149" y="1958596"/>
            <a:ext cx="2610303" cy="2469025"/>
          </a:xfrm>
          <a:prstGeom prst="rect">
            <a:avLst/>
          </a:prstGeom>
        </p:spPr>
      </p:pic>
    </p:spTree>
    <p:extLst>
      <p:ext uri="{BB962C8B-B14F-4D97-AF65-F5344CB8AC3E}">
        <p14:creationId xmlns:p14="http://schemas.microsoft.com/office/powerpoint/2010/main" val="360515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64FC2FA-3CF1-4E9B-A0E9-54F2C0F12FA9}"/>
              </a:ext>
            </a:extLst>
          </p:cNvPr>
          <p:cNvSpPr>
            <a:spLocks noGrp="1"/>
          </p:cNvSpPr>
          <p:nvPr>
            <p:ph type="pic" sz="quarter" idx="10"/>
          </p:nvPr>
        </p:nvSpPr>
        <p:spPr/>
      </p:sp>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4024855" y="2475209"/>
            <a:ext cx="7851705" cy="2959257"/>
          </a:xfrm>
        </p:spPr>
        <p:txBody>
          <a:bodyPr/>
          <a:lstStyle/>
          <a:p>
            <a:pPr algn="ctr"/>
            <a:r>
              <a:rPr lang="en-US" sz="5000"/>
              <a:t>OSNOVE</a:t>
            </a:r>
            <a:br>
              <a:rPr lang="en-US" sz="5000"/>
            </a:br>
            <a:r>
              <a:rPr lang="en-US" sz="5000"/>
              <a:t>STEGANOGRAFIJE</a:t>
            </a:r>
            <a:endParaRPr lang="en-US" sz="5000" dirty="0"/>
          </a:p>
        </p:txBody>
      </p:sp>
    </p:spTree>
    <p:extLst>
      <p:ext uri="{BB962C8B-B14F-4D97-AF65-F5344CB8AC3E}">
        <p14:creationId xmlns:p14="http://schemas.microsoft.com/office/powerpoint/2010/main" val="416993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E4E2818-BA7C-4AD1-B70D-0FAD1AB1C9FA}"/>
              </a:ext>
            </a:extLst>
          </p:cNvPr>
          <p:cNvSpPr txBox="1"/>
          <p:nvPr/>
        </p:nvSpPr>
        <p:spPr>
          <a:xfrm>
            <a:off x="1195888" y="1071984"/>
            <a:ext cx="9800224" cy="6804427"/>
          </a:xfrm>
          <a:prstGeom prst="rect">
            <a:avLst/>
          </a:prstGeom>
          <a:noFill/>
        </p:spPr>
        <p:txBody>
          <a:bodyPr wrap="square">
            <a:spAutoFit/>
          </a:bodyPr>
          <a:lstStyle/>
          <a:p>
            <a:pPr marL="285750" indent="-285750">
              <a:spcBef>
                <a:spcPts val="100"/>
              </a:spcBef>
              <a:buFont typeface="Arial" panose="020B0604020202020204" pitchFamily="34" charset="0"/>
              <a:buChar char="•"/>
            </a:pPr>
            <a:r>
              <a:rPr lang="en-US" sz="2000" b="1"/>
              <a:t>Steganografija</a:t>
            </a:r>
            <a:r>
              <a:rPr lang="en-US" sz="2000"/>
              <a:t> je tehnika skrivanja informacija unutar pokrivnog medija (tekst, slika, audio, video)</a:t>
            </a:r>
          </a:p>
          <a:p>
            <a:pPr>
              <a:spcBef>
                <a:spcPts val="100"/>
              </a:spcBef>
            </a:pPr>
            <a:endParaRPr lang="en-US" sz="2000"/>
          </a:p>
          <a:p>
            <a:pPr marL="285750" indent="-285750">
              <a:spcBef>
                <a:spcPts val="100"/>
              </a:spcBef>
              <a:buFont typeface="Arial" panose="020B0604020202020204" pitchFamily="34" charset="0"/>
              <a:buChar char="•"/>
            </a:pPr>
            <a:r>
              <a:rPr lang="en-US" sz="2000"/>
              <a:t>Kada se kao pokrivni medij koristi slika, rezultat nakon skrivanja podataka naziva se </a:t>
            </a:r>
            <a:r>
              <a:rPr lang="en-US" sz="2000" b="1"/>
              <a:t>stego</a:t>
            </a:r>
            <a:r>
              <a:rPr lang="en-US" sz="2000"/>
              <a:t> slika</a:t>
            </a:r>
          </a:p>
          <a:p>
            <a:pPr>
              <a:spcBef>
                <a:spcPts val="100"/>
              </a:spcBef>
            </a:pPr>
            <a:endParaRPr lang="en-US" sz="2000"/>
          </a:p>
          <a:p>
            <a:pPr marL="285750" indent="-285750">
              <a:spcBef>
                <a:spcPts val="100"/>
              </a:spcBef>
              <a:buFont typeface="Arial" panose="020B0604020202020204" pitchFamily="34" charset="0"/>
              <a:buChar char="•"/>
            </a:pPr>
            <a:r>
              <a:rPr lang="en-US" sz="2000" b="1"/>
              <a:t>Steganografija vs. Kriptografija</a:t>
            </a:r>
            <a:r>
              <a:rPr lang="en-US" sz="2000"/>
              <a:t>:</a:t>
            </a:r>
          </a:p>
          <a:p>
            <a:pPr>
              <a:spcBef>
                <a:spcPts val="100"/>
              </a:spcBef>
            </a:pPr>
            <a:r>
              <a:rPr lang="en-US" sz="2000" b="1"/>
              <a:t>	Kriptografija</a:t>
            </a:r>
            <a:r>
              <a:rPr lang="en-US" sz="2000"/>
              <a:t>: Štiti sadržaj poruke enkripcijom</a:t>
            </a:r>
          </a:p>
          <a:p>
            <a:pPr>
              <a:spcBef>
                <a:spcPts val="100"/>
              </a:spcBef>
            </a:pPr>
            <a:r>
              <a:rPr lang="en-US" sz="2000" b="1"/>
              <a:t>	Steganografija</a:t>
            </a:r>
            <a:r>
              <a:rPr lang="en-US" sz="2000"/>
              <a:t>: Prikriva postojanje poruke</a:t>
            </a:r>
          </a:p>
          <a:p>
            <a:pPr>
              <a:spcBef>
                <a:spcPts val="100"/>
              </a:spcBef>
            </a:pPr>
            <a:r>
              <a:rPr lang="en-US" sz="2000" b="1"/>
              <a:t>	Kombinacija</a:t>
            </a:r>
            <a:r>
              <a:rPr lang="en-US" sz="2000"/>
              <a:t>: Viši nivo sigurnosti i otpornost na napade</a:t>
            </a:r>
          </a:p>
          <a:p>
            <a:pPr>
              <a:spcBef>
                <a:spcPts val="100"/>
              </a:spcBef>
            </a:pPr>
            <a:endParaRPr lang="en-US" sz="2000"/>
          </a:p>
          <a:p>
            <a:pPr marL="285750" indent="-285750">
              <a:buFont typeface="Arial" panose="020B0604020202020204" pitchFamily="34" charset="0"/>
              <a:buChar char="•"/>
            </a:pPr>
            <a:r>
              <a:rPr lang="en-US" sz="2000"/>
              <a:t>Tri </a:t>
            </a:r>
            <a:r>
              <a:rPr lang="en-US" sz="2000" b="1"/>
              <a:t>ključna</a:t>
            </a:r>
            <a:r>
              <a:rPr lang="en-US" sz="2000"/>
              <a:t> </a:t>
            </a:r>
            <a:r>
              <a:rPr lang="en-US" sz="2000" b="1"/>
              <a:t>aspekta</a:t>
            </a:r>
            <a:r>
              <a:rPr lang="en-US" sz="2000"/>
              <a:t> steganografskih sistema:</a:t>
            </a:r>
          </a:p>
          <a:p>
            <a:r>
              <a:rPr lang="en-US" sz="2000" b="1"/>
              <a:t>	Kapacitet</a:t>
            </a:r>
            <a:r>
              <a:rPr lang="en-US" sz="2000"/>
              <a:t>: Maksimalni podaci koji se mogu sakriti bez oštećenja medija</a:t>
            </a:r>
          </a:p>
          <a:p>
            <a:r>
              <a:rPr lang="en-US" sz="2000" b="1"/>
              <a:t>	Neprimetnost</a:t>
            </a:r>
            <a:r>
              <a:rPr lang="en-US" sz="2000"/>
              <a:t>: Vizuelne promene moraju biti nedetektovane</a:t>
            </a:r>
          </a:p>
          <a:p>
            <a:r>
              <a:rPr lang="en-US" sz="2000" b="1"/>
              <a:t>	Bezbednost</a:t>
            </a:r>
            <a:r>
              <a:rPr lang="en-US" sz="2000"/>
              <a:t>: Podaci zaštićeni od otkrivanja</a:t>
            </a:r>
          </a:p>
          <a:p>
            <a:pPr>
              <a:spcBef>
                <a:spcPts val="100"/>
              </a:spcBef>
            </a:pPr>
            <a:endParaRPr lang="en-US"/>
          </a:p>
          <a:p>
            <a:pPr>
              <a:spcBef>
                <a:spcPts val="100"/>
              </a:spcBef>
            </a:pPr>
            <a:endParaRPr lang="en-US"/>
          </a:p>
          <a:p>
            <a:pPr>
              <a:spcBef>
                <a:spcPts val="100"/>
              </a:spcBef>
            </a:pPr>
            <a:endParaRPr lang="en-US"/>
          </a:p>
          <a:p>
            <a:pPr>
              <a:spcBef>
                <a:spcPts val="100"/>
              </a:spcBef>
            </a:pPr>
            <a:endParaRPr lang="en-US"/>
          </a:p>
          <a:p>
            <a:pPr>
              <a:spcBef>
                <a:spcPts val="100"/>
              </a:spcBef>
            </a:pPr>
            <a:endParaRPr lang="en-US"/>
          </a:p>
          <a:p>
            <a:pPr>
              <a:spcBef>
                <a:spcPts val="100"/>
              </a:spcBef>
            </a:pPr>
            <a:endParaRPr lang="en-US"/>
          </a:p>
          <a:p>
            <a:pPr>
              <a:spcBef>
                <a:spcPts val="100"/>
              </a:spcBef>
            </a:pPr>
            <a:endParaRPr lang="en-US"/>
          </a:p>
          <a:p>
            <a:pPr>
              <a:spcBef>
                <a:spcPts val="100"/>
              </a:spcBef>
            </a:pPr>
            <a:endParaRPr lang="en-US"/>
          </a:p>
          <a:p>
            <a:pPr>
              <a:spcBef>
                <a:spcPts val="100"/>
              </a:spcBef>
            </a:pPr>
            <a:endParaRPr lang="en-US"/>
          </a:p>
        </p:txBody>
      </p:sp>
    </p:spTree>
    <p:extLst>
      <p:ext uri="{BB962C8B-B14F-4D97-AF65-F5344CB8AC3E}">
        <p14:creationId xmlns:p14="http://schemas.microsoft.com/office/powerpoint/2010/main" val="68727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sz="4000"/>
              <a:t>Kategorije steganografskih tehnika</a:t>
            </a:r>
            <a:endParaRPr lang="en-US" sz="4000" dirty="0"/>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b="1"/>
              <a:t>Prostorni domen</a:t>
            </a:r>
            <a:endParaRPr lang="en-US" b="1" dirty="0"/>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b="1"/>
              <a:t>Transformacioni domen</a:t>
            </a:r>
            <a:endParaRPr lang="en-US" b="1" dirty="0"/>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a:t>DWT</a:t>
            </a:r>
            <a:endParaRPr lang="en-US" dirty="0"/>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a:t>2024</a:t>
            </a:r>
            <a:endParaRPr lang="en-US" dirty="0"/>
          </a:p>
        </p:txBody>
      </p:sp>
      <p:sp>
        <p:nvSpPr>
          <p:cNvPr id="4" name="Rectangle 2">
            <a:extLst>
              <a:ext uri="{FF2B5EF4-FFF2-40B4-BE49-F238E27FC236}">
                <a16:creationId xmlns:a16="http://schemas.microsoft.com/office/drawing/2014/main" id="{E7B1DFCD-BD65-4AAD-9F41-34F50F6CBD81}"/>
              </a:ext>
            </a:extLst>
          </p:cNvPr>
          <p:cNvSpPr>
            <a:spLocks noGrp="1" noChangeArrowheads="1"/>
          </p:cNvSpPr>
          <p:nvPr>
            <p:ph sz="half" idx="2"/>
          </p:nvPr>
        </p:nvSpPr>
        <p:spPr bwMode="auto">
          <a:xfrm>
            <a:off x="4645152" y="2020377"/>
            <a:ext cx="58705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mj-lt"/>
              </a:rPr>
              <a:t>Direktno umetanje u piksele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mj-lt"/>
              </a:rPr>
              <a:t>Brze i jednostavne, ali manje otporne na napade </a:t>
            </a:r>
          </a:p>
        </p:txBody>
      </p:sp>
      <p:sp>
        <p:nvSpPr>
          <p:cNvPr id="6" name="Rectangle 4">
            <a:extLst>
              <a:ext uri="{FF2B5EF4-FFF2-40B4-BE49-F238E27FC236}">
                <a16:creationId xmlns:a16="http://schemas.microsoft.com/office/drawing/2014/main" id="{1A5BB059-2906-464E-B31F-82A1978AB4A5}"/>
              </a:ext>
            </a:extLst>
          </p:cNvPr>
          <p:cNvSpPr>
            <a:spLocks noGrp="1" noChangeArrowheads="1"/>
          </p:cNvSpPr>
          <p:nvPr>
            <p:ph sz="half" idx="13"/>
          </p:nvPr>
        </p:nvSpPr>
        <p:spPr bwMode="auto">
          <a:xfrm>
            <a:off x="4645152" y="4062108"/>
            <a:ext cx="55783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mj-lt"/>
              </a:rPr>
              <a:t>Podaci ugrađeni u frekvencijske koeficijente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mj-lt"/>
              </a:rPr>
              <a:t>Koristi DCT, DFT, DWT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mj-lt"/>
              </a:rPr>
              <a:t>Računski zahtevnije, ali otpornije</a:t>
            </a:r>
          </a:p>
        </p:txBody>
      </p:sp>
    </p:spTree>
    <p:extLst>
      <p:ext uri="{BB962C8B-B14F-4D97-AF65-F5344CB8AC3E}">
        <p14:creationId xmlns:p14="http://schemas.microsoft.com/office/powerpoint/2010/main" val="164672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3600"/>
              <a:t>Osnovni elementi steganografskog sistema</a:t>
            </a:r>
            <a:endParaRPr lang="en-US"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b="1"/>
              <a:t>Nosilac </a:t>
            </a:r>
          </a:p>
          <a:p>
            <a:r>
              <a:rPr lang="en-US" b="1"/>
              <a:t>(Cover medium):</a:t>
            </a:r>
            <a:endParaRPr lang="en-US" b="1"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r>
              <a:rPr lang="en-US" sz="2000"/>
              <a:t>Digitalni medijum koji služi kao pokrivni sloj za skrivene podatke, poput slike, audio ili video zapisa.</a:t>
            </a:r>
            <a:endParaRPr lang="en-US" sz="2000"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b="1"/>
              <a:t>Skrivena informacija (Payload):</a:t>
            </a:r>
            <a:endParaRPr lang="en-US" b="1"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4715873" y="2967736"/>
            <a:ext cx="2743200" cy="2785100"/>
          </a:xfrm>
        </p:spPr>
        <p:txBody>
          <a:bodyPr/>
          <a:lstStyle/>
          <a:p>
            <a:endParaRPr lang="en-US" sz="2000"/>
          </a:p>
          <a:p>
            <a:r>
              <a:rPr lang="en-US" sz="2000"/>
              <a:t>Podaci koji se ubacuju u pokrivni sloj, poput tekstualne poruke, binarnih fajlova ili slika.</a:t>
            </a:r>
            <a:endParaRPr lang="en-US" sz="2000"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b="1"/>
              <a:t>Steganografski algoritam:​</a:t>
            </a:r>
            <a:endParaRPr lang="en-US" b="1" dirty="0"/>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8489914" y="3194568"/>
            <a:ext cx="2743200" cy="2785100"/>
          </a:xfrm>
        </p:spPr>
        <p:txBody>
          <a:bodyPr/>
          <a:lstStyle/>
          <a:p>
            <a:r>
              <a:rPr lang="en-US" sz="2000"/>
              <a:t>Metodologija koja definiše kako će podaci biti umetnuti u pokrivni sloj na način koji očuva neprimetnost i bezbednost sistema</a:t>
            </a:r>
            <a:endParaRPr lang="en-US" sz="2000"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a:t>DWT</a:t>
            </a:r>
            <a:endParaRPr lang="en-US" dirty="0"/>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a:t>2024</a:t>
            </a:r>
            <a:endParaRPr lang="en-US" dirty="0"/>
          </a:p>
        </p:txBody>
      </p:sp>
    </p:spTree>
    <p:extLst>
      <p:ext uri="{BB962C8B-B14F-4D97-AF65-F5344CB8AC3E}">
        <p14:creationId xmlns:p14="http://schemas.microsoft.com/office/powerpoint/2010/main" val="154896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64FC2FA-3CF1-4E9B-A0E9-54F2C0F12FA9}"/>
              </a:ext>
            </a:extLst>
          </p:cNvPr>
          <p:cNvSpPr>
            <a:spLocks noGrp="1"/>
          </p:cNvSpPr>
          <p:nvPr>
            <p:ph type="pic" sz="quarter" idx="10"/>
          </p:nvPr>
        </p:nvSpPr>
        <p:spPr/>
      </p:sp>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5661500" y="2012986"/>
            <a:ext cx="5238148" cy="3311672"/>
          </a:xfrm>
        </p:spPr>
        <p:txBody>
          <a:bodyPr/>
          <a:lstStyle/>
          <a:p>
            <a:r>
              <a:rPr lang="en-US" sz="5000"/>
              <a:t>Steganografske tehnike zasnovane an DWT-u</a:t>
            </a:r>
            <a:endParaRPr lang="en-US" sz="5000" dirty="0"/>
          </a:p>
        </p:txBody>
      </p:sp>
    </p:spTree>
    <p:extLst>
      <p:ext uri="{BB962C8B-B14F-4D97-AF65-F5344CB8AC3E}">
        <p14:creationId xmlns:p14="http://schemas.microsoft.com/office/powerpoint/2010/main" val="233852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a:t>DWT</a:t>
            </a:r>
            <a:endParaRPr lang="en-US" dirty="0"/>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a:t>2024</a:t>
            </a:r>
            <a:endParaRPr lang="en-US" dirty="0"/>
          </a:p>
        </p:txBody>
      </p:sp>
      <p:graphicFrame>
        <p:nvGraphicFramePr>
          <p:cNvPr id="9" name="Content Placeholder 8">
            <a:extLst>
              <a:ext uri="{FF2B5EF4-FFF2-40B4-BE49-F238E27FC236}">
                <a16:creationId xmlns:a16="http://schemas.microsoft.com/office/drawing/2014/main" id="{771C8BCC-8D6F-425A-B433-D28E9B7BE55E}"/>
              </a:ext>
            </a:extLst>
          </p:cNvPr>
          <p:cNvGraphicFramePr>
            <a:graphicFrameLocks noGrp="1"/>
          </p:cNvGraphicFramePr>
          <p:nvPr>
            <p:ph idx="1"/>
            <p:extLst>
              <p:ext uri="{D42A27DB-BD31-4B8C-83A1-F6EECF244321}">
                <p14:modId xmlns:p14="http://schemas.microsoft.com/office/powerpoint/2010/main" val="1577129036"/>
              </p:ext>
            </p:extLst>
          </p:nvPr>
        </p:nvGraphicFramePr>
        <p:xfrm>
          <a:off x="595884" y="1678966"/>
          <a:ext cx="11000232"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a:extLst>
              <a:ext uri="{FF2B5EF4-FFF2-40B4-BE49-F238E27FC236}">
                <a16:creationId xmlns:a16="http://schemas.microsoft.com/office/drawing/2014/main" id="{D62FF1CB-657B-4E62-97C6-7FC959B28119}"/>
              </a:ext>
            </a:extLst>
          </p:cNvPr>
          <p:cNvSpPr>
            <a:spLocks noGrp="1"/>
          </p:cNvSpPr>
          <p:nvPr>
            <p:ph type="title"/>
          </p:nvPr>
        </p:nvSpPr>
        <p:spPr>
          <a:xfrm>
            <a:off x="1021080" y="261803"/>
            <a:ext cx="9912096" cy="1014984"/>
          </a:xfrm>
        </p:spPr>
        <p:txBody>
          <a:bodyPr/>
          <a:lstStyle/>
          <a:p>
            <a:r>
              <a:rPr lang="pl-PL" sz="4400"/>
              <a:t>Tehnike steganografije zasnovane na DWT-u</a:t>
            </a:r>
            <a:endParaRPr lang="en-US" sz="4400"/>
          </a:p>
        </p:txBody>
      </p:sp>
    </p:spTree>
    <p:extLst>
      <p:ext uri="{BB962C8B-B14F-4D97-AF65-F5344CB8AC3E}">
        <p14:creationId xmlns:p14="http://schemas.microsoft.com/office/powerpoint/2010/main" val="382618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a:t>DWT</a:t>
            </a:r>
            <a:endParaRPr lang="en-US" dirty="0"/>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a:t>2024</a:t>
            </a:r>
            <a:endParaRPr lang="en-US" dirty="0"/>
          </a:p>
        </p:txBody>
      </p:sp>
      <p:graphicFrame>
        <p:nvGraphicFramePr>
          <p:cNvPr id="9" name="Content Placeholder 8">
            <a:extLst>
              <a:ext uri="{FF2B5EF4-FFF2-40B4-BE49-F238E27FC236}">
                <a16:creationId xmlns:a16="http://schemas.microsoft.com/office/drawing/2014/main" id="{771C8BCC-8D6F-425A-B433-D28E9B7BE55E}"/>
              </a:ext>
            </a:extLst>
          </p:cNvPr>
          <p:cNvGraphicFramePr>
            <a:graphicFrameLocks noGrp="1"/>
          </p:cNvGraphicFramePr>
          <p:nvPr>
            <p:ph idx="1"/>
            <p:extLst>
              <p:ext uri="{D42A27DB-BD31-4B8C-83A1-F6EECF244321}">
                <p14:modId xmlns:p14="http://schemas.microsoft.com/office/powerpoint/2010/main" val="3219743954"/>
              </p:ext>
            </p:extLst>
          </p:nvPr>
        </p:nvGraphicFramePr>
        <p:xfrm>
          <a:off x="1235964" y="2061351"/>
          <a:ext cx="10033261" cy="3242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a:extLst>
              <a:ext uri="{FF2B5EF4-FFF2-40B4-BE49-F238E27FC236}">
                <a16:creationId xmlns:a16="http://schemas.microsoft.com/office/drawing/2014/main" id="{D62FF1CB-657B-4E62-97C6-7FC959B28119}"/>
              </a:ext>
            </a:extLst>
          </p:cNvPr>
          <p:cNvSpPr>
            <a:spLocks noGrp="1"/>
          </p:cNvSpPr>
          <p:nvPr>
            <p:ph type="title"/>
          </p:nvPr>
        </p:nvSpPr>
        <p:spPr>
          <a:xfrm>
            <a:off x="1021080" y="261803"/>
            <a:ext cx="9912096" cy="1014984"/>
          </a:xfrm>
        </p:spPr>
        <p:txBody>
          <a:bodyPr/>
          <a:lstStyle/>
          <a:p>
            <a:r>
              <a:rPr lang="pl-PL" sz="4400"/>
              <a:t>Tehnike steganografije zasnovane na DWT-u</a:t>
            </a:r>
            <a:endParaRPr lang="en-US" sz="4400"/>
          </a:p>
        </p:txBody>
      </p:sp>
    </p:spTree>
    <p:extLst>
      <p:ext uri="{BB962C8B-B14F-4D97-AF65-F5344CB8AC3E}">
        <p14:creationId xmlns:p14="http://schemas.microsoft.com/office/powerpoint/2010/main" val="224355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64FC2FA-3CF1-4E9B-A0E9-54F2C0F12FA9}"/>
              </a:ext>
            </a:extLst>
          </p:cNvPr>
          <p:cNvSpPr>
            <a:spLocks noGrp="1"/>
          </p:cNvSpPr>
          <p:nvPr>
            <p:ph type="pic" sz="quarter" idx="10"/>
          </p:nvPr>
        </p:nvSpPr>
        <p:spPr/>
      </p:sp>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5806560" y="2413322"/>
            <a:ext cx="4288296" cy="2489415"/>
          </a:xfrm>
        </p:spPr>
        <p:txBody>
          <a:bodyPr/>
          <a:lstStyle/>
          <a:p>
            <a:pPr algn="ctr"/>
            <a:r>
              <a:rPr lang="en-US"/>
              <a:t>PRIMENA </a:t>
            </a:r>
            <a:br>
              <a:rPr lang="en-US"/>
            </a:br>
            <a:r>
              <a:rPr lang="en-US"/>
              <a:t>DWT-A</a:t>
            </a:r>
            <a:endParaRPr lang="en-US" dirty="0"/>
          </a:p>
        </p:txBody>
      </p:sp>
    </p:spTree>
    <p:extLst>
      <p:ext uri="{BB962C8B-B14F-4D97-AF65-F5344CB8AC3E}">
        <p14:creationId xmlns:p14="http://schemas.microsoft.com/office/powerpoint/2010/main" val="2920820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F332C1-7570-46E5-8DBF-998DD82DDF3E}"/>
              </a:ext>
            </a:extLst>
          </p:cNvPr>
          <p:cNvSpPr txBox="1"/>
          <p:nvPr/>
        </p:nvSpPr>
        <p:spPr>
          <a:xfrm>
            <a:off x="396116" y="676260"/>
            <a:ext cx="11141950" cy="6586418"/>
          </a:xfrm>
          <a:prstGeom prst="rect">
            <a:avLst/>
          </a:prstGeom>
          <a:noFill/>
        </p:spPr>
        <p:txBody>
          <a:bodyPr wrap="square" rtlCol="0">
            <a:spAutoFit/>
          </a:bodyPr>
          <a:lstStyle/>
          <a:p>
            <a:pPr marL="457200" indent="-457200">
              <a:buFont typeface="Arial" panose="020B0604020202020204" pitchFamily="34" charset="0"/>
              <a:buChar char="•"/>
            </a:pPr>
            <a:r>
              <a:rPr lang="en-US" sz="2800"/>
              <a:t>Diskretna talasna transformacija (DWT) je popularna i efikasna metoda koja se koristi u steganografiji za </a:t>
            </a:r>
            <a:r>
              <a:rPr lang="en-US" sz="2800" b="1"/>
              <a:t>umetanje</a:t>
            </a:r>
            <a:r>
              <a:rPr lang="en-US" sz="2800"/>
              <a:t> skrivenih informacija unutar digitalnih slika</a:t>
            </a:r>
            <a:endParaRPr lang="en-AS" sz="2800"/>
          </a:p>
          <a:p>
            <a:pPr marL="457200" indent="-457200">
              <a:buFont typeface="Arial" panose="020B0604020202020204" pitchFamily="34" charset="0"/>
              <a:buChar char="•"/>
            </a:pPr>
            <a:endParaRPr lang="en-AS" sz="2800"/>
          </a:p>
          <a:p>
            <a:pPr marL="457200" indent="-457200">
              <a:buFont typeface="Arial" panose="020B0604020202020204" pitchFamily="34" charset="0"/>
              <a:buChar char="•"/>
            </a:pPr>
            <a:r>
              <a:rPr lang="en-AS" sz="2800"/>
              <a:t>O</a:t>
            </a:r>
            <a:r>
              <a:rPr lang="en-US" sz="2800"/>
              <a:t>mogućava da se </a:t>
            </a:r>
            <a:r>
              <a:rPr lang="en-US" sz="2800" b="1"/>
              <a:t>tajni</a:t>
            </a:r>
            <a:r>
              <a:rPr lang="en-US" sz="2800"/>
              <a:t> podaci implementiraju u oblasti</a:t>
            </a:r>
            <a:r>
              <a:rPr lang="en-AS" sz="2800"/>
              <a:t> vi</a:t>
            </a:r>
            <a:r>
              <a:rPr lang="en-US" sz="2800"/>
              <a:t>ših </a:t>
            </a:r>
            <a:r>
              <a:rPr lang="en-US" sz="2800" b="1"/>
              <a:t>frekvencija</a:t>
            </a:r>
            <a:r>
              <a:rPr lang="en-US" sz="2800"/>
              <a:t>, čineći izmene </a:t>
            </a:r>
            <a:r>
              <a:rPr lang="en-US" sz="2800" b="1"/>
              <a:t>manje</a:t>
            </a:r>
            <a:r>
              <a:rPr lang="en-US" sz="2800"/>
              <a:t> </a:t>
            </a:r>
            <a:r>
              <a:rPr lang="en-US" sz="2800" b="1"/>
              <a:t>vidljivim</a:t>
            </a:r>
            <a:r>
              <a:rPr lang="en-US" sz="2800"/>
              <a:t> ljudskom oku i </a:t>
            </a:r>
            <a:r>
              <a:rPr lang="en-US" sz="2800" b="1"/>
              <a:t>povećavajući</a:t>
            </a:r>
            <a:r>
              <a:rPr lang="en-US" sz="2800"/>
              <a:t> </a:t>
            </a:r>
            <a:r>
              <a:rPr lang="en-US" sz="2800" b="1"/>
              <a:t>otpornost</a:t>
            </a:r>
            <a:r>
              <a:rPr lang="en-US" sz="2800"/>
              <a:t> na razne oblike napada i manipulacija</a:t>
            </a:r>
            <a:endParaRPr lang="en-AS" sz="2800"/>
          </a:p>
          <a:p>
            <a:pPr marL="457200" indent="-457200">
              <a:buFont typeface="Arial" panose="020B0604020202020204" pitchFamily="34" charset="0"/>
              <a:buChar char="•"/>
            </a:pPr>
            <a:endParaRPr lang="en-AS" sz="2800"/>
          </a:p>
          <a:p>
            <a:pPr marL="457200" indent="-457200">
              <a:buFont typeface="Arial" panose="020B0604020202020204" pitchFamily="34" charset="0"/>
              <a:buChar char="•"/>
            </a:pPr>
            <a:endParaRPr lang="en-AS" sz="2800"/>
          </a:p>
          <a:p>
            <a:endParaRPr lang="en-AS"/>
          </a:p>
          <a:p>
            <a:endParaRPr lang="en-AS"/>
          </a:p>
          <a:p>
            <a:endParaRPr lang="en-AS"/>
          </a:p>
          <a:p>
            <a:endParaRPr lang="en-AS"/>
          </a:p>
          <a:p>
            <a:endParaRPr lang="en-AS"/>
          </a:p>
          <a:p>
            <a:endParaRPr lang="en-AS"/>
          </a:p>
          <a:p>
            <a:endParaRPr lang="en-AS"/>
          </a:p>
          <a:p>
            <a:endParaRPr lang="en-AS"/>
          </a:p>
          <a:p>
            <a:endParaRPr lang="en-AS"/>
          </a:p>
          <a:p>
            <a:endParaRPr lang="en-AS"/>
          </a:p>
          <a:p>
            <a:endParaRPr lang="en-US"/>
          </a:p>
        </p:txBody>
      </p:sp>
      <p:sp>
        <p:nvSpPr>
          <p:cNvPr id="8" name="Rectangle 7">
            <a:extLst>
              <a:ext uri="{FF2B5EF4-FFF2-40B4-BE49-F238E27FC236}">
                <a16:creationId xmlns:a16="http://schemas.microsoft.com/office/drawing/2014/main" id="{0FD85059-38AC-43BC-8F89-03663F6BDC7C}"/>
              </a:ext>
            </a:extLst>
          </p:cNvPr>
          <p:cNvSpPr/>
          <p:nvPr/>
        </p:nvSpPr>
        <p:spPr>
          <a:xfrm>
            <a:off x="6095999" y="3596895"/>
            <a:ext cx="4533145" cy="2426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F7A3F85-CAC3-4857-B507-640905E9F2E0}"/>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3" name="Footer Placeholder 2">
            <a:extLst>
              <a:ext uri="{FF2B5EF4-FFF2-40B4-BE49-F238E27FC236}">
                <a16:creationId xmlns:a16="http://schemas.microsoft.com/office/drawing/2014/main" id="{A1B4D229-90A2-4457-A9E4-5C581D9EDCFE}"/>
              </a:ext>
            </a:extLst>
          </p:cNvPr>
          <p:cNvSpPr>
            <a:spLocks noGrp="1"/>
          </p:cNvSpPr>
          <p:nvPr>
            <p:ph type="ftr" sz="quarter" idx="11"/>
          </p:nvPr>
        </p:nvSpPr>
        <p:spPr/>
        <p:txBody>
          <a:bodyPr/>
          <a:lstStyle/>
          <a:p>
            <a:r>
              <a:rPr lang="en-US"/>
              <a:t>DWT</a:t>
            </a:r>
            <a:endParaRPr lang="en-US" noProof="0"/>
          </a:p>
        </p:txBody>
      </p:sp>
      <p:sp>
        <p:nvSpPr>
          <p:cNvPr id="4" name="Date Placeholder 3">
            <a:extLst>
              <a:ext uri="{FF2B5EF4-FFF2-40B4-BE49-F238E27FC236}">
                <a16:creationId xmlns:a16="http://schemas.microsoft.com/office/drawing/2014/main" id="{530BCAA8-6C64-473C-96DC-D659D3A99ADC}"/>
              </a:ext>
            </a:extLst>
          </p:cNvPr>
          <p:cNvSpPr>
            <a:spLocks noGrp="1"/>
          </p:cNvSpPr>
          <p:nvPr>
            <p:ph type="dt" sz="half" idx="10"/>
          </p:nvPr>
        </p:nvSpPr>
        <p:spPr/>
        <p:txBody>
          <a:bodyPr/>
          <a:lstStyle/>
          <a:p>
            <a:r>
              <a:rPr lang="en-US" noProof="0"/>
              <a:t>2024</a:t>
            </a:r>
          </a:p>
        </p:txBody>
      </p:sp>
      <p:pic>
        <p:nvPicPr>
          <p:cNvPr id="7" name="Picture 6">
            <a:extLst>
              <a:ext uri="{FF2B5EF4-FFF2-40B4-BE49-F238E27FC236}">
                <a16:creationId xmlns:a16="http://schemas.microsoft.com/office/drawing/2014/main" id="{E10D530B-52F5-4E43-AD91-493C8CE690EC}"/>
              </a:ext>
            </a:extLst>
          </p:cNvPr>
          <p:cNvPicPr>
            <a:picLocks noChangeAspect="1"/>
          </p:cNvPicPr>
          <p:nvPr/>
        </p:nvPicPr>
        <p:blipFill>
          <a:blip r:embed="rId2">
            <a:duotone>
              <a:prstClr val="black"/>
              <a:schemeClr val="accent4">
                <a:tint val="45000"/>
                <a:satMod val="400000"/>
              </a:schemeClr>
            </a:duotone>
            <a:alphaModFix/>
          </a:blip>
          <a:stretch>
            <a:fillRect/>
          </a:stretch>
        </p:blipFill>
        <p:spPr>
          <a:xfrm>
            <a:off x="6096000" y="3360010"/>
            <a:ext cx="4291658" cy="2426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521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a:t>1</a:t>
            </a:r>
            <a:endParaRPr lang="en-US" dirty="0"/>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a:t>Osnove DWT</a:t>
            </a:r>
            <a:endParaRPr lang="en-US" dirty="0"/>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35632" y="4326702"/>
            <a:ext cx="2186150" cy="630936"/>
          </a:xfrm>
        </p:spPr>
        <p:txBody>
          <a:bodyPr/>
          <a:lstStyle/>
          <a:p>
            <a:r>
              <a:rPr lang="en-US"/>
              <a:t>DWT u obradi slika</a:t>
            </a:r>
            <a:endParaRPr lang="en-US" dirty="0"/>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8328" y="4313642"/>
            <a:ext cx="2111530" cy="630936"/>
          </a:xfrm>
        </p:spPr>
        <p:txBody>
          <a:bodyPr/>
          <a:lstStyle/>
          <a:p>
            <a:r>
              <a:rPr lang="en-US"/>
              <a:t>Osnove steganografije</a:t>
            </a:r>
            <a:endParaRPr lang="en-US" dirty="0"/>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3"/>
            <a:ext cx="2186150" cy="658329"/>
          </a:xfrm>
        </p:spPr>
        <p:txBody>
          <a:bodyPr/>
          <a:lstStyle/>
          <a:p>
            <a:r>
              <a:rPr lang="en-US"/>
              <a:t>Steganografske tehnike zasnovane na DWT-u</a:t>
            </a:r>
            <a:endParaRPr lang="en-US" dirty="0"/>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466008" y="4319944"/>
            <a:ext cx="2158076" cy="658328"/>
          </a:xfrm>
        </p:spPr>
        <p:txBody>
          <a:bodyPr/>
          <a:lstStyle/>
          <a:p>
            <a:r>
              <a:rPr lang="en-US"/>
              <a:t>Primena DWT-a </a:t>
            </a:r>
          </a:p>
          <a:p>
            <a:r>
              <a:rPr lang="en-US"/>
              <a:t>I demo</a:t>
            </a:r>
            <a:endParaRPr lang="en-US" dirty="0"/>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a:t>DWT</a:t>
            </a:r>
            <a:endParaRPr lang="en-US"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a:t>2024</a:t>
            </a:r>
            <a:endParaRPr lang="en-US" dirty="0"/>
          </a:p>
        </p:txBody>
      </p:sp>
    </p:spTree>
    <p:extLst>
      <p:ext uri="{BB962C8B-B14F-4D97-AF65-F5344CB8AC3E}">
        <p14:creationId xmlns:p14="http://schemas.microsoft.com/office/powerpoint/2010/main" val="6819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7A3F85-CAC3-4857-B507-640905E9F2E0}"/>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3" name="Footer Placeholder 2">
            <a:extLst>
              <a:ext uri="{FF2B5EF4-FFF2-40B4-BE49-F238E27FC236}">
                <a16:creationId xmlns:a16="http://schemas.microsoft.com/office/drawing/2014/main" id="{A1B4D229-90A2-4457-A9E4-5C581D9EDCFE}"/>
              </a:ext>
            </a:extLst>
          </p:cNvPr>
          <p:cNvSpPr>
            <a:spLocks noGrp="1"/>
          </p:cNvSpPr>
          <p:nvPr>
            <p:ph type="ftr" sz="quarter" idx="11"/>
          </p:nvPr>
        </p:nvSpPr>
        <p:spPr/>
        <p:txBody>
          <a:bodyPr/>
          <a:lstStyle/>
          <a:p>
            <a:r>
              <a:rPr lang="en-US"/>
              <a:t>DWT</a:t>
            </a:r>
            <a:endParaRPr lang="en-US" noProof="0"/>
          </a:p>
        </p:txBody>
      </p:sp>
      <p:sp>
        <p:nvSpPr>
          <p:cNvPr id="4" name="Date Placeholder 3">
            <a:extLst>
              <a:ext uri="{FF2B5EF4-FFF2-40B4-BE49-F238E27FC236}">
                <a16:creationId xmlns:a16="http://schemas.microsoft.com/office/drawing/2014/main" id="{530BCAA8-6C64-473C-96DC-D659D3A99ADC}"/>
              </a:ext>
            </a:extLst>
          </p:cNvPr>
          <p:cNvSpPr>
            <a:spLocks noGrp="1"/>
          </p:cNvSpPr>
          <p:nvPr>
            <p:ph type="dt" sz="half" idx="10"/>
          </p:nvPr>
        </p:nvSpPr>
        <p:spPr/>
        <p:txBody>
          <a:bodyPr/>
          <a:lstStyle/>
          <a:p>
            <a:r>
              <a:rPr lang="en-US" noProof="0"/>
              <a:t>2024</a:t>
            </a:r>
          </a:p>
        </p:txBody>
      </p:sp>
      <p:graphicFrame>
        <p:nvGraphicFramePr>
          <p:cNvPr id="9" name="Diagram 8">
            <a:extLst>
              <a:ext uri="{FF2B5EF4-FFF2-40B4-BE49-F238E27FC236}">
                <a16:creationId xmlns:a16="http://schemas.microsoft.com/office/drawing/2014/main" id="{61CE9300-90CE-40AA-92E4-CE5533ACD2B3}"/>
              </a:ext>
            </a:extLst>
          </p:cNvPr>
          <p:cNvGraphicFramePr/>
          <p:nvPr>
            <p:extLst>
              <p:ext uri="{D42A27DB-BD31-4B8C-83A1-F6EECF244321}">
                <p14:modId xmlns:p14="http://schemas.microsoft.com/office/powerpoint/2010/main" val="1677733146"/>
              </p:ext>
            </p:extLst>
          </p:nvPr>
        </p:nvGraphicFramePr>
        <p:xfrm>
          <a:off x="216132" y="1579417"/>
          <a:ext cx="11053094" cy="3990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7">
            <a:extLst>
              <a:ext uri="{FF2B5EF4-FFF2-40B4-BE49-F238E27FC236}">
                <a16:creationId xmlns:a16="http://schemas.microsoft.com/office/drawing/2014/main" id="{16FC242D-0D75-4D3B-9D72-EB93F0CE2B52}"/>
              </a:ext>
            </a:extLst>
          </p:cNvPr>
          <p:cNvSpPr txBox="1">
            <a:spLocks/>
          </p:cNvSpPr>
          <p:nvPr/>
        </p:nvSpPr>
        <p:spPr>
          <a:xfrm>
            <a:off x="1021080" y="261803"/>
            <a:ext cx="9912096" cy="1014984"/>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AS" sz="4400">
                <a:solidFill>
                  <a:schemeClr val="accent3">
                    <a:lumMod val="50000"/>
                  </a:schemeClr>
                </a:solidFill>
              </a:rPr>
              <a:t>Koraci u implementaciji DWT</a:t>
            </a:r>
            <a:endParaRPr lang="en-US" sz="4400">
              <a:solidFill>
                <a:schemeClr val="accent3">
                  <a:lumMod val="50000"/>
                </a:schemeClr>
              </a:solidFill>
            </a:endParaRPr>
          </a:p>
        </p:txBody>
      </p:sp>
    </p:spTree>
    <p:extLst>
      <p:ext uri="{BB962C8B-B14F-4D97-AF65-F5344CB8AC3E}">
        <p14:creationId xmlns:p14="http://schemas.microsoft.com/office/powerpoint/2010/main" val="1185443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AS"/>
              <a:t>Biblioteke</a:t>
            </a:r>
            <a:endParaRPr lang="en-US" dirty="0"/>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a:xfrm>
            <a:off x="484835" y="1836534"/>
            <a:ext cx="2528887" cy="2528887"/>
          </a:xfrm>
        </p:spPr>
        <p:txBody>
          <a:bodyPr/>
          <a:lstStyle/>
          <a:p>
            <a:r>
              <a:rPr lang="en-AS" sz="3600"/>
              <a:t>Pillow (PIL)</a:t>
            </a:r>
            <a:endParaRPr lang="en-US" sz="3600" dirty="0"/>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a:xfrm>
            <a:off x="4811024" y="1836534"/>
            <a:ext cx="2528887" cy="2528887"/>
          </a:xfrm>
        </p:spPr>
        <p:txBody>
          <a:bodyPr/>
          <a:lstStyle/>
          <a:p>
            <a:r>
              <a:rPr lang="en-AS" sz="3600"/>
              <a:t>PYWT</a:t>
            </a:r>
            <a:endParaRPr lang="en-US" sz="3600"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AS" sz="3200"/>
              <a:t>NUMPY</a:t>
            </a:r>
            <a:endParaRPr lang="en-US" sz="3200"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a:xfrm>
            <a:off x="2595129" y="3813977"/>
            <a:ext cx="2675553" cy="2528887"/>
          </a:xfrm>
        </p:spPr>
        <p:txBody>
          <a:bodyPr/>
          <a:lstStyle/>
          <a:p>
            <a:r>
              <a:rPr lang="en-AS"/>
              <a:t>.</a:t>
            </a:r>
            <a:r>
              <a:rPr lang="en-US"/>
              <a:t>convert(‘L’</a:t>
            </a:r>
            <a:r>
              <a:rPr lang="en-AS"/>
              <a:t>)</a:t>
            </a:r>
          </a:p>
          <a:p>
            <a:r>
              <a:rPr lang="en-US"/>
              <a:t>.open(cover_image_path</a:t>
            </a:r>
            <a:r>
              <a:rPr lang="en-AS"/>
              <a:t>)</a:t>
            </a:r>
            <a:endParaRPr lang="en-US"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a:t>pywt.dwt2 pywt.idwt2 </a:t>
            </a:r>
          </a:p>
          <a:p>
            <a:endParaRPr lang="en-US" dirty="0"/>
          </a:p>
        </p:txBody>
      </p:sp>
    </p:spTree>
    <p:extLst>
      <p:ext uri="{BB962C8B-B14F-4D97-AF65-F5344CB8AC3E}">
        <p14:creationId xmlns:p14="http://schemas.microsoft.com/office/powerpoint/2010/main" val="559354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360794" y="1162950"/>
            <a:ext cx="4125606" cy="3758184"/>
          </a:xfrm>
        </p:spPr>
        <p:txBody>
          <a:bodyPr/>
          <a:lstStyle/>
          <a:p>
            <a:r>
              <a:rPr lang="en-US" sz="2800" b="1"/>
              <a:t>Učitavanje i priprema cover slike</a:t>
            </a:r>
          </a:p>
          <a:p>
            <a:r>
              <a:rPr lang="en-US" sz="2400"/>
              <a:t>Pre umetanja, tajni podaci se konvertuju u niz bitova.</a:t>
            </a:r>
            <a:endParaRPr lang="en-AS" sz="2400"/>
          </a:p>
          <a:p>
            <a:pPr marL="342900" indent="-342900">
              <a:buFont typeface="Arial" panose="020B0604020202020204" pitchFamily="34" charset="0"/>
              <a:buChar char="•"/>
            </a:pPr>
            <a:r>
              <a:rPr lang="en-US" sz="2400"/>
              <a:t> Za tekst, svaki karakter se pretvara u ASCII kod i dalje u binarni oblik </a:t>
            </a:r>
            <a:endParaRPr lang="en-AS" sz="2400"/>
          </a:p>
          <a:p>
            <a:pPr marL="342900" indent="-342900">
              <a:buFont typeface="Arial" panose="020B0604020202020204" pitchFamily="34" charset="0"/>
              <a:buChar char="•"/>
            </a:pPr>
            <a:r>
              <a:rPr lang="en-US" sz="2400"/>
              <a:t>Za sliku, svaki piksel (0–255) se konvertuje u 8-bitnu binarnu reprezentaciju</a:t>
            </a:r>
            <a:endParaRPr lang="en-US" sz="2400" dirty="0"/>
          </a:p>
        </p:txBody>
      </p:sp>
      <p:sp>
        <p:nvSpPr>
          <p:cNvPr id="5" name="Picture Placeholder 4">
            <a:extLst>
              <a:ext uri="{FF2B5EF4-FFF2-40B4-BE49-F238E27FC236}">
                <a16:creationId xmlns:a16="http://schemas.microsoft.com/office/drawing/2014/main" id="{C9B4A757-AB8E-4B5A-805C-E941722DBF85}"/>
              </a:ext>
            </a:extLst>
          </p:cNvPr>
          <p:cNvSpPr>
            <a:spLocks noGrp="1"/>
          </p:cNvSpPr>
          <p:nvPr>
            <p:ph type="pic" sz="quarter" idx="10"/>
          </p:nvPr>
        </p:nvSpPr>
        <p:spPr/>
      </p:sp>
      <p:sp>
        <p:nvSpPr>
          <p:cNvPr id="13" name="TextBox 12">
            <a:extLst>
              <a:ext uri="{FF2B5EF4-FFF2-40B4-BE49-F238E27FC236}">
                <a16:creationId xmlns:a16="http://schemas.microsoft.com/office/drawing/2014/main" id="{5CB18C7E-FF02-4109-9FDA-7C4449A86BCB}"/>
              </a:ext>
            </a:extLst>
          </p:cNvPr>
          <p:cNvSpPr txBox="1"/>
          <p:nvPr/>
        </p:nvSpPr>
        <p:spPr>
          <a:xfrm>
            <a:off x="6587837" y="2136338"/>
            <a:ext cx="4243369" cy="2585323"/>
          </a:xfrm>
          <a:prstGeom prst="rect">
            <a:avLst/>
          </a:prstGeom>
          <a:noFill/>
        </p:spPr>
        <p:txBody>
          <a:bodyPr wrap="square">
            <a:spAutoFit/>
          </a:bodyPr>
          <a:lstStyle/>
          <a:p>
            <a:r>
              <a:rPr lang="en-US" b="0">
                <a:effectLst/>
                <a:latin typeface="Consolas" panose="020B0609020204030204" pitchFamily="49" charset="0"/>
              </a:rPr>
              <a:t>def message_to_bits(message):</a:t>
            </a:r>
          </a:p>
          <a:p>
            <a:r>
              <a:rPr lang="en-US" b="0">
                <a:effectLst/>
                <a:latin typeface="Consolas" panose="020B0609020204030204" pitchFamily="49" charset="0"/>
              </a:rPr>
              <a:t>    bits = []</a:t>
            </a:r>
          </a:p>
          <a:p>
            <a:r>
              <a:rPr lang="en-US" b="0">
                <a:effectLst/>
                <a:latin typeface="Consolas" panose="020B0609020204030204" pitchFamily="49" charset="0"/>
              </a:rPr>
              <a:t>    for char in message:</a:t>
            </a:r>
          </a:p>
          <a:p>
            <a:r>
              <a:rPr lang="en-US" b="0">
                <a:effectLst/>
                <a:latin typeface="Consolas" panose="020B0609020204030204" pitchFamily="49" charset="0"/>
              </a:rPr>
              <a:t>        char_code = ord(char)</a:t>
            </a:r>
          </a:p>
          <a:p>
            <a:r>
              <a:rPr lang="en-US" b="0">
                <a:effectLst/>
                <a:latin typeface="Consolas" panose="020B0609020204030204" pitchFamily="49" charset="0"/>
              </a:rPr>
              <a:t>        bits.extend([int(b) for b in format(char_code, '08b')])</a:t>
            </a:r>
          </a:p>
          <a:p>
            <a:r>
              <a:rPr lang="en-US" b="0">
                <a:effectLst/>
                <a:latin typeface="Consolas" panose="020B0609020204030204" pitchFamily="49" charset="0"/>
              </a:rPr>
              <a:t>    return bits</a:t>
            </a:r>
          </a:p>
          <a:p>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9758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360794" y="1162950"/>
            <a:ext cx="4125606" cy="3758184"/>
          </a:xfrm>
        </p:spPr>
        <p:txBody>
          <a:bodyPr/>
          <a:lstStyle/>
          <a:p>
            <a:r>
              <a:rPr lang="sr-Latn-RS" sz="2400" b="1">
                <a:effectLst/>
                <a:ea typeface="Calibri" panose="020F0502020204030204" pitchFamily="34" charset="0"/>
              </a:rPr>
              <a:t>Primena DWT na originalnu sliku</a:t>
            </a:r>
            <a:endParaRPr lang="en-US" sz="3600" b="1"/>
          </a:p>
          <a:p>
            <a:pPr marL="342900" indent="-342900">
              <a:buFont typeface="Arial" panose="020B0604020202020204" pitchFamily="34" charset="0"/>
              <a:buChar char="•"/>
            </a:pPr>
            <a:r>
              <a:rPr lang="en-AS" sz="2400"/>
              <a:t>S</a:t>
            </a:r>
            <a:r>
              <a:rPr lang="en-US" sz="2400"/>
              <a:t>lika</a:t>
            </a:r>
            <a:r>
              <a:rPr lang="en-AS" sz="2400"/>
              <a:t> se</a:t>
            </a:r>
            <a:r>
              <a:rPr lang="en-US" sz="2400"/>
              <a:t> dekomponuje na četiri podkomponente (LL, LH, HL, HH)</a:t>
            </a:r>
            <a:endParaRPr lang="en-AS" sz="2400"/>
          </a:p>
          <a:p>
            <a:pPr marL="342900" indent="-342900">
              <a:buFont typeface="Arial" panose="020B0604020202020204" pitchFamily="34" charset="0"/>
              <a:buChar char="•"/>
            </a:pPr>
            <a:r>
              <a:rPr lang="en-US" sz="2400"/>
              <a:t>Za steganografiju se uglavnom koriste </a:t>
            </a:r>
            <a:r>
              <a:rPr lang="en-US" sz="2400" b="1"/>
              <a:t>LH, HL i HH </a:t>
            </a:r>
            <a:r>
              <a:rPr lang="en-US" sz="2400"/>
              <a:t>komponente za umetanje podataka, jer su izmene u njima manje uočljive ljudskom oku. </a:t>
            </a:r>
            <a:endParaRPr lang="en-US" sz="2400" dirty="0"/>
          </a:p>
        </p:txBody>
      </p:sp>
      <p:sp>
        <p:nvSpPr>
          <p:cNvPr id="6" name="TextBox 5">
            <a:extLst>
              <a:ext uri="{FF2B5EF4-FFF2-40B4-BE49-F238E27FC236}">
                <a16:creationId xmlns:a16="http://schemas.microsoft.com/office/drawing/2014/main" id="{44A4C97F-E127-4658-B9DD-86CB58F0C2E6}"/>
              </a:ext>
            </a:extLst>
          </p:cNvPr>
          <p:cNvSpPr txBox="1"/>
          <p:nvPr/>
        </p:nvSpPr>
        <p:spPr>
          <a:xfrm>
            <a:off x="6276683" y="1810936"/>
            <a:ext cx="4802807" cy="615553"/>
          </a:xfrm>
          <a:prstGeom prst="rect">
            <a:avLst/>
          </a:prstGeom>
          <a:noFill/>
        </p:spPr>
        <p:txBody>
          <a:bodyPr wrap="square">
            <a:spAutoFit/>
          </a:bodyPr>
          <a:lstStyle/>
          <a:p>
            <a:r>
              <a:rPr lang="en-US" sz="1700" b="0">
                <a:effectLst/>
                <a:latin typeface="Consolas" panose="020B0609020204030204" pitchFamily="49" charset="0"/>
              </a:rPr>
              <a:t>coeffs2 = pywt.dwt2(cover_arr, 'haar')</a:t>
            </a:r>
          </a:p>
          <a:p>
            <a:r>
              <a:rPr lang="en-US" sz="1700" b="0">
                <a:effectLst/>
                <a:latin typeface="Consolas" panose="020B0609020204030204" pitchFamily="49" charset="0"/>
              </a:rPr>
              <a:t> LL, (LH, HL, HH) = coeffs2</a:t>
            </a:r>
          </a:p>
        </p:txBody>
      </p:sp>
      <p:pic>
        <p:nvPicPr>
          <p:cNvPr id="16" name="Picture Placeholder 15">
            <a:extLst>
              <a:ext uri="{FF2B5EF4-FFF2-40B4-BE49-F238E27FC236}">
                <a16:creationId xmlns:a16="http://schemas.microsoft.com/office/drawing/2014/main" id="{71FF0FF5-4237-48F2-9999-D34DEAB4FD50}"/>
              </a:ext>
            </a:extLst>
          </p:cNvPr>
          <p:cNvPicPr>
            <a:picLocks noGrp="1" noChangeAspect="1"/>
          </p:cNvPicPr>
          <p:nvPr>
            <p:ph type="pic" sz="quarter" idx="10"/>
          </p:nvPr>
        </p:nvPicPr>
        <p:blipFill rotWithShape="1">
          <a:blip r:embed="rId2"/>
          <a:srcRect l="4691" t="50647" r="4691"/>
          <a:stretch/>
        </p:blipFill>
        <p:spPr>
          <a:xfrm>
            <a:off x="6276683" y="3124422"/>
            <a:ext cx="4802807" cy="2616486"/>
          </a:xfrm>
        </p:spPr>
      </p:pic>
      <p:cxnSp>
        <p:nvCxnSpPr>
          <p:cNvPr id="18" name="Straight Connector 17">
            <a:extLst>
              <a:ext uri="{FF2B5EF4-FFF2-40B4-BE49-F238E27FC236}">
                <a16:creationId xmlns:a16="http://schemas.microsoft.com/office/drawing/2014/main" id="{64CADBDF-7D8C-4C90-AEB5-754BF0AD8685}"/>
              </a:ext>
            </a:extLst>
          </p:cNvPr>
          <p:cNvCxnSpPr>
            <a:cxnSpLocks/>
          </p:cNvCxnSpPr>
          <p:nvPr/>
        </p:nvCxnSpPr>
        <p:spPr>
          <a:xfrm>
            <a:off x="6276683" y="864524"/>
            <a:ext cx="0" cy="487638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631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112509" y="1162949"/>
            <a:ext cx="4636010" cy="3974315"/>
          </a:xfrm>
        </p:spPr>
        <p:txBody>
          <a:bodyPr/>
          <a:lstStyle/>
          <a:p>
            <a:r>
              <a:rPr lang="sr-Latn-RS" sz="2400" b="1">
                <a:effectLst/>
                <a:ea typeface="Calibri" panose="020F0502020204030204" pitchFamily="34" charset="0"/>
              </a:rPr>
              <a:t>Umetanje skrivene informacije</a:t>
            </a:r>
            <a:endParaRPr lang="en-AS" sz="2400" b="1">
              <a:effectLst/>
              <a:ea typeface="Calibri" panose="020F0502020204030204" pitchFamily="34" charset="0"/>
            </a:endParaRPr>
          </a:p>
          <a:p>
            <a:pPr marL="342900" indent="-342900">
              <a:buFont typeface="Arial" panose="020B0604020202020204" pitchFamily="34" charset="0"/>
              <a:buChar char="•"/>
            </a:pPr>
            <a:r>
              <a:rPr lang="en-US" sz="2200"/>
              <a:t>DWT koeficijenti, koji su realne vrednosti, prvo se zaokružuju na najbliže celobrojne vrednosti.</a:t>
            </a:r>
          </a:p>
          <a:p>
            <a:pPr marL="342900" indent="-342900">
              <a:buFont typeface="Arial" panose="020B0604020202020204" pitchFamily="34" charset="0"/>
              <a:buChar char="•"/>
            </a:pPr>
            <a:r>
              <a:rPr lang="en-US" sz="2200"/>
              <a:t>Svakom koeficijentu se posmatra najmanje značajan bit (LSB). Ako taj bit ne odgovara željenom tajnom bitu koji treba ugraditi, vrednost koeficijenta se neznatno promeni (poveća ili smanji za 1) tako da mu se LSB uskladi sa tajnim bitom.</a:t>
            </a:r>
          </a:p>
          <a:p>
            <a:endParaRPr lang="en-US" sz="2200" dirty="0"/>
          </a:p>
        </p:txBody>
      </p:sp>
      <p:sp>
        <p:nvSpPr>
          <p:cNvPr id="5" name="Picture Placeholder 4">
            <a:extLst>
              <a:ext uri="{FF2B5EF4-FFF2-40B4-BE49-F238E27FC236}">
                <a16:creationId xmlns:a16="http://schemas.microsoft.com/office/drawing/2014/main" id="{C9B4A757-AB8E-4B5A-805C-E941722DBF85}"/>
              </a:ext>
            </a:extLst>
          </p:cNvPr>
          <p:cNvSpPr>
            <a:spLocks noGrp="1"/>
          </p:cNvSpPr>
          <p:nvPr>
            <p:ph type="pic" sz="quarter" idx="10"/>
          </p:nvPr>
        </p:nvSpPr>
        <p:spPr>
          <a:xfrm>
            <a:off x="5748518" y="812292"/>
            <a:ext cx="5330974" cy="4928616"/>
          </a:xfrm>
        </p:spPr>
      </p:sp>
      <p:sp>
        <p:nvSpPr>
          <p:cNvPr id="6" name="TextBox 5">
            <a:extLst>
              <a:ext uri="{FF2B5EF4-FFF2-40B4-BE49-F238E27FC236}">
                <a16:creationId xmlns:a16="http://schemas.microsoft.com/office/drawing/2014/main" id="{6E7DC06F-2999-4E67-9276-32E017B9F2AA}"/>
              </a:ext>
            </a:extLst>
          </p:cNvPr>
          <p:cNvSpPr txBox="1"/>
          <p:nvPr/>
        </p:nvSpPr>
        <p:spPr>
          <a:xfrm>
            <a:off x="5390804" y="1147306"/>
            <a:ext cx="5688688" cy="3904530"/>
          </a:xfrm>
          <a:prstGeom prst="rect">
            <a:avLst/>
          </a:prstGeom>
          <a:noFill/>
        </p:spPr>
        <p:txBody>
          <a:bodyPr wrap="square">
            <a:spAutoFit/>
          </a:bodyPr>
          <a:lstStyle/>
          <a:p>
            <a:pPr marL="45720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Courier New" panose="02070309020205020404" pitchFamily="49" charset="0"/>
                <a:ea typeface="Times New Roman" panose="02020603050405020304" pitchFamily="18" charset="0"/>
                <a:cs typeface="Times New Roman" panose="02020603050405020304" pitchFamily="18" charset="0"/>
              </a:rPr>
              <a:t>def embed_bits_in_coefficients(coeffs, bits):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Courier New" panose="02070309020205020404" pitchFamily="49" charset="0"/>
                <a:ea typeface="Times New Roman" panose="02020603050405020304" pitchFamily="18" charset="0"/>
                <a:cs typeface="Times New Roman" panose="02020603050405020304" pitchFamily="18" charset="0"/>
              </a:rPr>
              <a:t>    flat = coeffs.flatten()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Courier New" panose="02070309020205020404" pitchFamily="49" charset="0"/>
                <a:ea typeface="Times New Roman" panose="02020603050405020304" pitchFamily="18" charset="0"/>
                <a:cs typeface="Times New Roman" panose="02020603050405020304" pitchFamily="18" charset="0"/>
              </a:rPr>
              <a:t>    for i, bit in enumerate(bits):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Courier New" panose="02070309020205020404" pitchFamily="49" charset="0"/>
                <a:ea typeface="Times New Roman" panose="02020603050405020304" pitchFamily="18" charset="0"/>
                <a:cs typeface="Times New Roman" panose="02020603050405020304" pitchFamily="18" charset="0"/>
              </a:rPr>
              <a:t>        val = flat[i]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Courier New" panose="02070309020205020404" pitchFamily="49" charset="0"/>
                <a:ea typeface="Times New Roman" panose="02020603050405020304" pitchFamily="18" charset="0"/>
                <a:cs typeface="Times New Roman" panose="02020603050405020304" pitchFamily="18" charset="0"/>
              </a:rPr>
              <a:t>        if (val % 2) != bit: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Courier New" panose="02070309020205020404" pitchFamily="49" charset="0"/>
                <a:ea typeface="Times New Roman" panose="02020603050405020304" pitchFamily="18" charset="0"/>
                <a:cs typeface="Times New Roman" panose="02020603050405020304" pitchFamily="18" charset="0"/>
              </a:rPr>
              <a:t>            val = val - 1 if (val % 2 == 1) else val + 1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Courier New" panose="02070309020205020404" pitchFamily="49" charset="0"/>
                <a:ea typeface="Times New Roman" panose="02020603050405020304" pitchFamily="18" charset="0"/>
                <a:cs typeface="Times New Roman" panose="02020603050405020304" pitchFamily="18" charset="0"/>
              </a:rPr>
              <a:t>        flat[i] = val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Courier New" panose="02070309020205020404" pitchFamily="49" charset="0"/>
                <a:ea typeface="Times New Roman" panose="02020603050405020304" pitchFamily="18" charset="0"/>
                <a:cs typeface="Times New Roman" panose="02020603050405020304" pitchFamily="18" charset="0"/>
              </a:rPr>
              <a:t>    return flat.reshape(coeffs.shape)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871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061235" y="1112413"/>
            <a:ext cx="4636010" cy="3974315"/>
          </a:xfrm>
        </p:spPr>
        <p:txBody>
          <a:bodyPr/>
          <a:lstStyle/>
          <a:p>
            <a:r>
              <a:rPr lang="sr-Latn-RS" sz="2400" b="1">
                <a:effectLst/>
                <a:ea typeface="Calibri" panose="020F0502020204030204" pitchFamily="34" charset="0"/>
              </a:rPr>
              <a:t>Inverzna DWT (IDWT)</a:t>
            </a:r>
            <a:endParaRPr lang="en-AS" sz="2400" b="1">
              <a:effectLst/>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r>
              <a:rPr lang="en-US" sz="2200"/>
              <a:t>Nakon umetanja tajnih bitova, novi koeficijenti se vraćaju u strukturu (LL, (LH_modified, HL, HH)) i primenjuje se inverzna DWT</a:t>
            </a:r>
          </a:p>
          <a:p>
            <a:pPr marL="342900" indent="-342900">
              <a:buFont typeface="Arial" panose="020B0604020202020204" pitchFamily="34" charset="0"/>
              <a:buChar char="•"/>
            </a:pPr>
            <a:r>
              <a:rPr lang="en-US" sz="2200"/>
              <a:t>Rezultat je stego slika, vizuelno slična originalnoj</a:t>
            </a:r>
            <a:endParaRPr lang="en-US" sz="2200" dirty="0"/>
          </a:p>
        </p:txBody>
      </p:sp>
      <p:sp>
        <p:nvSpPr>
          <p:cNvPr id="5" name="Picture Placeholder 4">
            <a:extLst>
              <a:ext uri="{FF2B5EF4-FFF2-40B4-BE49-F238E27FC236}">
                <a16:creationId xmlns:a16="http://schemas.microsoft.com/office/drawing/2014/main" id="{C9B4A757-AB8E-4B5A-805C-E941722DBF85}"/>
              </a:ext>
            </a:extLst>
          </p:cNvPr>
          <p:cNvSpPr>
            <a:spLocks noGrp="1"/>
          </p:cNvSpPr>
          <p:nvPr>
            <p:ph type="pic" sz="quarter" idx="10"/>
          </p:nvPr>
        </p:nvSpPr>
        <p:spPr>
          <a:xfrm>
            <a:off x="5799791" y="812292"/>
            <a:ext cx="5330974" cy="4928616"/>
          </a:xfrm>
        </p:spPr>
      </p:sp>
      <p:sp>
        <p:nvSpPr>
          <p:cNvPr id="6" name="TextBox 5">
            <a:extLst>
              <a:ext uri="{FF2B5EF4-FFF2-40B4-BE49-F238E27FC236}">
                <a16:creationId xmlns:a16="http://schemas.microsoft.com/office/drawing/2014/main" id="{6E7DC06F-2999-4E67-9276-32E017B9F2AA}"/>
              </a:ext>
            </a:extLst>
          </p:cNvPr>
          <p:cNvSpPr txBox="1"/>
          <p:nvPr/>
        </p:nvSpPr>
        <p:spPr>
          <a:xfrm>
            <a:off x="5426267" y="2066979"/>
            <a:ext cx="6573993" cy="2065181"/>
          </a:xfrm>
          <a:prstGeom prst="rect">
            <a:avLst/>
          </a:prstGeom>
          <a:noFill/>
        </p:spPr>
        <p:txBody>
          <a:bodyPr wrap="square">
            <a:spAutoFit/>
          </a:bodyPr>
          <a:lstStyle/>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S" sz="1600">
              <a:effectLst/>
              <a:latin typeface="Courier New" panose="02070309020205020404" pitchFamily="49"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new_coeffs = (LL, (LH_modified, HL, HH))</a:t>
            </a:r>
            <a:endParaRPr lang="en-AS" sz="1600">
              <a:effectLst/>
              <a:latin typeface="Courier New" panose="02070309020205020404" pitchFamily="49"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stego_arr =pywt.idwt2(new_coeffs, 'haar')</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stego_arr = np.clip(stego_arr, 0, 255).astype(np.uint8)</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stego_img = Image.fromarray(stego_arr)</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stego_img.save(stego_image_path)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6202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061235" y="946158"/>
            <a:ext cx="4636010" cy="3974315"/>
          </a:xfrm>
        </p:spPr>
        <p:txBody>
          <a:bodyPr/>
          <a:lstStyle/>
          <a:p>
            <a:r>
              <a:rPr lang="sr-Latn-RS" sz="2400" b="1">
                <a:effectLst/>
                <a:ea typeface="Calibri" panose="020F0502020204030204" pitchFamily="34" charset="0"/>
              </a:rPr>
              <a:t>Ekstrakcija tajnih podataka</a:t>
            </a:r>
            <a:endParaRPr lang="en-AS" sz="2400" b="1">
              <a:effectLst/>
              <a:ea typeface="Calibri" panose="020F0502020204030204" pitchFamily="34" charset="0"/>
            </a:endParaRPr>
          </a:p>
          <a:p>
            <a:pPr marL="342900" indent="-342900">
              <a:buFont typeface="Arial" panose="020B0604020202020204" pitchFamily="34" charset="0"/>
              <a:buChar char="•"/>
            </a:pPr>
            <a:r>
              <a:rPr lang="it-IT" sz="2200"/>
              <a:t>Da bi se izdvojili tajni podaci, postupa se obrnuto</a:t>
            </a:r>
            <a:endParaRPr lang="en-AS" sz="2200"/>
          </a:p>
          <a:p>
            <a:pPr marL="342900" indent="-342900">
              <a:buFont typeface="Arial" panose="020B0604020202020204" pitchFamily="34" charset="0"/>
              <a:buChar char="•"/>
            </a:pPr>
            <a:r>
              <a:rPr lang="en-US" sz="2200"/>
              <a:t>Primeni se DWT, dobije se LH (ili drugi podopseg) koji sadrži skrivene bitove</a:t>
            </a:r>
            <a:endParaRPr lang="en-AS" sz="2200"/>
          </a:p>
          <a:p>
            <a:pPr marL="342900" indent="-342900">
              <a:buFont typeface="Arial" panose="020B0604020202020204" pitchFamily="34" charset="0"/>
              <a:buChar char="•"/>
            </a:pPr>
            <a:r>
              <a:rPr lang="en-US" sz="2200"/>
              <a:t>Iz koeficijenata se pročita odgovarajući broj bitova</a:t>
            </a:r>
          </a:p>
          <a:p>
            <a:pPr marL="342900" indent="-342900">
              <a:buFont typeface="Arial" panose="020B0604020202020204" pitchFamily="34" charset="0"/>
              <a:buChar char="•"/>
            </a:pPr>
            <a:r>
              <a:rPr lang="en-US" sz="2200"/>
              <a:t>Za tekstualnu poruku, ako znamo dužinu poruke, znamo i koliko bitova čitati (broj_karaktera * 8)</a:t>
            </a:r>
            <a:endParaRPr lang="en-AS" sz="2200"/>
          </a:p>
          <a:p>
            <a:pPr marL="342900" indent="-342900">
              <a:buFont typeface="Arial" panose="020B0604020202020204" pitchFamily="34" charset="0"/>
              <a:buChar char="•"/>
            </a:pPr>
            <a:r>
              <a:rPr lang="en-US" sz="2200"/>
              <a:t>Pošto se bitovi izdvoje, pretvaraju se nazad u znakove</a:t>
            </a:r>
            <a:endParaRPr lang="en-AS" sz="2200"/>
          </a:p>
          <a:p>
            <a:pPr marL="342900" indent="-342900">
              <a:buFont typeface="Arial" panose="020B0604020202020204" pitchFamily="34" charset="0"/>
              <a:buChar char="•"/>
            </a:pPr>
            <a:endParaRPr lang="en-US" sz="2200" b="1"/>
          </a:p>
          <a:p>
            <a:pPr marL="342900" indent="-342900">
              <a:buFont typeface="Arial" panose="020B0604020202020204" pitchFamily="34" charset="0"/>
              <a:buChar char="•"/>
            </a:pPr>
            <a:endParaRPr lang="en-US" sz="2200" dirty="0"/>
          </a:p>
        </p:txBody>
      </p:sp>
      <p:sp>
        <p:nvSpPr>
          <p:cNvPr id="5" name="Picture Placeholder 4">
            <a:extLst>
              <a:ext uri="{FF2B5EF4-FFF2-40B4-BE49-F238E27FC236}">
                <a16:creationId xmlns:a16="http://schemas.microsoft.com/office/drawing/2014/main" id="{C9B4A757-AB8E-4B5A-805C-E941722DBF85}"/>
              </a:ext>
            </a:extLst>
          </p:cNvPr>
          <p:cNvSpPr>
            <a:spLocks noGrp="1"/>
          </p:cNvSpPr>
          <p:nvPr>
            <p:ph type="pic" sz="quarter" idx="10"/>
          </p:nvPr>
        </p:nvSpPr>
        <p:spPr>
          <a:xfrm>
            <a:off x="5700167" y="812292"/>
            <a:ext cx="5330974" cy="4928616"/>
          </a:xfrm>
        </p:spPr>
      </p:sp>
      <p:sp>
        <p:nvSpPr>
          <p:cNvPr id="6" name="TextBox 5">
            <a:extLst>
              <a:ext uri="{FF2B5EF4-FFF2-40B4-BE49-F238E27FC236}">
                <a16:creationId xmlns:a16="http://schemas.microsoft.com/office/drawing/2014/main" id="{6E7DC06F-2999-4E67-9276-32E017B9F2AA}"/>
              </a:ext>
            </a:extLst>
          </p:cNvPr>
          <p:cNvSpPr txBox="1"/>
          <p:nvPr/>
        </p:nvSpPr>
        <p:spPr>
          <a:xfrm>
            <a:off x="5384569" y="812292"/>
            <a:ext cx="6327930" cy="4648965"/>
          </a:xfrm>
          <a:prstGeom prst="rect">
            <a:avLst/>
          </a:prstGeom>
          <a:noFill/>
        </p:spPr>
        <p:txBody>
          <a:bodyPr wrap="square">
            <a:spAutoFit/>
          </a:bodyPr>
          <a:lstStyle/>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S">
              <a:effectLst/>
              <a:latin typeface="Courier New" panose="02070309020205020404" pitchFamily="49"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Def</a:t>
            </a:r>
            <a:r>
              <a:rPr lang="en-AS" sz="160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a:effectLst/>
                <a:latin typeface="Courier New" panose="02070309020205020404" pitchFamily="49" charset="0"/>
                <a:ea typeface="Times New Roman" panose="02020603050405020304" pitchFamily="18" charset="0"/>
                <a:cs typeface="Times New Roman" panose="02020603050405020304" pitchFamily="18" charset="0"/>
              </a:rPr>
              <a:t>extract_message_from_image(stego_image_path, message_length):</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stego = Image.open(stego_image_path).convert('L')</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stego_arr = np.array(stego, dtype=np.float32)</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coeffs2 = pywt.dwt2(stego_arr, 'haar')</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LL, (LH, HL, HH) = coeffs2</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num_bits = message_length * 8</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extracted_bits = extract_bits_from_coefficients(LH, num_bits)</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extracted_message = bits_to_message(extracted_bits)</a:t>
            </a:r>
          </a:p>
          <a:p>
            <a:pPr marL="45720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ea typeface="Times New Roman" panose="02020603050405020304" pitchFamily="18" charset="0"/>
                <a:cs typeface="Times New Roman" panose="02020603050405020304" pitchFamily="18" charset="0"/>
              </a:rPr>
              <a:t>    return extracted_message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806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366592" y="1947672"/>
            <a:ext cx="3840480" cy="2862072"/>
          </a:xfrm>
        </p:spPr>
        <p:txBody>
          <a:bodyPr/>
          <a:lstStyle/>
          <a:p>
            <a:r>
              <a:rPr lang="en-AS"/>
              <a:t>Prednosti DWT-a</a:t>
            </a:r>
            <a:endParaRPr lang="en-US" dirty="0"/>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3"/>
          <a:srcRect/>
          <a:stretch/>
        </p:blipFill>
        <p:spPr/>
      </p:pic>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4"/>
          <a:srcRect/>
          <a:stretch/>
        </p:blipFill>
        <p:spPr/>
      </p:pic>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5"/>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4" y="3108960"/>
            <a:ext cx="3840480" cy="338328"/>
          </a:xfrm>
        </p:spPr>
        <p:txBody>
          <a:bodyPr/>
          <a:lstStyle/>
          <a:p>
            <a:r>
              <a:rPr lang="en-US"/>
              <a:t>Fleksibilnost</a:t>
            </a:r>
            <a:endParaRPr lang="en-US" dirty="0"/>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6"/>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471416"/>
            <a:ext cx="3840480" cy="338328"/>
          </a:xfrm>
        </p:spPr>
        <p:txBody>
          <a:bodyPr/>
          <a:lstStyle/>
          <a:p>
            <a:r>
              <a:rPr lang="en-US"/>
              <a:t>Kapacitet</a:t>
            </a:r>
            <a:endParaRPr lang="en-US"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7"/>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4" y="5675320"/>
            <a:ext cx="4903678" cy="338328"/>
          </a:xfrm>
        </p:spPr>
        <p:txBody>
          <a:bodyPr/>
          <a:lstStyle/>
          <a:p>
            <a:r>
              <a:rPr lang="en-US"/>
              <a:t>Primena u hibridnim metodama</a:t>
            </a:r>
            <a:endParaRPr lang="en-US" dirty="0"/>
          </a:p>
        </p:txBody>
      </p:sp>
      <p:sp>
        <p:nvSpPr>
          <p:cNvPr id="6" name="Text Placeholder 5">
            <a:extLst>
              <a:ext uri="{FF2B5EF4-FFF2-40B4-BE49-F238E27FC236}">
                <a16:creationId xmlns:a16="http://schemas.microsoft.com/office/drawing/2014/main" id="{76CF1692-07B1-4048-BD4F-D04D9AFD847B}"/>
              </a:ext>
            </a:extLst>
          </p:cNvPr>
          <p:cNvSpPr>
            <a:spLocks noGrp="1"/>
          </p:cNvSpPr>
          <p:nvPr>
            <p:ph type="body" sz="quarter" idx="16"/>
          </p:nvPr>
        </p:nvSpPr>
        <p:spPr>
          <a:xfrm>
            <a:off x="5769864" y="1862356"/>
            <a:ext cx="3840480" cy="338328"/>
          </a:xfrm>
        </p:spPr>
        <p:txBody>
          <a:bodyPr/>
          <a:lstStyle/>
          <a:p>
            <a:r>
              <a:rPr lang="en-US"/>
              <a:t>Otpornost na manipulisanje</a:t>
            </a:r>
          </a:p>
        </p:txBody>
      </p:sp>
      <p:sp>
        <p:nvSpPr>
          <p:cNvPr id="19" name="Text Placeholder 18">
            <a:extLst>
              <a:ext uri="{FF2B5EF4-FFF2-40B4-BE49-F238E27FC236}">
                <a16:creationId xmlns:a16="http://schemas.microsoft.com/office/drawing/2014/main" id="{8E40B9FE-303D-416D-A291-39CEA62C86E4}"/>
              </a:ext>
            </a:extLst>
          </p:cNvPr>
          <p:cNvSpPr>
            <a:spLocks noGrp="1"/>
          </p:cNvSpPr>
          <p:nvPr>
            <p:ph type="body" sz="quarter" idx="15"/>
          </p:nvPr>
        </p:nvSpPr>
        <p:spPr>
          <a:xfrm>
            <a:off x="5783818" y="579176"/>
            <a:ext cx="3840480" cy="338328"/>
          </a:xfrm>
        </p:spPr>
        <p:txBody>
          <a:bodyPr/>
          <a:lstStyle/>
          <a:p>
            <a:r>
              <a:rPr lang="en-US"/>
              <a:t>Visoka neprimetnost</a:t>
            </a:r>
          </a:p>
        </p:txBody>
      </p:sp>
    </p:spTree>
    <p:extLst>
      <p:ext uri="{BB962C8B-B14F-4D97-AF65-F5344CB8AC3E}">
        <p14:creationId xmlns:p14="http://schemas.microsoft.com/office/powerpoint/2010/main" val="866533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415539" y="1923032"/>
            <a:ext cx="3840480" cy="2862072"/>
          </a:xfrm>
        </p:spPr>
        <p:txBody>
          <a:bodyPr/>
          <a:lstStyle/>
          <a:p>
            <a:r>
              <a:rPr lang="en-AS"/>
              <a:t>Mane DWT-a</a:t>
            </a:r>
            <a:endParaRPr lang="en-US" dirty="0"/>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3"/>
          <a:srcRect/>
          <a:stretch/>
        </p:blipFill>
        <p:spPr/>
      </p:pic>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4"/>
          <a:srcRect/>
          <a:stretch/>
        </p:blipFill>
        <p:spPr/>
      </p:pic>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5"/>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4" y="3108960"/>
            <a:ext cx="5635198" cy="338328"/>
          </a:xfrm>
        </p:spPr>
        <p:txBody>
          <a:bodyPr/>
          <a:lstStyle/>
          <a:p>
            <a:r>
              <a:rPr lang="pl-PL"/>
              <a:t>Manja otpornost na određene napade</a:t>
            </a:r>
            <a:endParaRPr lang="en-US" dirty="0"/>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6"/>
          <a:srcRect t="476" b="476"/>
          <a:stretch/>
        </p:blipFill>
        <p:spPr/>
      </p:pic>
      <p:sp>
        <p:nvSpPr>
          <p:cNvPr id="6" name="Text Placeholder 5">
            <a:extLst>
              <a:ext uri="{FF2B5EF4-FFF2-40B4-BE49-F238E27FC236}">
                <a16:creationId xmlns:a16="http://schemas.microsoft.com/office/drawing/2014/main" id="{76CF1692-07B1-4048-BD4F-D04D9AFD847B}"/>
              </a:ext>
            </a:extLst>
          </p:cNvPr>
          <p:cNvSpPr>
            <a:spLocks noGrp="1"/>
          </p:cNvSpPr>
          <p:nvPr>
            <p:ph type="body" sz="quarter" idx="16"/>
          </p:nvPr>
        </p:nvSpPr>
        <p:spPr>
          <a:xfrm>
            <a:off x="5769864" y="1862356"/>
            <a:ext cx="5635198" cy="338328"/>
          </a:xfrm>
        </p:spPr>
        <p:txBody>
          <a:bodyPr/>
          <a:lstStyle/>
          <a:p>
            <a:r>
              <a:rPr lang="en-US"/>
              <a:t>Degradacija kvaliteta pri višem umetanju</a:t>
            </a:r>
          </a:p>
        </p:txBody>
      </p:sp>
      <p:sp>
        <p:nvSpPr>
          <p:cNvPr id="19" name="Text Placeholder 18">
            <a:extLst>
              <a:ext uri="{FF2B5EF4-FFF2-40B4-BE49-F238E27FC236}">
                <a16:creationId xmlns:a16="http://schemas.microsoft.com/office/drawing/2014/main" id="{8E40B9FE-303D-416D-A291-39CEA62C86E4}"/>
              </a:ext>
            </a:extLst>
          </p:cNvPr>
          <p:cNvSpPr>
            <a:spLocks noGrp="1"/>
          </p:cNvSpPr>
          <p:nvPr>
            <p:ph type="body" sz="quarter" idx="15"/>
          </p:nvPr>
        </p:nvSpPr>
        <p:spPr>
          <a:xfrm>
            <a:off x="5783818" y="579176"/>
            <a:ext cx="3840480" cy="338328"/>
          </a:xfrm>
        </p:spPr>
        <p:txBody>
          <a:bodyPr/>
          <a:lstStyle/>
          <a:p>
            <a:r>
              <a:rPr lang="en-US"/>
              <a:t>Složenost implementacije</a:t>
            </a:r>
          </a:p>
        </p:txBody>
      </p:sp>
      <p:sp>
        <p:nvSpPr>
          <p:cNvPr id="4" name="Text Placeholder 3">
            <a:extLst>
              <a:ext uri="{FF2B5EF4-FFF2-40B4-BE49-F238E27FC236}">
                <a16:creationId xmlns:a16="http://schemas.microsoft.com/office/drawing/2014/main" id="{B6E62BE4-8D62-4A97-9C89-6D483BFD1D52}"/>
              </a:ext>
            </a:extLst>
          </p:cNvPr>
          <p:cNvSpPr>
            <a:spLocks noGrp="1"/>
          </p:cNvSpPr>
          <p:nvPr>
            <p:ph type="body" sz="quarter" idx="18"/>
          </p:nvPr>
        </p:nvSpPr>
        <p:spPr>
          <a:xfrm>
            <a:off x="5769864" y="4325112"/>
            <a:ext cx="5518820" cy="459992"/>
          </a:xfrm>
        </p:spPr>
        <p:txBody>
          <a:bodyPr/>
          <a:lstStyle/>
          <a:p>
            <a:r>
              <a:rPr lang="en-US"/>
              <a:t>Veći zahtev za memorijom i resursima</a:t>
            </a:r>
          </a:p>
        </p:txBody>
      </p:sp>
      <p:sp>
        <p:nvSpPr>
          <p:cNvPr id="13" name="Rectangle 12">
            <a:extLst>
              <a:ext uri="{FF2B5EF4-FFF2-40B4-BE49-F238E27FC236}">
                <a16:creationId xmlns:a16="http://schemas.microsoft.com/office/drawing/2014/main" id="{D46B53F0-B581-4DF1-A51A-32F6489CA4A4}"/>
              </a:ext>
            </a:extLst>
          </p:cNvPr>
          <p:cNvSpPr/>
          <p:nvPr/>
        </p:nvSpPr>
        <p:spPr>
          <a:xfrm>
            <a:off x="3807229" y="5370022"/>
            <a:ext cx="8212975" cy="148797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059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9E42-FE84-4159-97D6-71CEEB509E7E}"/>
              </a:ext>
            </a:extLst>
          </p:cNvPr>
          <p:cNvSpPr>
            <a:spLocks noGrp="1"/>
          </p:cNvSpPr>
          <p:nvPr>
            <p:ph type="ctrTitle"/>
          </p:nvPr>
        </p:nvSpPr>
        <p:spPr>
          <a:xfrm>
            <a:off x="2061556" y="2040774"/>
            <a:ext cx="8445731" cy="1899458"/>
          </a:xfrm>
        </p:spPr>
        <p:txBody>
          <a:bodyPr/>
          <a:lstStyle/>
          <a:p>
            <a:r>
              <a:rPr lang="en-AS"/>
              <a:t>HVALA NA PA</a:t>
            </a:r>
            <a:r>
              <a:rPr lang="en-US"/>
              <a:t>ŽNJI  !</a:t>
            </a:r>
          </a:p>
        </p:txBody>
      </p:sp>
    </p:spTree>
    <p:extLst>
      <p:ext uri="{BB962C8B-B14F-4D97-AF65-F5344CB8AC3E}">
        <p14:creationId xmlns:p14="http://schemas.microsoft.com/office/powerpoint/2010/main" val="376057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64FC2FA-3CF1-4E9B-A0E9-54F2C0F12FA9}"/>
              </a:ext>
            </a:extLst>
          </p:cNvPr>
          <p:cNvSpPr>
            <a:spLocks noGrp="1"/>
          </p:cNvSpPr>
          <p:nvPr>
            <p:ph type="pic" sz="quarter" idx="10"/>
          </p:nvPr>
        </p:nvSpPr>
        <p:spPr/>
      </p:sp>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5951620" y="2451552"/>
            <a:ext cx="4288296" cy="2489415"/>
          </a:xfrm>
        </p:spPr>
        <p:txBody>
          <a:bodyPr/>
          <a:lstStyle/>
          <a:p>
            <a:pPr algn="ctr"/>
            <a:r>
              <a:rPr lang="en-US"/>
              <a:t>OSNOVE </a:t>
            </a:r>
            <a:br>
              <a:rPr lang="en-US"/>
            </a:br>
            <a:r>
              <a:rPr lang="en-US"/>
              <a:t>DWT-A</a:t>
            </a:r>
            <a:endParaRPr lang="en-US" dirty="0"/>
          </a:p>
        </p:txBody>
      </p:sp>
    </p:spTree>
    <p:extLst>
      <p:ext uri="{BB962C8B-B14F-4D97-AF65-F5344CB8AC3E}">
        <p14:creationId xmlns:p14="http://schemas.microsoft.com/office/powerpoint/2010/main" val="3752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a:t>DWT</a:t>
            </a:r>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a:t>2024</a:t>
            </a:r>
            <a:endParaRPr lang="en-US" dirty="0"/>
          </a:p>
        </p:txBody>
      </p:sp>
      <p:sp>
        <p:nvSpPr>
          <p:cNvPr id="6" name="Content Placeholder 5">
            <a:extLst>
              <a:ext uri="{FF2B5EF4-FFF2-40B4-BE49-F238E27FC236}">
                <a16:creationId xmlns:a16="http://schemas.microsoft.com/office/drawing/2014/main" id="{156F94DC-5D45-4157-9F37-C409C9664BF0}"/>
              </a:ext>
            </a:extLst>
          </p:cNvPr>
          <p:cNvSpPr>
            <a:spLocks noGrp="1"/>
          </p:cNvSpPr>
          <p:nvPr>
            <p:ph idx="1"/>
          </p:nvPr>
        </p:nvSpPr>
        <p:spPr>
          <a:xfrm>
            <a:off x="595884" y="1077813"/>
            <a:ext cx="10927422" cy="4959093"/>
          </a:xfrm>
        </p:spPr>
        <p:txBody>
          <a:bodyPr/>
          <a:lstStyle/>
          <a:p>
            <a:r>
              <a:rPr lang="en-US"/>
              <a:t>Diskretna talasna transformacija (DWT) omogućava analizu</a:t>
            </a:r>
          </a:p>
          <a:p>
            <a:pPr marL="0" indent="0">
              <a:buNone/>
            </a:pPr>
            <a:r>
              <a:rPr lang="en-US"/>
              <a:t> 	signala u </a:t>
            </a:r>
            <a:r>
              <a:rPr lang="en-US" b="1"/>
              <a:t>vremenskom</a:t>
            </a:r>
            <a:r>
              <a:rPr lang="en-US"/>
              <a:t> i </a:t>
            </a:r>
            <a:r>
              <a:rPr lang="en-US" b="1"/>
              <a:t>frekvencijskom</a:t>
            </a:r>
            <a:r>
              <a:rPr lang="en-US"/>
              <a:t> domenu</a:t>
            </a:r>
          </a:p>
          <a:p>
            <a:pPr marL="0" indent="0">
              <a:buNone/>
            </a:pPr>
            <a:endParaRPr lang="en-AS"/>
          </a:p>
          <a:p>
            <a:r>
              <a:rPr lang="en-AS"/>
              <a:t>Koristi </a:t>
            </a:r>
            <a:r>
              <a:rPr lang="en-AS" b="1"/>
              <a:t>talasne</a:t>
            </a:r>
            <a:r>
              <a:rPr lang="en-AS"/>
              <a:t> (welvet) funkcije lokalizovane u </a:t>
            </a:r>
            <a:endParaRPr lang="en-US"/>
          </a:p>
          <a:p>
            <a:pPr marL="0" indent="0">
              <a:buNone/>
            </a:pPr>
            <a:r>
              <a:rPr lang="en-US"/>
              <a:t>            </a:t>
            </a:r>
            <a:r>
              <a:rPr lang="en-AS"/>
              <a:t>vremenu i frekvenciji </a:t>
            </a:r>
            <a:endParaRPr lang="en-US"/>
          </a:p>
          <a:p>
            <a:pPr marL="0" indent="0">
              <a:buNone/>
            </a:pPr>
            <a:endParaRPr lang="en-AS"/>
          </a:p>
          <a:p>
            <a:r>
              <a:rPr lang="en-AS"/>
              <a:t>Primenom DWT na signal dobija se skup </a:t>
            </a:r>
            <a:r>
              <a:rPr lang="en-AS" b="1"/>
              <a:t>koeficijenata</a:t>
            </a:r>
            <a:r>
              <a:rPr lang="en-AS"/>
              <a:t> </a:t>
            </a:r>
            <a:endParaRPr lang="en-US"/>
          </a:p>
          <a:p>
            <a:pPr marL="0" indent="0">
              <a:buNone/>
            </a:pPr>
            <a:r>
              <a:rPr lang="en-US"/>
              <a:t>            koji predstavlja signal </a:t>
            </a:r>
            <a:r>
              <a:rPr lang="en-AS"/>
              <a:t>na razli</a:t>
            </a:r>
            <a:r>
              <a:rPr lang="en-US"/>
              <a:t>čitim nivoima rezolucije</a:t>
            </a:r>
          </a:p>
        </p:txBody>
      </p:sp>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a:t>DWT</a:t>
            </a:r>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a:t>2024</a:t>
            </a:r>
            <a:endParaRPr lang="en-US" dirty="0"/>
          </a:p>
        </p:txBody>
      </p:sp>
      <p:sp>
        <p:nvSpPr>
          <p:cNvPr id="6" name="Content Placeholder 5">
            <a:extLst>
              <a:ext uri="{FF2B5EF4-FFF2-40B4-BE49-F238E27FC236}">
                <a16:creationId xmlns:a16="http://schemas.microsoft.com/office/drawing/2014/main" id="{156F94DC-5D45-4157-9F37-C409C9664BF0}"/>
              </a:ext>
            </a:extLst>
          </p:cNvPr>
          <p:cNvSpPr>
            <a:spLocks noGrp="1"/>
          </p:cNvSpPr>
          <p:nvPr>
            <p:ph idx="1"/>
          </p:nvPr>
        </p:nvSpPr>
        <p:spPr>
          <a:xfrm>
            <a:off x="354089" y="1051713"/>
            <a:ext cx="11483821" cy="5349191"/>
          </a:xfrm>
        </p:spPr>
        <p:txBody>
          <a:bodyPr/>
          <a:lstStyle/>
          <a:p>
            <a:r>
              <a:rPr lang="en-US" b="1"/>
              <a:t>Najviši nivo detalja </a:t>
            </a:r>
            <a:r>
              <a:rPr lang="en-US"/>
              <a:t>(npr. d1): </a:t>
            </a:r>
          </a:p>
          <a:p>
            <a:pPr marL="0" indent="0">
              <a:buNone/>
            </a:pPr>
            <a:r>
              <a:rPr lang="en-US"/>
              <a:t>	Ovaj nivo sadrži informacije o signalima sa najvišim frekvencijama</a:t>
            </a:r>
          </a:p>
          <a:p>
            <a:pPr marL="0" indent="0">
              <a:buNone/>
            </a:pPr>
            <a:r>
              <a:rPr lang="en-US"/>
              <a:t> 	i najfinijom vremenskom rezolucijom. </a:t>
            </a:r>
          </a:p>
          <a:p>
            <a:r>
              <a:rPr lang="en-US" b="1"/>
              <a:t>Niži nivoi detalja</a:t>
            </a:r>
            <a:r>
              <a:rPr lang="en-US"/>
              <a:t> (npr. d2, d3, ...): </a:t>
            </a:r>
          </a:p>
          <a:p>
            <a:pPr marL="0" indent="0">
              <a:buNone/>
            </a:pPr>
            <a:r>
              <a:rPr lang="en-US"/>
              <a:t>	Kako idemo niz hijerarhiju, vremenska rezolucija opada,</a:t>
            </a:r>
          </a:p>
          <a:p>
            <a:pPr marL="0" indent="0">
              <a:buNone/>
            </a:pPr>
            <a:r>
              <a:rPr lang="en-US"/>
              <a:t> 	ali frekventna rezolucija raste. </a:t>
            </a:r>
          </a:p>
          <a:p>
            <a:r>
              <a:rPr lang="en-US" b="1"/>
              <a:t>Aproksimacija</a:t>
            </a:r>
            <a:r>
              <a:rPr lang="en-US"/>
              <a:t>: </a:t>
            </a:r>
          </a:p>
          <a:p>
            <a:pPr marL="0" indent="0">
              <a:buNone/>
            </a:pPr>
            <a:r>
              <a:rPr lang="en-US"/>
              <a:t>	Ovo je najniži nivo koji sadrži opštu sliku ili osnovni oblik signala. </a:t>
            </a:r>
          </a:p>
        </p:txBody>
      </p:sp>
    </p:spTree>
    <p:extLst>
      <p:ext uri="{BB962C8B-B14F-4D97-AF65-F5344CB8AC3E}">
        <p14:creationId xmlns:p14="http://schemas.microsoft.com/office/powerpoint/2010/main" val="29824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815389" y="4321101"/>
            <a:ext cx="2576202" cy="585216"/>
          </a:xfrm>
        </p:spPr>
        <p:txBody>
          <a:bodyPr/>
          <a:lstStyle/>
          <a:p>
            <a:pPr algn="ctr"/>
            <a:r>
              <a:rPr lang="en-US" altLang="zh-CN"/>
              <a:t>Daubechies-4 talasna funkcija</a:t>
            </a:r>
            <a:endParaRPr lang="en-US" dirty="0"/>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6</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a:t>DWT</a:t>
            </a:r>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a:t>2024</a:t>
            </a:r>
            <a:endParaRPr lang="en-US" dirty="0"/>
          </a:p>
        </p:txBody>
      </p:sp>
      <p:pic>
        <p:nvPicPr>
          <p:cNvPr id="13" name="Picture 12">
            <a:extLst>
              <a:ext uri="{FF2B5EF4-FFF2-40B4-BE49-F238E27FC236}">
                <a16:creationId xmlns:a16="http://schemas.microsoft.com/office/drawing/2014/main" id="{CBDF6EC1-D6D4-4371-8672-EF359852BA31}"/>
              </a:ext>
            </a:extLst>
          </p:cNvPr>
          <p:cNvPicPr/>
          <p:nvPr/>
        </p:nvPicPr>
        <p:blipFill>
          <a:blip r:embed="rId3">
            <a:extLst>
              <a:ext uri="{BEBA8EAE-BF5A-486C-A8C5-ECC9F3942E4B}">
                <a14:imgProps xmlns:a14="http://schemas.microsoft.com/office/drawing/2010/main">
                  <a14:imgLayer r:embed="rId4">
                    <a14:imgEffect>
                      <a14:backgroundRemoval t="9852" b="89655" l="9875" r="93574">
                        <a14:foregroundMark x1="17555" y1="76847" x2="17555" y2="76847"/>
                        <a14:foregroundMark x1="65831" y1="70936" x2="65831" y2="70936"/>
                        <a14:foregroundMark x1="85580" y1="64039" x2="85580" y2="64039"/>
                        <a14:foregroundMark x1="88871" y1="34483" x2="88871" y2="34483"/>
                        <a14:foregroundMark x1="86050" y1="21675" x2="89812" y2="39901"/>
                        <a14:foregroundMark x1="90752" y1="25616" x2="93574" y2="44335"/>
                        <a14:foregroundMark x1="93574" y1="44335" x2="93574" y2="44335"/>
                        <a14:foregroundMark x1="90752" y1="44335" x2="90752" y2="77833"/>
                      </a14:backgroundRemoval>
                    </a14:imgEffect>
                  </a14:imgLayer>
                </a14:imgProps>
              </a:ext>
            </a:extLst>
          </a:blip>
          <a:stretch>
            <a:fillRect/>
          </a:stretch>
        </p:blipFill>
        <p:spPr>
          <a:xfrm>
            <a:off x="1957137" y="1877060"/>
            <a:ext cx="7756358" cy="2457196"/>
          </a:xfrm>
          <a:prstGeom prst="rect">
            <a:avLst/>
          </a:prstGeom>
          <a:noFill/>
          <a:ln>
            <a:noFill/>
          </a:ln>
        </p:spPr>
      </p:pic>
      <p:sp>
        <p:nvSpPr>
          <p:cNvPr id="16" name="Content Placeholder 5">
            <a:extLst>
              <a:ext uri="{FF2B5EF4-FFF2-40B4-BE49-F238E27FC236}">
                <a16:creationId xmlns:a16="http://schemas.microsoft.com/office/drawing/2014/main" id="{D09314D1-9715-4036-AFEE-83EFDF4A3DD0}"/>
              </a:ext>
            </a:extLst>
          </p:cNvPr>
          <p:cNvSpPr txBox="1">
            <a:spLocks/>
          </p:cNvSpPr>
          <p:nvPr/>
        </p:nvSpPr>
        <p:spPr>
          <a:xfrm>
            <a:off x="7035747" y="4321101"/>
            <a:ext cx="2340864" cy="58521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a:t>Coiflet-30 talasna funkcija </a:t>
            </a:r>
            <a:endParaRPr lang="en-US" dirty="0"/>
          </a:p>
        </p:txBody>
      </p:sp>
      <p:sp>
        <p:nvSpPr>
          <p:cNvPr id="17" name="Title 1">
            <a:extLst>
              <a:ext uri="{FF2B5EF4-FFF2-40B4-BE49-F238E27FC236}">
                <a16:creationId xmlns:a16="http://schemas.microsoft.com/office/drawing/2014/main" id="{9EF3F3F5-F338-49F1-B198-F4014F9911D3}"/>
              </a:ext>
            </a:extLst>
          </p:cNvPr>
          <p:cNvSpPr>
            <a:spLocks noGrp="1"/>
          </p:cNvSpPr>
          <p:nvPr>
            <p:ph type="title"/>
          </p:nvPr>
        </p:nvSpPr>
        <p:spPr>
          <a:xfrm>
            <a:off x="3915236" y="862076"/>
            <a:ext cx="9912096" cy="1014984"/>
          </a:xfrm>
        </p:spPr>
        <p:txBody>
          <a:bodyPr/>
          <a:lstStyle/>
          <a:p>
            <a:r>
              <a:rPr lang="en-US" sz="3600"/>
              <a:t>Talasne funkcije</a:t>
            </a:r>
            <a:endParaRPr lang="en-US" sz="3600" dirty="0"/>
          </a:p>
        </p:txBody>
      </p:sp>
    </p:spTree>
    <p:extLst>
      <p:ext uri="{BB962C8B-B14F-4D97-AF65-F5344CB8AC3E}">
        <p14:creationId xmlns:p14="http://schemas.microsoft.com/office/powerpoint/2010/main" val="61328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64FC2FA-3CF1-4E9B-A0E9-54F2C0F12FA9}"/>
              </a:ext>
            </a:extLst>
          </p:cNvPr>
          <p:cNvSpPr>
            <a:spLocks noGrp="1"/>
          </p:cNvSpPr>
          <p:nvPr>
            <p:ph type="pic" sz="quarter" idx="10"/>
          </p:nvPr>
        </p:nvSpPr>
        <p:spPr/>
      </p:sp>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5806560" y="1964435"/>
            <a:ext cx="4288296" cy="2489415"/>
          </a:xfrm>
        </p:spPr>
        <p:txBody>
          <a:bodyPr/>
          <a:lstStyle/>
          <a:p>
            <a:pPr algn="ctr"/>
            <a:r>
              <a:rPr lang="en-US"/>
              <a:t>DWT U OBRADI SLIKE</a:t>
            </a:r>
            <a:endParaRPr lang="en-US" dirty="0"/>
          </a:p>
        </p:txBody>
      </p:sp>
    </p:spTree>
    <p:extLst>
      <p:ext uri="{BB962C8B-B14F-4D97-AF65-F5344CB8AC3E}">
        <p14:creationId xmlns:p14="http://schemas.microsoft.com/office/powerpoint/2010/main" val="144980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a:t>DWT</a:t>
            </a:r>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a:t>2024</a:t>
            </a:r>
            <a:endParaRPr lang="en-US" dirty="0"/>
          </a:p>
        </p:txBody>
      </p:sp>
      <p:sp>
        <p:nvSpPr>
          <p:cNvPr id="6" name="Content Placeholder 5">
            <a:extLst>
              <a:ext uri="{FF2B5EF4-FFF2-40B4-BE49-F238E27FC236}">
                <a16:creationId xmlns:a16="http://schemas.microsoft.com/office/drawing/2014/main" id="{156F94DC-5D45-4157-9F37-C409C9664BF0}"/>
              </a:ext>
            </a:extLst>
          </p:cNvPr>
          <p:cNvSpPr>
            <a:spLocks noGrp="1"/>
          </p:cNvSpPr>
          <p:nvPr>
            <p:ph idx="1"/>
          </p:nvPr>
        </p:nvSpPr>
        <p:spPr>
          <a:xfrm>
            <a:off x="354089" y="644010"/>
            <a:ext cx="11483821" cy="5569979"/>
          </a:xfrm>
        </p:spPr>
        <p:txBody>
          <a:bodyPr/>
          <a:lstStyle/>
          <a:p>
            <a:pPr>
              <a:spcBef>
                <a:spcPts val="100"/>
              </a:spcBef>
            </a:pPr>
            <a:r>
              <a:rPr lang="en-US"/>
              <a:t>Tokom transformacije, signal se deli na delove </a:t>
            </a:r>
            <a:r>
              <a:rPr lang="en-US" b="1"/>
              <a:t>visoke</a:t>
            </a:r>
            <a:r>
              <a:rPr lang="en-US"/>
              <a:t> i </a:t>
            </a:r>
            <a:r>
              <a:rPr lang="en-US" b="1"/>
              <a:t>niske</a:t>
            </a:r>
            <a:r>
              <a:rPr lang="en-US"/>
              <a:t> frekvencije</a:t>
            </a:r>
          </a:p>
          <a:p>
            <a:pPr marL="0" indent="0">
              <a:spcBef>
                <a:spcPts val="100"/>
              </a:spcBef>
              <a:buNone/>
            </a:pPr>
            <a:endParaRPr lang="en-US"/>
          </a:p>
          <a:p>
            <a:pPr>
              <a:spcBef>
                <a:spcPts val="100"/>
              </a:spcBef>
            </a:pPr>
            <a:r>
              <a:rPr lang="en-US"/>
              <a:t>Komponenta visoke frekvencije sadrži informacije o </a:t>
            </a:r>
            <a:r>
              <a:rPr lang="en-US" b="1"/>
              <a:t>ivičnim</a:t>
            </a:r>
            <a:r>
              <a:rPr lang="en-US"/>
              <a:t> detaljima slike</a:t>
            </a:r>
          </a:p>
          <a:p>
            <a:pPr>
              <a:spcBef>
                <a:spcPts val="100"/>
              </a:spcBef>
            </a:pPr>
            <a:endParaRPr lang="en-US"/>
          </a:p>
          <a:p>
            <a:pPr>
              <a:spcBef>
                <a:spcPts val="100"/>
              </a:spcBef>
            </a:pPr>
            <a:r>
              <a:rPr lang="en-US"/>
              <a:t>Komponenta niske frekvencije se dalje </a:t>
            </a:r>
            <a:r>
              <a:rPr lang="en-US" b="1"/>
              <a:t>razlaže </a:t>
            </a:r>
            <a:r>
              <a:rPr lang="en-US"/>
              <a:t>na svoje visoke i niske frekvencije</a:t>
            </a:r>
          </a:p>
          <a:p>
            <a:pPr marL="0" indent="0">
              <a:spcBef>
                <a:spcPts val="100"/>
              </a:spcBef>
              <a:buNone/>
            </a:pPr>
            <a:endParaRPr lang="en-US"/>
          </a:p>
          <a:p>
            <a:pPr>
              <a:spcBef>
                <a:spcPts val="100"/>
              </a:spcBef>
            </a:pPr>
            <a:r>
              <a:rPr lang="en-US"/>
              <a:t>U dvodimenzionalnim aplikacijama DWT se primenjuje u </a:t>
            </a:r>
            <a:r>
              <a:rPr lang="en-US" b="1"/>
              <a:t>dva</a:t>
            </a:r>
            <a:r>
              <a:rPr lang="en-US"/>
              <a:t> koraka: </a:t>
            </a:r>
          </a:p>
          <a:p>
            <a:pPr marL="0" indent="0">
              <a:spcBef>
                <a:spcPts val="100"/>
              </a:spcBef>
              <a:buNone/>
            </a:pPr>
            <a:r>
              <a:rPr lang="en-US"/>
              <a:t> 	prvo u </a:t>
            </a:r>
            <a:r>
              <a:rPr lang="en-US" b="1"/>
              <a:t>horizontalnom</a:t>
            </a:r>
            <a:r>
              <a:rPr lang="en-US"/>
              <a:t> a zatim u </a:t>
            </a:r>
            <a:r>
              <a:rPr lang="en-US" b="1"/>
              <a:t>vertiklanom</a:t>
            </a:r>
            <a:r>
              <a:rPr lang="en-US"/>
              <a:t> pravcu </a:t>
            </a:r>
          </a:p>
          <a:p>
            <a:pPr>
              <a:spcBef>
                <a:spcPts val="100"/>
              </a:spcBef>
            </a:pPr>
            <a:endParaRPr lang="en-US"/>
          </a:p>
          <a:p>
            <a:pPr>
              <a:spcBef>
                <a:spcPts val="100"/>
              </a:spcBef>
            </a:pPr>
            <a:r>
              <a:rPr lang="en-US"/>
              <a:t> Ovaj proces dekompozicije na prvom </a:t>
            </a:r>
            <a:r>
              <a:rPr lang="en-US" b="1"/>
              <a:t>nivou</a:t>
            </a:r>
            <a:r>
              <a:rPr lang="en-US"/>
              <a:t> deli sliku na četiri </a:t>
            </a:r>
            <a:r>
              <a:rPr lang="en-US" b="1"/>
              <a:t>podopsega</a:t>
            </a:r>
            <a:r>
              <a:rPr lang="en-US"/>
              <a:t>:</a:t>
            </a:r>
          </a:p>
          <a:p>
            <a:pPr marL="0" indent="0">
              <a:spcBef>
                <a:spcPts val="100"/>
              </a:spcBef>
              <a:buNone/>
            </a:pPr>
            <a:r>
              <a:rPr lang="en-US"/>
              <a:t>	</a:t>
            </a:r>
            <a:r>
              <a:rPr lang="en-US" b="1"/>
              <a:t> LL1, LH1, HL1 i HH1</a:t>
            </a:r>
          </a:p>
        </p:txBody>
      </p:sp>
      <p:pic>
        <p:nvPicPr>
          <p:cNvPr id="7" name="Picture 6">
            <a:extLst>
              <a:ext uri="{FF2B5EF4-FFF2-40B4-BE49-F238E27FC236}">
                <a16:creationId xmlns:a16="http://schemas.microsoft.com/office/drawing/2014/main" id="{7D0EFF79-751C-423F-856B-9B1B0CAC4FE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7692" b="89879" l="7143" r="95934">
                        <a14:foregroundMark x1="11648" y1="76113" x2="19011" y2="33603"/>
                        <a14:foregroundMark x1="7143" y1="8097" x2="15824" y2="65182"/>
                        <a14:foregroundMark x1="45824" y1="29960" x2="57363" y2="29150"/>
                        <a14:foregroundMark x1="51429" y1="82591" x2="51429" y2="82591"/>
                        <a14:foregroundMark x1="82198" y1="27126" x2="82198" y2="27126"/>
                        <a14:foregroundMark x1="95934" y1="32794" x2="95934" y2="32794"/>
                        <a14:foregroundMark x1="94725" y1="78947" x2="94725" y2="78947"/>
                        <a14:foregroundMark x1="78022" y1="76113" x2="78022" y2="76113"/>
                      </a14:backgroundRemoval>
                    </a14:imgEffect>
                  </a14:imgLayer>
                </a14:imgProps>
              </a:ext>
            </a:extLst>
          </a:blip>
          <a:srcRect r="31302"/>
          <a:stretch/>
        </p:blipFill>
        <p:spPr>
          <a:xfrm>
            <a:off x="8236658" y="4849793"/>
            <a:ext cx="3032567" cy="1198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720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a:t>četiri podopsega</a:t>
            </a:r>
            <a:endParaRPr lang="en-US" dirty="0"/>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a:xfrm>
            <a:off x="589788" y="2169547"/>
            <a:ext cx="2514600" cy="3200400"/>
          </a:xfrm>
        </p:spPr>
        <p:txBody>
          <a:bodyPr/>
          <a:lstStyle/>
          <a:p>
            <a:r>
              <a:rPr lang="en-US" b="1"/>
              <a:t>LL (Low-Low)</a:t>
            </a:r>
            <a:endParaRPr lang="en-US" b="1"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b="1"/>
              <a:t>LH (Low-High) </a:t>
            </a:r>
            <a:endParaRPr lang="en-US" b="1" dirty="0"/>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b="1"/>
              <a:t>HL (High-Low)</a:t>
            </a:r>
            <a:endParaRPr lang="en-US" b="1" dirty="0"/>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r>
              <a:rPr lang="en-US" b="1"/>
              <a:t>HH (High-High)</a:t>
            </a:r>
            <a:endParaRPr lang="en-US" b="1"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a:t>DWT</a:t>
            </a:r>
            <a:endParaRPr lang="en-US" dirty="0"/>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a:t>2024</a:t>
            </a:r>
            <a:endParaRPr lang="en-US" dirty="0"/>
          </a:p>
        </p:txBody>
      </p:sp>
      <p:sp>
        <p:nvSpPr>
          <p:cNvPr id="7" name="Picture Placeholder 6">
            <a:extLst>
              <a:ext uri="{FF2B5EF4-FFF2-40B4-BE49-F238E27FC236}">
                <a16:creationId xmlns:a16="http://schemas.microsoft.com/office/drawing/2014/main" id="{C77E5309-1574-47DF-8EF9-B9164FDC5894}"/>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927BEF52-4D1C-4776-8953-98A605519C5E}"/>
              </a:ext>
            </a:extLst>
          </p:cNvPr>
          <p:cNvSpPr>
            <a:spLocks noGrp="1"/>
          </p:cNvSpPr>
          <p:nvPr>
            <p:ph type="pic" sz="quarter" idx="17"/>
          </p:nvPr>
        </p:nvSpPr>
        <p:spPr/>
      </p:sp>
      <p:sp>
        <p:nvSpPr>
          <p:cNvPr id="17" name="Picture Placeholder 16">
            <a:extLst>
              <a:ext uri="{FF2B5EF4-FFF2-40B4-BE49-F238E27FC236}">
                <a16:creationId xmlns:a16="http://schemas.microsoft.com/office/drawing/2014/main" id="{59A73601-A4BE-4F5F-956F-43912D473A97}"/>
              </a:ext>
            </a:extLst>
          </p:cNvPr>
          <p:cNvSpPr>
            <a:spLocks noGrp="1"/>
          </p:cNvSpPr>
          <p:nvPr>
            <p:ph type="pic" sz="quarter" idx="20"/>
          </p:nvPr>
        </p:nvSpPr>
        <p:spPr/>
      </p:sp>
      <p:sp>
        <p:nvSpPr>
          <p:cNvPr id="24" name="Picture Placeholder 23">
            <a:extLst>
              <a:ext uri="{FF2B5EF4-FFF2-40B4-BE49-F238E27FC236}">
                <a16:creationId xmlns:a16="http://schemas.microsoft.com/office/drawing/2014/main" id="{3785D458-FAC5-470F-B326-A31D0CCC2304}"/>
              </a:ext>
            </a:extLst>
          </p:cNvPr>
          <p:cNvSpPr>
            <a:spLocks noGrp="1"/>
          </p:cNvSpPr>
          <p:nvPr>
            <p:ph type="pic" sz="quarter" idx="23"/>
          </p:nvPr>
        </p:nvSpPr>
        <p:spPr/>
      </p:sp>
      <p:sp>
        <p:nvSpPr>
          <p:cNvPr id="41" name="TextBox 40">
            <a:extLst>
              <a:ext uri="{FF2B5EF4-FFF2-40B4-BE49-F238E27FC236}">
                <a16:creationId xmlns:a16="http://schemas.microsoft.com/office/drawing/2014/main" id="{0E285C77-28B7-4D06-AAFE-AA7C492488D4}"/>
              </a:ext>
            </a:extLst>
          </p:cNvPr>
          <p:cNvSpPr txBox="1"/>
          <p:nvPr/>
        </p:nvSpPr>
        <p:spPr>
          <a:xfrm>
            <a:off x="703286" y="2505938"/>
            <a:ext cx="2476912" cy="1477328"/>
          </a:xfrm>
          <a:prstGeom prst="rect">
            <a:avLst/>
          </a:prstGeom>
          <a:noFill/>
        </p:spPr>
        <p:txBody>
          <a:bodyPr wrap="square">
            <a:spAutoFit/>
          </a:bodyPr>
          <a:lstStyle/>
          <a:p>
            <a:r>
              <a:rPr lang="en-US"/>
              <a:t>Predstavlja grubu </a:t>
            </a:r>
            <a:r>
              <a:rPr lang="en-US" b="1"/>
              <a:t>aproksimaciju</a:t>
            </a:r>
            <a:r>
              <a:rPr lang="en-US"/>
              <a:t> originalne slike sa smanjenom rezolucijom i sadrži osnovne informacije o slici</a:t>
            </a:r>
          </a:p>
        </p:txBody>
      </p:sp>
      <p:sp>
        <p:nvSpPr>
          <p:cNvPr id="45" name="TextBox 44">
            <a:extLst>
              <a:ext uri="{FF2B5EF4-FFF2-40B4-BE49-F238E27FC236}">
                <a16:creationId xmlns:a16="http://schemas.microsoft.com/office/drawing/2014/main" id="{A67FD264-38DA-4B3C-AB15-EA4627DA6324}"/>
              </a:ext>
            </a:extLst>
          </p:cNvPr>
          <p:cNvSpPr txBox="1"/>
          <p:nvPr/>
        </p:nvSpPr>
        <p:spPr>
          <a:xfrm>
            <a:off x="3547070" y="2478360"/>
            <a:ext cx="2373670" cy="1477328"/>
          </a:xfrm>
          <a:prstGeom prst="rect">
            <a:avLst/>
          </a:prstGeom>
          <a:noFill/>
        </p:spPr>
        <p:txBody>
          <a:bodyPr wrap="square">
            <a:spAutoFit/>
          </a:bodyPr>
          <a:lstStyle/>
          <a:p>
            <a:r>
              <a:rPr lang="en-US"/>
              <a:t>Ovaj podopseg obuhvata informacije o </a:t>
            </a:r>
            <a:r>
              <a:rPr lang="en-US" b="1"/>
              <a:t>horizontalnim detaljima </a:t>
            </a:r>
            <a:r>
              <a:rPr lang="en-US"/>
              <a:t>slike, poput ivica i tekstura.</a:t>
            </a:r>
          </a:p>
        </p:txBody>
      </p:sp>
      <p:sp>
        <p:nvSpPr>
          <p:cNvPr id="51" name="TextBox 50">
            <a:extLst>
              <a:ext uri="{FF2B5EF4-FFF2-40B4-BE49-F238E27FC236}">
                <a16:creationId xmlns:a16="http://schemas.microsoft.com/office/drawing/2014/main" id="{1550DF30-B203-481D-BB55-FFD6FC3F3063}"/>
              </a:ext>
            </a:extLst>
          </p:cNvPr>
          <p:cNvSpPr txBox="1"/>
          <p:nvPr/>
        </p:nvSpPr>
        <p:spPr>
          <a:xfrm>
            <a:off x="6366882" y="2478360"/>
            <a:ext cx="1924560" cy="1200329"/>
          </a:xfrm>
          <a:prstGeom prst="rect">
            <a:avLst/>
          </a:prstGeom>
          <a:noFill/>
        </p:spPr>
        <p:txBody>
          <a:bodyPr wrap="square">
            <a:spAutoFit/>
          </a:bodyPr>
          <a:lstStyle/>
          <a:p>
            <a:r>
              <a:rPr lang="en-US"/>
              <a:t>Ovaj podopseg sadrži informacije o </a:t>
            </a:r>
            <a:r>
              <a:rPr lang="en-US" b="1"/>
              <a:t>vertikalnim</a:t>
            </a:r>
            <a:r>
              <a:rPr lang="en-US"/>
              <a:t> detaljima slike</a:t>
            </a:r>
          </a:p>
        </p:txBody>
      </p:sp>
      <p:sp>
        <p:nvSpPr>
          <p:cNvPr id="59" name="TextBox 58">
            <a:extLst>
              <a:ext uri="{FF2B5EF4-FFF2-40B4-BE49-F238E27FC236}">
                <a16:creationId xmlns:a16="http://schemas.microsoft.com/office/drawing/2014/main" id="{CB2B5021-8F62-485C-8D27-48EA2A3A0806}"/>
              </a:ext>
            </a:extLst>
          </p:cNvPr>
          <p:cNvSpPr txBox="1"/>
          <p:nvPr/>
        </p:nvSpPr>
        <p:spPr>
          <a:xfrm>
            <a:off x="9183234" y="2505938"/>
            <a:ext cx="2487168" cy="1200329"/>
          </a:xfrm>
          <a:prstGeom prst="rect">
            <a:avLst/>
          </a:prstGeom>
          <a:noFill/>
        </p:spPr>
        <p:txBody>
          <a:bodyPr wrap="square">
            <a:spAutoFit/>
          </a:bodyPr>
          <a:lstStyle/>
          <a:p>
            <a:r>
              <a:rPr lang="en-US"/>
              <a:t> Sadrži informacije o </a:t>
            </a:r>
            <a:r>
              <a:rPr lang="en-US" b="1"/>
              <a:t>dijagonalnim</a:t>
            </a:r>
            <a:r>
              <a:rPr lang="en-US"/>
              <a:t> detaljima, poput ivica i tekstura koje su karakteristične za sliku</a:t>
            </a:r>
          </a:p>
        </p:txBody>
      </p:sp>
    </p:spTree>
    <p:extLst>
      <p:ext uri="{BB962C8B-B14F-4D97-AF65-F5344CB8AC3E}">
        <p14:creationId xmlns:p14="http://schemas.microsoft.com/office/powerpoint/2010/main" val="3251802089"/>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{A38D134A-3DBB-4F9E-96F8-4674C1080556}tf11429527_win32</Template>
  <TotalTime>391</TotalTime>
  <Words>1508</Words>
  <Application>Microsoft Office PowerPoint</Application>
  <PresentationFormat>Widescreen</PresentationFormat>
  <Paragraphs>262</Paragraphs>
  <Slides>29</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Century Gothic</vt:lpstr>
      <vt:lpstr>Consolas</vt:lpstr>
      <vt:lpstr>Courier New</vt:lpstr>
      <vt:lpstr>Karla</vt:lpstr>
      <vt:lpstr>Symbol</vt:lpstr>
      <vt:lpstr>Times New Roman</vt:lpstr>
      <vt:lpstr>Univers Condensed Light</vt:lpstr>
      <vt:lpstr>Office Theme</vt:lpstr>
      <vt:lpstr>Primena diskretne talasne transformacije (DWT) u steganografiji zasnovanoj na slici</vt:lpstr>
      <vt:lpstr>Agenda</vt:lpstr>
      <vt:lpstr>OSNOVE  DWT-A</vt:lpstr>
      <vt:lpstr>PowerPoint Presentation</vt:lpstr>
      <vt:lpstr>PowerPoint Presentation</vt:lpstr>
      <vt:lpstr>Talasne funkcije</vt:lpstr>
      <vt:lpstr>DWT U OBRADI SLIKE</vt:lpstr>
      <vt:lpstr>PowerPoint Presentation</vt:lpstr>
      <vt:lpstr>četiri podopsega</vt:lpstr>
      <vt:lpstr>DEKOMPOZICIJA SLIKE</vt:lpstr>
      <vt:lpstr>OSNOVE STEGANOGRAFIJE</vt:lpstr>
      <vt:lpstr>PowerPoint Presentation</vt:lpstr>
      <vt:lpstr>Kategorije steganografskih tehnika</vt:lpstr>
      <vt:lpstr>Osnovni elementi steganografskog sistema</vt:lpstr>
      <vt:lpstr>Steganografske tehnike zasnovane an DWT-u</vt:lpstr>
      <vt:lpstr>Tehnike steganografije zasnovane na DWT-u</vt:lpstr>
      <vt:lpstr>Tehnike steganografije zasnovane na DWT-u</vt:lpstr>
      <vt:lpstr>PRIMENA  DWT-A</vt:lpstr>
      <vt:lpstr>PowerPoint Presentation</vt:lpstr>
      <vt:lpstr>PowerPoint Presentation</vt:lpstr>
      <vt:lpstr>Biblioteke</vt:lpstr>
      <vt:lpstr>PowerPoint Presentation</vt:lpstr>
      <vt:lpstr>PowerPoint Presentation</vt:lpstr>
      <vt:lpstr>PowerPoint Presentation</vt:lpstr>
      <vt:lpstr>PowerPoint Presentation</vt:lpstr>
      <vt:lpstr>PowerPoint Presentation</vt:lpstr>
      <vt:lpstr>Prednosti DWT-a</vt:lpstr>
      <vt:lpstr>Mane DWT-a</vt:lpstr>
      <vt:lpstr>HVALA NA PAŽNJI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Primena diskretne talasne transformacije (DWT) u steganografiji zasnovanoj na slici</dc:title>
  <dc:creator>Teodora Pantic</dc:creator>
  <cp:lastModifiedBy>Teodora Pantic</cp:lastModifiedBy>
  <cp:revision>30</cp:revision>
  <dcterms:created xsi:type="dcterms:W3CDTF">2024-12-08T15:03:12Z</dcterms:created>
  <dcterms:modified xsi:type="dcterms:W3CDTF">2024-12-08T21:41:30Z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