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9" r:id="rId4"/>
    <p:sldId id="267" r:id="rId5"/>
    <p:sldId id="265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22C0"/>
    <a:srgbClr val="A449D1"/>
    <a:srgbClr val="BA4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BB44-B7E1-4308-9AB9-522A0B130194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F462D-189D-4461-8ECA-B89A82233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2013) - Inconformados com as tarifas e juros pagos para os Bancos brasileiros. David criou uma das maiores revoluções do século, pioneiro no segmento de serviços financeiros, O </a:t>
            </a:r>
            <a:r>
              <a:rPr lang="pt-BR" dirty="0" err="1"/>
              <a:t>Nubank</a:t>
            </a:r>
            <a:r>
              <a:rPr lang="pt-BR" dirty="0"/>
              <a:t> tem como objetivo erradicar a complexidade revolucionando a maneira que conhecemos o tradicional banco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F462D-189D-4461-8ECA-B89A822334A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8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32D2-8423-4BF5-AEC6-03094FFF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576E6-6A06-4A49-AA5C-44212EB33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2CA10-1B42-4861-8C39-DB15A067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2C8BA-E4F1-45CE-9664-2853BE56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E212C-7F8B-46B1-B886-C7226896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16415-F0BB-4EB5-81E8-116DC6AE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D329FC-426B-40B5-8525-C31339BA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3A525-AC19-466F-B507-E246F067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D7BA5-9E69-443C-8388-81F53CD9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B4A41-CDFE-4D20-8D42-EC6F8205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2CE6F4-769A-4D69-B95F-78C215045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1B1410-C386-407D-9370-047930D1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19CE9-4C67-4B0F-815D-7E408694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139B2-8B70-4AAE-B0B3-FBC360FB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472D-1754-43FE-9BC3-9CA6B57D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4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57AA-61CD-4FEF-8954-BF2BAD3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8D066-5705-470E-8152-F9326124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6CD18-D4E5-4E8A-846D-C5BF3151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1D8AA-14A0-424E-89F7-1A98D97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06032-A936-44A2-B709-6F81CF3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3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1E395-6EAC-42CA-BC20-CA042245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593212-3019-4DFB-9F0A-77A94269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74F98B-5F27-4684-9B78-2DC64FB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FB499-6109-4240-92B4-4FEDDD2F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D3949-BB6C-4363-8ACB-4D88443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9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088F1-7DB7-4544-9A7F-DE02DD0D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42282-3CE1-4DFC-B711-E3023634E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B405A5-502D-4305-A98A-BFCE4247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348D15-8BA6-4C45-B74C-E05A9216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76F9D-7126-4F0C-B7C8-71BB1A98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8673E-9471-49D6-BFC5-91FDC6C6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3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C0F3E-18B0-4E8B-A3BA-9C94A99E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10004-9E9E-4136-BED6-495291D6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9570BB-6E08-4C17-BDB9-53D3108C9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9D0848-56D2-451B-B685-F9E984CD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A1CD7C-F5A7-40A7-BE4A-145103D6A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F07E75-E193-44DA-A2C3-471CD9FA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5636FE-A629-4D32-A558-EA18A62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D6CA86-2219-4EB0-9195-C76E6B0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3D2D-78B8-40E5-A6A1-D9C3E1EF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BD9C3B-3F7B-4004-B82D-1245A40B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812DC0-807D-4632-A479-48532CF5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FB7873-7828-466B-ACC3-17414923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0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97D064-D7CB-4A58-913E-3EB5BED4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357D4D-C1F6-42A7-B9E2-09C3C292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47428-A022-4979-80AD-2BF5BE5D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D027-5C6E-4FCE-9925-4BFDACC5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39BE6-0747-4F77-AD19-310F9A60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90E53D-0CC6-4942-B989-FE672D5FC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5E85B-92D3-4BFB-9859-D40CBA2F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C322F-8D62-485D-9291-F4F1949A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A0D20B-507D-4210-9B84-A7EEC172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71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9F941-2670-4728-8101-A5AC6579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0CEE0C-2135-4BA3-82B7-D34B19D15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028D0B-3485-425B-9A49-4FAC667D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0415FC-8FA1-4F69-A3EA-3D9FA5A3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6B62C-3C26-4882-81F4-5E36745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513F84-E03E-41CC-8662-FE6120E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2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A32201-80DC-4095-B86B-E5DB7CA5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F55473-6934-4FFE-A449-14F1257C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E8863-0D65-47C8-B761-BFA316632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EE4-7871-40DC-B7E4-D4BBB4E8A052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1A3A5F-B98F-4F8C-BA1C-B46307287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09915-2D89-4619-B9BC-D84DF6DB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A8B81-9F1D-4315-9DBC-9DA928044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82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59201-B410-4B09-A62E-A7E2BF8A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E5C608-8A47-4E8E-92E0-9BB71F2B7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6312B2-5CB1-4358-BDA0-E15EBBC4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1986"/>
            <a:ext cx="12192000" cy="77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3"/>
    </mc:Choice>
    <mc:Fallback xmlns="">
      <p:transition spd="slow" advTm="157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5FF3B-D048-4592-97BE-D9443917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322C0"/>
                </a:solidFill>
              </a:rPr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40BE90-189B-4D7B-AB4D-E2E5B44D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27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3279CB-22CC-41FA-91E3-624632CF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8" y="1270399"/>
            <a:ext cx="1208891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9"/>
    </mc:Choice>
    <mc:Fallback xmlns="">
      <p:transition spd="slow" advTm="16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28FDF-52E4-45F7-9AF2-BE9FFB7C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1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553082-62DD-4BE7-B4B2-829525CD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2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1AC717-0F47-4DA0-BF8D-BFC2919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90" y="332626"/>
            <a:ext cx="1428949" cy="3715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B4EFE1-5B7C-436A-803F-8B7A57B2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526" y="311743"/>
            <a:ext cx="841344" cy="4132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F8736B-36A3-49BD-836B-01BD86DE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12192000" cy="44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"/>
    </mc:Choice>
    <mc:Fallback xmlns="">
      <p:transition spd="slow" advTm="14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28FDF-52E4-45F7-9AF2-BE9FFB7C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1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233ADB-5F34-4BD9-96A8-0C878C90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2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037D8D-995A-49C1-88AE-3E07BDD5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48" y="365125"/>
            <a:ext cx="1705213" cy="2857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AD4EC1A-AB59-4BD6-A5EB-9C6D0E6E9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526" y="301374"/>
            <a:ext cx="841344" cy="41329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0110E2-CA4D-4E21-B494-083774FD8BD6}"/>
              </a:ext>
            </a:extLst>
          </p:cNvPr>
          <p:cNvSpPr/>
          <p:nvPr/>
        </p:nvSpPr>
        <p:spPr>
          <a:xfrm>
            <a:off x="0" y="818472"/>
            <a:ext cx="12192000" cy="6039527"/>
          </a:xfrm>
          <a:prstGeom prst="rect">
            <a:avLst/>
          </a:prstGeom>
          <a:solidFill>
            <a:srgbClr val="9322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cxnSp>
        <p:nvCxnSpPr>
          <p:cNvPr id="13" name="Google Shape;286;p45">
            <a:extLst>
              <a:ext uri="{FF2B5EF4-FFF2-40B4-BE49-F238E27FC236}">
                <a16:creationId xmlns:a16="http://schemas.microsoft.com/office/drawing/2014/main" id="{55971D7E-304D-407A-BA9B-954C3AEA8055}"/>
              </a:ext>
            </a:extLst>
          </p:cNvPr>
          <p:cNvCxnSpPr>
            <a:cxnSpLocks/>
          </p:cNvCxnSpPr>
          <p:nvPr/>
        </p:nvCxnSpPr>
        <p:spPr>
          <a:xfrm>
            <a:off x="1633996" y="4052122"/>
            <a:ext cx="9135900" cy="0"/>
          </a:xfrm>
          <a:prstGeom prst="straightConnector1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" name="Google Shape;287;p45">
            <a:extLst>
              <a:ext uri="{FF2B5EF4-FFF2-40B4-BE49-F238E27FC236}">
                <a16:creationId xmlns:a16="http://schemas.microsoft.com/office/drawing/2014/main" id="{97995FF5-933A-4DAA-B5C6-2661FE57E688}"/>
              </a:ext>
            </a:extLst>
          </p:cNvPr>
          <p:cNvCxnSpPr/>
          <p:nvPr/>
        </p:nvCxnSpPr>
        <p:spPr>
          <a:xfrm rot="10800000">
            <a:off x="2631190" y="2634517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289;p45">
            <a:extLst>
              <a:ext uri="{FF2B5EF4-FFF2-40B4-BE49-F238E27FC236}">
                <a16:creationId xmlns:a16="http://schemas.microsoft.com/office/drawing/2014/main" id="{BF6470EF-FF36-46A0-B7E3-29A2A5E92629}"/>
              </a:ext>
            </a:extLst>
          </p:cNvPr>
          <p:cNvCxnSpPr/>
          <p:nvPr/>
        </p:nvCxnSpPr>
        <p:spPr>
          <a:xfrm rot="10800000">
            <a:off x="4174248" y="4290468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287;p45">
            <a:extLst>
              <a:ext uri="{FF2B5EF4-FFF2-40B4-BE49-F238E27FC236}">
                <a16:creationId xmlns:a16="http://schemas.microsoft.com/office/drawing/2014/main" id="{5C25C14B-9C1B-4347-AF12-E5CF90AB3F41}"/>
              </a:ext>
            </a:extLst>
          </p:cNvPr>
          <p:cNvCxnSpPr/>
          <p:nvPr/>
        </p:nvCxnSpPr>
        <p:spPr>
          <a:xfrm rot="10800000">
            <a:off x="5879461" y="2581833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A6C8A8-A283-434B-B840-A0B596131F46}"/>
              </a:ext>
            </a:extLst>
          </p:cNvPr>
          <p:cNvSpPr txBox="1"/>
          <p:nvPr/>
        </p:nvSpPr>
        <p:spPr>
          <a:xfrm>
            <a:off x="2197783" y="2130392"/>
            <a:ext cx="1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03/2013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7EC465-53CF-47D8-86ED-98BD353B17DB}"/>
              </a:ext>
            </a:extLst>
          </p:cNvPr>
          <p:cNvSpPr txBox="1"/>
          <p:nvPr/>
        </p:nvSpPr>
        <p:spPr>
          <a:xfrm>
            <a:off x="3760854" y="5553476"/>
            <a:ext cx="1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05/2013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D61F4CA-A9F9-4A9E-BB65-89642D5C9DEE}"/>
              </a:ext>
            </a:extLst>
          </p:cNvPr>
          <p:cNvSpPr txBox="1"/>
          <p:nvPr/>
        </p:nvSpPr>
        <p:spPr>
          <a:xfrm>
            <a:off x="7242270" y="5614578"/>
            <a:ext cx="1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06/2015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9D9B02E-E783-4E23-A952-EDF59F445E14}"/>
              </a:ext>
            </a:extLst>
          </p:cNvPr>
          <p:cNvSpPr txBox="1"/>
          <p:nvPr/>
        </p:nvSpPr>
        <p:spPr>
          <a:xfrm>
            <a:off x="9132703" y="2005174"/>
            <a:ext cx="1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02/2018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20143AE-5132-4F61-8C43-0E6573D29680}"/>
              </a:ext>
            </a:extLst>
          </p:cNvPr>
          <p:cNvSpPr txBox="1"/>
          <p:nvPr/>
        </p:nvSpPr>
        <p:spPr>
          <a:xfrm>
            <a:off x="2010661" y="4416367"/>
            <a:ext cx="144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Investimento de US$2 mi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AF8ED81-AA6A-46F9-981A-E19909A9BB36}"/>
              </a:ext>
            </a:extLst>
          </p:cNvPr>
          <p:cNvSpPr/>
          <p:nvPr/>
        </p:nvSpPr>
        <p:spPr>
          <a:xfrm>
            <a:off x="8986812" y="4324856"/>
            <a:ext cx="1708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Terceira startup brasileira a ter valor no mercado de mais de $1 bilhão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8B8030-058E-4184-827A-5EACB0272EF2}"/>
              </a:ext>
            </a:extLst>
          </p:cNvPr>
          <p:cNvSpPr/>
          <p:nvPr/>
        </p:nvSpPr>
        <p:spPr>
          <a:xfrm>
            <a:off x="6967656" y="2374506"/>
            <a:ext cx="2092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Recebeu aporte de $90 milhões e compras em mais de 70 países 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96E24DA-6CC0-42AF-A3AE-B2FC4FB382EC}"/>
              </a:ext>
            </a:extLst>
          </p:cNvPr>
          <p:cNvSpPr/>
          <p:nvPr/>
        </p:nvSpPr>
        <p:spPr>
          <a:xfrm>
            <a:off x="5299181" y="4365506"/>
            <a:ext cx="1668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 o primeiro cartão de crédito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D85A96-B131-4B19-87A1-B57B8AEA91D1}"/>
              </a:ext>
            </a:extLst>
          </p:cNvPr>
          <p:cNvSpPr txBox="1"/>
          <p:nvPr/>
        </p:nvSpPr>
        <p:spPr>
          <a:xfrm>
            <a:off x="5481461" y="1978390"/>
            <a:ext cx="1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09/2014</a:t>
            </a:r>
          </a:p>
        </p:txBody>
      </p:sp>
      <p:cxnSp>
        <p:nvCxnSpPr>
          <p:cNvPr id="22" name="Google Shape;289;p45">
            <a:extLst>
              <a:ext uri="{FF2B5EF4-FFF2-40B4-BE49-F238E27FC236}">
                <a16:creationId xmlns:a16="http://schemas.microsoft.com/office/drawing/2014/main" id="{6BAC03A6-83C7-40FF-A786-2B806F33F80F}"/>
              </a:ext>
            </a:extLst>
          </p:cNvPr>
          <p:cNvCxnSpPr/>
          <p:nvPr/>
        </p:nvCxnSpPr>
        <p:spPr>
          <a:xfrm rot="10800000">
            <a:off x="7663030" y="4253750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87;p45">
            <a:extLst>
              <a:ext uri="{FF2B5EF4-FFF2-40B4-BE49-F238E27FC236}">
                <a16:creationId xmlns:a16="http://schemas.microsoft.com/office/drawing/2014/main" id="{4FC0DD65-F347-48AD-A7D6-2B9FA6F037C8}"/>
              </a:ext>
            </a:extLst>
          </p:cNvPr>
          <p:cNvCxnSpPr/>
          <p:nvPr/>
        </p:nvCxnSpPr>
        <p:spPr>
          <a:xfrm rot="10800000">
            <a:off x="9616372" y="2595825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9BFC04-C470-40DD-91FF-AEB07DF5EEC2}"/>
              </a:ext>
            </a:extLst>
          </p:cNvPr>
          <p:cNvSpPr/>
          <p:nvPr/>
        </p:nvSpPr>
        <p:spPr>
          <a:xfrm>
            <a:off x="3533092" y="2054932"/>
            <a:ext cx="1708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trio junta experiência para lançar um cartão gerenciado por app</a:t>
            </a:r>
          </a:p>
        </p:txBody>
      </p:sp>
    </p:spTree>
    <p:extLst>
      <p:ext uri="{BB962C8B-B14F-4D97-AF65-F5344CB8AC3E}">
        <p14:creationId xmlns:p14="http://schemas.microsoft.com/office/powerpoint/2010/main" val="11827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8"/>
    </mc:Choice>
    <mc:Fallback xmlns="">
      <p:transition spd="slow" advTm="1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28FDF-52E4-45F7-9AF2-BE9FFB7C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1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07AA18-BE07-43F1-A337-BAA8BC97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2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BB2B6A-62E3-4F6A-A8FE-55928E43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25" y="353181"/>
            <a:ext cx="619211" cy="352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92EE6B-2DB7-497E-89A0-7E09973B4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73" y="292364"/>
            <a:ext cx="841344" cy="4132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0508F1-1609-4C41-99CB-41F6B394A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50" y="829802"/>
            <a:ext cx="9737696" cy="59527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ECEF50F-6F45-4D69-A901-FE61CC846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642" y="885221"/>
            <a:ext cx="5469808" cy="59727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5577019-255A-4DE7-8E1F-726AF7DC7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71925"/>
            <a:ext cx="2505425" cy="111315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C364E80-ED38-4C22-BAB6-D177D08E56F6}"/>
              </a:ext>
            </a:extLst>
          </p:cNvPr>
          <p:cNvSpPr/>
          <p:nvPr/>
        </p:nvSpPr>
        <p:spPr>
          <a:xfrm>
            <a:off x="8169697" y="3513942"/>
            <a:ext cx="2505425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C45EC8-FBF0-4874-A176-1DC3E6504F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8825" y="4862283"/>
            <a:ext cx="2438740" cy="12193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2CB32D-DD62-4FB9-9CA3-F3FEB4DCDA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9339" y="3695905"/>
            <a:ext cx="2381582" cy="9812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DBB43DD-A0C1-4920-8965-4CC054F2D05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474" b="96140" l="33142" r="45977">
                        <a14:foregroundMark x1="39655" y1="90175" x2="39655" y2="90175"/>
                        <a14:foregroundMark x1="38123" y1="90877" x2="38697" y2="94035"/>
                        <a14:foregroundMark x1="35441" y1="92456" x2="44444" y2="94035"/>
                        <a14:foregroundMark x1="44444" y1="94035" x2="36398" y2="90351"/>
                        <a14:foregroundMark x1="36398" y1="90351" x2="33525" y2="91228"/>
                        <a14:foregroundMark x1="38506" y1="90351" x2="44444" y2="94561"/>
                        <a14:foregroundMark x1="43295" y1="94035" x2="40038" y2="90351"/>
                        <a14:foregroundMark x1="45211" y1="92456" x2="40996" y2="92456"/>
                        <a14:foregroundMark x1="44444" y1="94561" x2="41762" y2="89825"/>
                        <a14:foregroundMark x1="45977" y1="93684" x2="41954" y2="89649"/>
                      </a14:backgroundRemoval>
                    </a14:imgEffect>
                  </a14:imgLayer>
                </a14:imgProps>
              </a:ext>
            </a:extLst>
          </a:blip>
          <a:srcRect l="31799" t="88634" r="53044" b="2887"/>
          <a:stretch/>
        </p:blipFill>
        <p:spPr>
          <a:xfrm>
            <a:off x="10211834" y="3260732"/>
            <a:ext cx="829025" cy="5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4"/>
    </mc:Choice>
    <mc:Fallback xmlns="">
      <p:transition spd="slow" advTm="15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D6CBB-621A-410C-8882-5780773D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21" y="2551733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0B6001-CAFF-4610-9FA4-7034CE5D998D}"/>
              </a:ext>
            </a:extLst>
          </p:cNvPr>
          <p:cNvSpPr/>
          <p:nvPr/>
        </p:nvSpPr>
        <p:spPr>
          <a:xfrm>
            <a:off x="-186582" y="-1"/>
            <a:ext cx="12378581" cy="7174523"/>
          </a:xfrm>
          <a:prstGeom prst="rect">
            <a:avLst/>
          </a:prstGeom>
          <a:solidFill>
            <a:srgbClr val="9322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A45D4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2A1F98-8F2F-4FE8-B73E-487CF1920637}"/>
              </a:ext>
            </a:extLst>
          </p:cNvPr>
          <p:cNvSpPr txBox="1"/>
          <p:nvPr/>
        </p:nvSpPr>
        <p:spPr>
          <a:xfrm>
            <a:off x="5130701" y="2867562"/>
            <a:ext cx="588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Grotesque Light" panose="020B0304020202020204" pitchFamily="34" charset="0"/>
              </a:rPr>
              <a:t>Obrigado!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2CD782-BD1E-4E31-A77B-B82EC9F3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25" y="2697190"/>
            <a:ext cx="161947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3"/>
    </mc:Choice>
    <mc:Fallback xmlns="">
      <p:transition spd="slow" advTm="39493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105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Grotesque Light</vt:lpstr>
      <vt:lpstr>Tema do Office</vt:lpstr>
      <vt:lpstr>Apresentação do PowerPoint</vt:lpstr>
      <vt:lpstr> </vt:lpstr>
      <vt:lpstr> </vt:lpstr>
      <vt:lpstr> </vt:lpstr>
      <vt:lpstr>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Alfredo Teodoro</dc:creator>
  <cp:lastModifiedBy>João Alfredo Teodoro</cp:lastModifiedBy>
  <cp:revision>40</cp:revision>
  <dcterms:created xsi:type="dcterms:W3CDTF">2019-05-27T21:26:37Z</dcterms:created>
  <dcterms:modified xsi:type="dcterms:W3CDTF">2019-05-30T18:00:03Z</dcterms:modified>
</cp:coreProperties>
</file>