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AB27-131D-4CBC-A8B1-05C22BA2EC3A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C8CB-0306-484D-8B49-89D4B2DB8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82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AB27-131D-4CBC-A8B1-05C22BA2EC3A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C8CB-0306-484D-8B49-89D4B2DB8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89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AB27-131D-4CBC-A8B1-05C22BA2EC3A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C8CB-0306-484D-8B49-89D4B2DB8EAE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192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AB27-131D-4CBC-A8B1-05C22BA2EC3A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C8CB-0306-484D-8B49-89D4B2DB8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396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AB27-131D-4CBC-A8B1-05C22BA2EC3A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C8CB-0306-484D-8B49-89D4B2DB8EAE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060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AB27-131D-4CBC-A8B1-05C22BA2EC3A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C8CB-0306-484D-8B49-89D4B2DB8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045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AB27-131D-4CBC-A8B1-05C22BA2EC3A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C8CB-0306-484D-8B49-89D4B2DB8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706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AB27-131D-4CBC-A8B1-05C22BA2EC3A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C8CB-0306-484D-8B49-89D4B2DB8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84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AB27-131D-4CBC-A8B1-05C22BA2EC3A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C8CB-0306-484D-8B49-89D4B2DB8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53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AB27-131D-4CBC-A8B1-05C22BA2EC3A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C8CB-0306-484D-8B49-89D4B2DB8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AB27-131D-4CBC-A8B1-05C22BA2EC3A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C8CB-0306-484D-8B49-89D4B2DB8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64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AB27-131D-4CBC-A8B1-05C22BA2EC3A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C8CB-0306-484D-8B49-89D4B2DB8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0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AB27-131D-4CBC-A8B1-05C22BA2EC3A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C8CB-0306-484D-8B49-89D4B2DB8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94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AB27-131D-4CBC-A8B1-05C22BA2EC3A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C8CB-0306-484D-8B49-89D4B2DB8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08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AB27-131D-4CBC-A8B1-05C22BA2EC3A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C8CB-0306-484D-8B49-89D4B2DB8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87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AB27-131D-4CBC-A8B1-05C22BA2EC3A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C8CB-0306-484D-8B49-89D4B2DB8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41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DAB27-131D-4CBC-A8B1-05C22BA2EC3A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A5C8CB-0306-484D-8B49-89D4B2DB8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78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905000"/>
            <a:ext cx="8042103" cy="2145836"/>
          </a:xfrm>
        </p:spPr>
        <p:txBody>
          <a:bodyPr/>
          <a:lstStyle/>
          <a:p>
            <a:pPr algn="ctr"/>
            <a:r>
              <a:rPr lang="pt-BR" sz="6600" dirty="0" smtClean="0"/>
              <a:t>Arquitetura Computacional</a:t>
            </a:r>
            <a:endParaRPr lang="pt-BR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13700" y="5346700"/>
            <a:ext cx="3838403" cy="1117600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Bianca Barranco 01191072</a:t>
            </a:r>
          </a:p>
          <a:p>
            <a:pPr algn="l"/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João Teodoro      01191096</a:t>
            </a:r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08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Processador I5 </a:t>
            </a:r>
            <a:r>
              <a:rPr lang="pt-BR" dirty="0"/>
              <a:t>x</a:t>
            </a:r>
            <a:r>
              <a:rPr lang="pt-BR" dirty="0" smtClean="0"/>
              <a:t> Processador I7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752601"/>
            <a:ext cx="8596668" cy="42887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Fabricante: Intel</a:t>
            </a:r>
          </a:p>
          <a:p>
            <a:endParaRPr lang="pt-BR" dirty="0"/>
          </a:p>
          <a:p>
            <a:r>
              <a:rPr lang="pt-BR" dirty="0" smtClean="0"/>
              <a:t>Início de fabricação: </a:t>
            </a:r>
          </a:p>
          <a:p>
            <a:pPr marL="0" indent="0">
              <a:buNone/>
            </a:pPr>
            <a:r>
              <a:rPr lang="pt-BR" dirty="0" smtClean="0"/>
              <a:t>I5: 2009</a:t>
            </a:r>
          </a:p>
          <a:p>
            <a:pPr marL="0" indent="0">
              <a:buNone/>
            </a:pPr>
            <a:r>
              <a:rPr lang="pt-BR" dirty="0" smtClean="0"/>
              <a:t>I7: 2008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Características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I5: </a:t>
            </a:r>
            <a:r>
              <a:rPr lang="pt-BR" dirty="0" err="1" smtClean="0"/>
              <a:t>quad</a:t>
            </a:r>
            <a:r>
              <a:rPr lang="pt-BR" dirty="0" smtClean="0"/>
              <a:t> core, cache: 6MB, menor velocidade, menor custo.</a:t>
            </a:r>
          </a:p>
          <a:p>
            <a:pPr marL="0" indent="0">
              <a:buNone/>
            </a:pPr>
            <a:r>
              <a:rPr lang="pt-BR" dirty="0" smtClean="0"/>
              <a:t>I7: hexa-core, cache: 8MB nível 3, maior velocidade e performance, maior custo.</a:t>
            </a:r>
          </a:p>
        </p:txBody>
      </p:sp>
    </p:spTree>
    <p:extLst>
      <p:ext uri="{BB962C8B-B14F-4D97-AF65-F5344CB8AC3E}">
        <p14:creationId xmlns:p14="http://schemas.microsoft.com/office/powerpoint/2010/main" val="836760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Processador Dual Core x </a:t>
            </a:r>
            <a:r>
              <a:rPr lang="pt-BR" dirty="0" err="1" smtClean="0"/>
              <a:t>Quad</a:t>
            </a:r>
            <a:r>
              <a:rPr lang="pt-BR" dirty="0" smtClean="0"/>
              <a:t> Core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/>
              <a:t>Dual Core: dois núcleos</a:t>
            </a:r>
          </a:p>
          <a:p>
            <a:pPr marL="0" indent="0">
              <a:buNone/>
            </a:pPr>
            <a:r>
              <a:rPr lang="pt-BR" sz="2400" dirty="0" smtClean="0"/>
              <a:t>Exemplo: Pentium Dual Core.</a:t>
            </a:r>
            <a:endParaRPr lang="pt-BR" sz="2400" dirty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400" dirty="0" err="1" smtClean="0"/>
              <a:t>Quad</a:t>
            </a:r>
            <a:r>
              <a:rPr lang="pt-BR" sz="2400" dirty="0" smtClean="0"/>
              <a:t> Core: quatro </a:t>
            </a:r>
            <a:r>
              <a:rPr lang="pt-BR" sz="2400" dirty="0" err="1" smtClean="0"/>
              <a:t>núcleros</a:t>
            </a: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Exemplo: AMD </a:t>
            </a:r>
            <a:r>
              <a:rPr lang="pt-BR" sz="2400" dirty="0" err="1"/>
              <a:t>Phenom</a:t>
            </a:r>
            <a:r>
              <a:rPr lang="pt-BR" sz="2400" dirty="0"/>
              <a:t> LI X4 960t.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0798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63334" y="2324100"/>
            <a:ext cx="5329766" cy="1562100"/>
          </a:xfrm>
        </p:spPr>
        <p:txBody>
          <a:bodyPr>
            <a:normAutofit/>
          </a:bodyPr>
          <a:lstStyle/>
          <a:p>
            <a:r>
              <a:rPr lang="pt-BR" sz="8000" dirty="0" smtClean="0"/>
              <a:t>Obrigado!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361803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653866" cy="1320800"/>
          </a:xfrm>
        </p:spPr>
        <p:txBody>
          <a:bodyPr>
            <a:noAutofit/>
          </a:bodyPr>
          <a:lstStyle/>
          <a:p>
            <a:r>
              <a:rPr lang="pt-BR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Arquitetura de Computadores e seus componentes</a:t>
            </a:r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34" y="2183339"/>
            <a:ext cx="8034866" cy="433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2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dirty="0" smtClean="0"/>
              <a:t>CPU (Unidade Central de Processamento)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Converte entrada de dados em saída de informação;</a:t>
            </a:r>
          </a:p>
          <a:p>
            <a:r>
              <a:rPr lang="pt-BR" sz="2400" dirty="0"/>
              <a:t>C</a:t>
            </a:r>
            <a:r>
              <a:rPr lang="pt-BR" sz="2400" dirty="0" smtClean="0"/>
              <a:t>onjunto </a:t>
            </a:r>
            <a:r>
              <a:rPr lang="pt-BR" sz="2400" dirty="0"/>
              <a:t>complexo de circuitos eletrônicos que executam instruções armazenadas de um </a:t>
            </a:r>
            <a:r>
              <a:rPr lang="pt-BR" sz="2400" dirty="0" smtClean="0"/>
              <a:t>programa;</a:t>
            </a:r>
          </a:p>
          <a:p>
            <a:r>
              <a:rPr lang="pt-BR" sz="2400" dirty="0" smtClean="0"/>
              <a:t>Todo computador tem pelo menos uma CPU;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1656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ULA </a:t>
            </a:r>
            <a:r>
              <a:rPr lang="pt-BR" dirty="0"/>
              <a:t>(Unidade </a:t>
            </a:r>
            <a:r>
              <a:rPr lang="pt-BR" dirty="0" smtClean="0"/>
              <a:t>Lógica e Aritmética)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</a:t>
            </a:r>
            <a:r>
              <a:rPr lang="pt-BR" sz="2400" dirty="0" smtClean="0"/>
              <a:t>ontém </a:t>
            </a:r>
            <a:r>
              <a:rPr lang="pt-BR" sz="2400" dirty="0"/>
              <a:t>os circuitos eletrônicos que executam todas as </a:t>
            </a:r>
            <a:r>
              <a:rPr lang="pt-BR" sz="2400" dirty="0" smtClean="0"/>
              <a:t>operações aritméticas </a:t>
            </a:r>
            <a:r>
              <a:rPr lang="pt-BR" sz="2400" dirty="0"/>
              <a:t>(adição, subtração, multiplicação e divisão</a:t>
            </a:r>
            <a:r>
              <a:rPr lang="pt-BR" sz="2400" dirty="0" smtClean="0"/>
              <a:t>);</a:t>
            </a:r>
          </a:p>
          <a:p>
            <a:r>
              <a:rPr lang="pt-BR" sz="2400" dirty="0"/>
              <a:t>E</a:t>
            </a:r>
            <a:r>
              <a:rPr lang="pt-BR" sz="2400" dirty="0" smtClean="0"/>
              <a:t>xecuta </a:t>
            </a:r>
            <a:r>
              <a:rPr lang="pt-BR" sz="2400" dirty="0"/>
              <a:t>operações lógicas (condição de igualdade, condição menor que, condição maior que</a:t>
            </a:r>
            <a:r>
              <a:rPr lang="pt-BR" sz="2400" dirty="0" smtClean="0"/>
              <a:t>); </a:t>
            </a:r>
            <a:endParaRPr lang="pt-BR" sz="2400" dirty="0"/>
          </a:p>
          <a:p>
            <a:r>
              <a:rPr lang="pt-BR" sz="2400" dirty="0" smtClean="0"/>
              <a:t>Comparações </a:t>
            </a:r>
            <a:r>
              <a:rPr lang="pt-BR" sz="2400" dirty="0"/>
              <a:t>entre números, letras ou caracteres </a:t>
            </a:r>
            <a:r>
              <a:rPr lang="pt-BR" sz="2400" dirty="0" smtClean="0"/>
              <a:t>especiais;</a:t>
            </a:r>
          </a:p>
          <a:p>
            <a:endParaRPr lang="pt-BR" sz="2400" dirty="0" smtClean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40483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Registradores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Á</a:t>
            </a:r>
            <a:r>
              <a:rPr lang="pt-BR" sz="2400" dirty="0" smtClean="0"/>
              <a:t>reas </a:t>
            </a:r>
            <a:r>
              <a:rPr lang="pt-BR" sz="2400" dirty="0"/>
              <a:t>de armazenamento temporário que se destinam a instruções de dados, porém não fazem parte da </a:t>
            </a:r>
            <a:r>
              <a:rPr lang="pt-BR" sz="2400" dirty="0" smtClean="0"/>
              <a:t>memória;</a:t>
            </a:r>
          </a:p>
          <a:p>
            <a:r>
              <a:rPr lang="pt-BR" sz="2400" dirty="0"/>
              <a:t>L</a:t>
            </a:r>
            <a:r>
              <a:rPr lang="pt-BR" sz="2400" dirty="0" smtClean="0"/>
              <a:t>ocalizam-se </a:t>
            </a:r>
            <a:r>
              <a:rPr lang="pt-BR" sz="2400" dirty="0"/>
              <a:t>dentro da própria CPU, oferecendo alta velocidade como vantagem</a:t>
            </a:r>
            <a:r>
              <a:rPr lang="pt-BR" sz="2400" dirty="0" smtClean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907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14489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RAM (memória </a:t>
            </a:r>
            <a:r>
              <a:rPr lang="pt-BR" dirty="0"/>
              <a:t>de acesso aleatório): </a:t>
            </a:r>
            <a:r>
              <a:rPr lang="pt-BR" dirty="0" smtClean="0"/>
              <a:t>memória volátil; seu </a:t>
            </a:r>
            <a:r>
              <a:rPr lang="pt-BR" dirty="0"/>
              <a:t>conteúdo é </a:t>
            </a:r>
            <a:r>
              <a:rPr lang="pt-BR" dirty="0" smtClean="0"/>
              <a:t>perdido</a:t>
            </a:r>
            <a:r>
              <a:rPr lang="pt-BR" dirty="0"/>
              <a:t> </a:t>
            </a:r>
            <a:r>
              <a:rPr lang="pt-BR" dirty="0" smtClean="0"/>
              <a:t> quando a energia elétrica é desligada; </a:t>
            </a:r>
            <a:r>
              <a:rPr lang="pt-BR" dirty="0"/>
              <a:t>armazena </a:t>
            </a:r>
            <a:r>
              <a:rPr lang="pt-BR" dirty="0" smtClean="0"/>
              <a:t>dados </a:t>
            </a:r>
            <a:r>
              <a:rPr lang="pt-BR" dirty="0"/>
              <a:t>apenas enquanto o programa </a:t>
            </a:r>
            <a:r>
              <a:rPr lang="pt-BR" dirty="0" smtClean="0"/>
              <a:t>estiver </a:t>
            </a:r>
            <a:r>
              <a:rPr lang="pt-BR" dirty="0"/>
              <a:t>em </a:t>
            </a:r>
            <a:r>
              <a:rPr lang="pt-BR" dirty="0" smtClean="0"/>
              <a:t>execução.</a:t>
            </a:r>
          </a:p>
          <a:p>
            <a:r>
              <a:rPr lang="pt-BR" dirty="0"/>
              <a:t>ROM (memória somente de leitura): </a:t>
            </a:r>
            <a:r>
              <a:rPr lang="pt-BR" dirty="0" smtClean="0"/>
              <a:t>memória não-volátil; seu </a:t>
            </a:r>
            <a:r>
              <a:rPr lang="pt-BR" dirty="0"/>
              <a:t>conteúdo não é perdido quando a energia elétrica é </a:t>
            </a:r>
            <a:r>
              <a:rPr lang="pt-BR" dirty="0" smtClean="0"/>
              <a:t>desligada; contém </a:t>
            </a:r>
            <a:r>
              <a:rPr lang="pt-BR" dirty="0"/>
              <a:t>programas e dados </a:t>
            </a:r>
            <a:r>
              <a:rPr lang="pt-BR" dirty="0" smtClean="0"/>
              <a:t>registrados que não </a:t>
            </a:r>
            <a:r>
              <a:rPr lang="pt-BR" dirty="0"/>
              <a:t>podem ser modificados pelo usuário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Eprom</a:t>
            </a:r>
            <a:r>
              <a:rPr lang="pt-BR" dirty="0" smtClean="0"/>
              <a:t>: </a:t>
            </a:r>
            <a:r>
              <a:rPr lang="pt-BR" dirty="0"/>
              <a:t>tipo de PROM (chips de memória somente de leituras programáveis) que pode ser apagada ao ser exposta a uma luz </a:t>
            </a:r>
            <a:r>
              <a:rPr lang="pt-BR" dirty="0" smtClean="0"/>
              <a:t>ultravioleta;</a:t>
            </a:r>
          </a:p>
          <a:p>
            <a:r>
              <a:rPr lang="pt-BR" dirty="0"/>
              <a:t>Flash: </a:t>
            </a:r>
            <a:r>
              <a:rPr lang="pt-BR" dirty="0" smtClean="0"/>
              <a:t>armazenamento </a:t>
            </a:r>
            <a:r>
              <a:rPr lang="pt-BR" dirty="0"/>
              <a:t>secundário para manter os dados mais       </a:t>
            </a:r>
            <a:r>
              <a:rPr lang="pt-BR" dirty="0" smtClean="0"/>
              <a:t>permanentemente; não-volátil; usada </a:t>
            </a:r>
            <a:r>
              <a:rPr lang="pt-BR" dirty="0"/>
              <a:t>em telefones celulares, câmeras fotográficas </a:t>
            </a:r>
            <a:r>
              <a:rPr lang="pt-BR" dirty="0" smtClean="0"/>
              <a:t>digitais.</a:t>
            </a:r>
          </a:p>
          <a:p>
            <a:r>
              <a:rPr lang="pt-BR" dirty="0" smtClean="0"/>
              <a:t>Memória de massa: armazenamento secundário, onde </a:t>
            </a:r>
            <a:r>
              <a:rPr lang="pt-BR" dirty="0"/>
              <a:t>os softwares e dados podem ser armazenados de forma quase permanente. </a:t>
            </a:r>
            <a:r>
              <a:rPr lang="pt-BR" dirty="0" smtClean="0"/>
              <a:t>Chamado também de disco rígido.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391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01789"/>
            <a:ext cx="8596668" cy="3880773"/>
          </a:xfrm>
        </p:spPr>
        <p:txBody>
          <a:bodyPr>
            <a:normAutofit/>
          </a:bodyPr>
          <a:lstStyle/>
          <a:p>
            <a:r>
              <a:rPr lang="pt-BR" sz="2000" dirty="0" smtClean="0"/>
              <a:t>Processador </a:t>
            </a:r>
            <a:r>
              <a:rPr lang="pt-BR" sz="2000" dirty="0"/>
              <a:t>especializado que transfere dados entre a memória e um dispositivos de </a:t>
            </a:r>
            <a:r>
              <a:rPr lang="pt-BR" sz="2000" dirty="0" smtClean="0"/>
              <a:t>E/S;</a:t>
            </a:r>
          </a:p>
          <a:p>
            <a:r>
              <a:rPr lang="pt-BR" sz="2000" dirty="0"/>
              <a:t>S</a:t>
            </a:r>
            <a:r>
              <a:rPr lang="pt-BR" sz="2000" dirty="0" smtClean="0"/>
              <a:t>erve </a:t>
            </a:r>
            <a:r>
              <a:rPr lang="pt-BR" sz="2000" dirty="0"/>
              <a:t>para aliviar o fardo da CPU e atuar como um mestre de </a:t>
            </a:r>
            <a:r>
              <a:rPr lang="pt-BR" sz="2000" dirty="0" smtClean="0"/>
              <a:t>barramento;</a:t>
            </a:r>
          </a:p>
          <a:p>
            <a:r>
              <a:rPr lang="pt-BR" sz="2000" dirty="0"/>
              <a:t>O</a:t>
            </a:r>
            <a:r>
              <a:rPr lang="pt-BR" sz="2000" dirty="0" smtClean="0"/>
              <a:t>corre </a:t>
            </a:r>
            <a:r>
              <a:rPr lang="pt-BR" sz="2000" dirty="0"/>
              <a:t>a configuração dos registradores de DMA pela CPU, que contém o endereço de memória e o número de bytes a serem transferidos. Depois de finalizada a transferência, o controlador de DMA interrompe a CPU.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43384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 – Chip </a:t>
            </a:r>
            <a:r>
              <a:rPr lang="pt-BR" dirty="0" err="1"/>
              <a:t>select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Sinal de controle;</a:t>
            </a:r>
          </a:p>
          <a:p>
            <a:r>
              <a:rPr lang="pt-BR" sz="2400" dirty="0" smtClean="0"/>
              <a:t>Quando CS </a:t>
            </a:r>
            <a:r>
              <a:rPr lang="pt-BR" sz="2400" dirty="0"/>
              <a:t>está </a:t>
            </a:r>
            <a:r>
              <a:rPr lang="pt-BR" sz="2400" dirty="0" smtClean="0"/>
              <a:t>ativo: </a:t>
            </a:r>
            <a:r>
              <a:rPr lang="pt-BR" sz="2400" dirty="0"/>
              <a:t>a memória lê os sinais de entrada e executa uma operação; </a:t>
            </a:r>
            <a:endParaRPr lang="pt-BR" sz="2400" dirty="0" smtClean="0"/>
          </a:p>
          <a:p>
            <a:r>
              <a:rPr lang="pt-BR" sz="2400" dirty="0" smtClean="0"/>
              <a:t>Quando CS </a:t>
            </a:r>
            <a:r>
              <a:rPr lang="pt-BR" sz="2400" dirty="0"/>
              <a:t>está </a:t>
            </a:r>
            <a:r>
              <a:rPr lang="pt-BR" sz="2400" dirty="0" smtClean="0"/>
              <a:t>inativo: </a:t>
            </a:r>
            <a:r>
              <a:rPr lang="pt-BR" sz="2400" dirty="0"/>
              <a:t>a memória não executa uma leitura nem uma escrita, fazendo apenas o </a:t>
            </a:r>
            <a:r>
              <a:rPr lang="pt-BR" sz="2400" dirty="0" err="1"/>
              <a:t>refresh</a:t>
            </a:r>
            <a:r>
              <a:rPr lang="pt-BR" sz="2400" dirty="0"/>
              <a:t> dos seus </a:t>
            </a:r>
            <a:r>
              <a:rPr lang="pt-BR" sz="2400" dirty="0" smtClean="0"/>
              <a:t>bits;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6969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</a:t>
            </a:r>
            <a:r>
              <a:rPr lang="pt-BR" dirty="0" err="1" smtClean="0"/>
              <a:t>dress</a:t>
            </a:r>
            <a:r>
              <a:rPr lang="pt-BR" dirty="0" smtClean="0"/>
              <a:t> </a:t>
            </a:r>
            <a:r>
              <a:rPr lang="pt-BR" dirty="0"/>
              <a:t>bus </a:t>
            </a:r>
            <a:r>
              <a:rPr lang="pt-BR" dirty="0" smtClean="0"/>
              <a:t>x Data </a:t>
            </a:r>
            <a:r>
              <a:rPr lang="pt-BR" dirty="0"/>
              <a:t>bus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Adress</a:t>
            </a:r>
            <a:r>
              <a:rPr lang="pt-BR" dirty="0"/>
              <a:t> </a:t>
            </a:r>
            <a:r>
              <a:rPr lang="pt-BR" dirty="0" smtClean="0"/>
              <a:t>bus:</a:t>
            </a:r>
          </a:p>
          <a:p>
            <a:pPr marL="0" indent="0">
              <a:buNone/>
            </a:pPr>
            <a:r>
              <a:rPr lang="pt-BR" dirty="0" smtClean="0"/>
              <a:t>Barramento </a:t>
            </a:r>
            <a:r>
              <a:rPr lang="pt-BR" dirty="0"/>
              <a:t>de endereço;</a:t>
            </a:r>
          </a:p>
          <a:p>
            <a:pPr marL="0" indent="0">
              <a:buNone/>
            </a:pPr>
            <a:r>
              <a:rPr lang="pt-BR" dirty="0"/>
              <a:t>Interliga o REM à MP para a transferência dos bits que representam determinado endereço</a:t>
            </a:r>
            <a:r>
              <a:rPr lang="pt-BR" dirty="0" smtClean="0"/>
              <a:t>.  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Data bus: </a:t>
            </a:r>
          </a:p>
          <a:p>
            <a:pPr marL="0" indent="0">
              <a:buNone/>
            </a:pPr>
            <a:r>
              <a:rPr lang="pt-BR" dirty="0" smtClean="0"/>
              <a:t>Barramento </a:t>
            </a:r>
            <a:r>
              <a:rPr lang="pt-BR" dirty="0"/>
              <a:t>de </a:t>
            </a:r>
            <a:r>
              <a:rPr lang="pt-BR" dirty="0" smtClean="0"/>
              <a:t>dados;</a:t>
            </a:r>
          </a:p>
          <a:p>
            <a:pPr marL="0" indent="0">
              <a:buNone/>
            </a:pPr>
            <a:r>
              <a:rPr lang="pt-BR" dirty="0"/>
              <a:t>I</a:t>
            </a:r>
            <a:r>
              <a:rPr lang="pt-BR" dirty="0" smtClean="0"/>
              <a:t>nterliga </a:t>
            </a:r>
            <a:r>
              <a:rPr lang="pt-BR" dirty="0"/>
              <a:t>o RDM à MP para a transferência de informação para MP e processador. 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41782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</TotalTime>
  <Words>527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Facetado</vt:lpstr>
      <vt:lpstr>Arquitetura Computacional</vt:lpstr>
      <vt:lpstr>Arquitetura de Computadores e seus componentes</vt:lpstr>
      <vt:lpstr>CPU (Unidade Central de Processamento)</vt:lpstr>
      <vt:lpstr>ULA (Unidade Lógica e Aritmética)</vt:lpstr>
      <vt:lpstr>Registradores</vt:lpstr>
      <vt:lpstr>Tipos de Memória</vt:lpstr>
      <vt:lpstr>DMA</vt:lpstr>
      <vt:lpstr>CS – Chip select</vt:lpstr>
      <vt:lpstr>Adress bus x Data bus</vt:lpstr>
      <vt:lpstr>Processador I5 x Processador I7</vt:lpstr>
      <vt:lpstr>Processador Dual Core x Quad Core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13</cp:revision>
  <dcterms:created xsi:type="dcterms:W3CDTF">2019-05-15T19:15:45Z</dcterms:created>
  <dcterms:modified xsi:type="dcterms:W3CDTF">2019-05-15T20:35:41Z</dcterms:modified>
</cp:coreProperties>
</file>