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446" r:id="rId3"/>
    <p:sldId id="557" r:id="rId4"/>
    <p:sldId id="543" r:id="rId5"/>
    <p:sldId id="553" r:id="rId6"/>
    <p:sldId id="554" r:id="rId7"/>
    <p:sldId id="552" r:id="rId8"/>
    <p:sldId id="556" r:id="rId9"/>
    <p:sldId id="558" r:id="rId10"/>
    <p:sldId id="497" r:id="rId11"/>
    <p:sldId id="560" r:id="rId12"/>
    <p:sldId id="506" r:id="rId13"/>
    <p:sldId id="561" r:id="rId14"/>
    <p:sldId id="546" r:id="rId15"/>
    <p:sldId id="547" r:id="rId16"/>
    <p:sldId id="544" r:id="rId17"/>
  </p:sldIdLst>
  <p:sldSz cx="10693400" cy="7561263"/>
  <p:notesSz cx="6797675" cy="9926638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e Cruz" initials="IC" lastIdx="1" clrIdx="0">
    <p:extLst>
      <p:ext uri="{19B8F6BF-5375-455C-9EA6-DF929625EA0E}">
        <p15:presenceInfo xmlns:p15="http://schemas.microsoft.com/office/powerpoint/2012/main" userId="Isabelle Cr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34373F"/>
    <a:srgbClr val="253746"/>
    <a:srgbClr val="292C34"/>
    <a:srgbClr val="272A30"/>
    <a:srgbClr val="131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364" autoAdjust="0"/>
  </p:normalViewPr>
  <p:slideViewPr>
    <p:cSldViewPr showGuides="1">
      <p:cViewPr varScale="1">
        <p:scale>
          <a:sx n="67" d="100"/>
          <a:sy n="67" d="100"/>
        </p:scale>
        <p:origin x="1200" y="6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31/03/2020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5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13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57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47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perguntas, como de praxe são apenas sugestões e a resposta deve ser encaixada em fraqueza ou fortaleza (dependendo justamente de qual for essa resposta)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0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8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sempre, as perguntas são um guia para a execução da atividade. Podem ser complementadas com informações que eles acharem relevantes.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12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0027220" y="6948983"/>
            <a:ext cx="666180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250357" y="1331913"/>
            <a:ext cx="6984132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27220" y="7237015"/>
            <a:ext cx="50006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0" y="0"/>
            <a:ext cx="1910249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51075" y="108223"/>
            <a:ext cx="8064177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66075"/>
            <a:ext cx="1342103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0" y="0"/>
            <a:ext cx="1910249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51075" y="108223"/>
            <a:ext cx="8064177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1192" y="6876976"/>
            <a:ext cx="9217024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0027220" y="6948983"/>
            <a:ext cx="666180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0027220" y="7237015"/>
            <a:ext cx="50006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66075"/>
            <a:ext cx="1342103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73038" y="0"/>
            <a:ext cx="10347325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8443913" y="0"/>
            <a:ext cx="1371600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3594" y="0"/>
            <a:ext cx="3387725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9264651" y="0"/>
            <a:ext cx="1255713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4875213" y="5889625"/>
            <a:ext cx="477838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9825038" y="1533525"/>
            <a:ext cx="573088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186460" y="2397403"/>
            <a:ext cx="4320480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34038" y="5940425"/>
            <a:ext cx="381711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8" y="6045645"/>
            <a:ext cx="2388264" cy="8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61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0" y="157163"/>
            <a:ext cx="3813175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6884988" y="0"/>
            <a:ext cx="3808413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111500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2411413" y="3630613"/>
            <a:ext cx="879475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7045325" y="1057275"/>
            <a:ext cx="876300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73038" y="0"/>
            <a:ext cx="10347325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8443913" y="0"/>
            <a:ext cx="1371600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3594" y="0"/>
            <a:ext cx="3387725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9264651" y="0"/>
            <a:ext cx="1255713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4875213" y="5889625"/>
            <a:ext cx="477838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9825038" y="1533525"/>
            <a:ext cx="573088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186460" y="2397403"/>
            <a:ext cx="4320480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34038" y="5940425"/>
            <a:ext cx="381711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8" y="6045645"/>
            <a:ext cx="2388264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173038" y="0"/>
            <a:ext cx="10347325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8443913" y="0"/>
            <a:ext cx="1371600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3594" y="0"/>
            <a:ext cx="3387725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9264651" y="0"/>
            <a:ext cx="1255713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4514479" y="5889625"/>
            <a:ext cx="477838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9825038" y="1533525"/>
            <a:ext cx="573088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90516" y="2397403"/>
            <a:ext cx="4320480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4913958" y="5940425"/>
            <a:ext cx="381711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96" y="6142225"/>
            <a:ext cx="1941684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82404" y="2124447"/>
            <a:ext cx="522726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 smtClean="0">
                <a:latin typeface="Exo 2" pitchFamily="2" charset="77"/>
              </a:rPr>
              <a:t>ATIVIDADES  </a:t>
            </a:r>
          </a:p>
          <a:p>
            <a:pPr algn="ctr">
              <a:lnSpc>
                <a:spcPct val="150000"/>
              </a:lnSpc>
            </a:pPr>
            <a:r>
              <a:rPr lang="pt-BR" sz="3200" dirty="0" smtClean="0">
                <a:latin typeface="Exo 2" pitchFamily="2" charset="77"/>
              </a:rPr>
              <a:t>FERRAMENTAS DE ANÁLISE</a:t>
            </a:r>
          </a:p>
          <a:p>
            <a:pPr algn="ctr">
              <a:lnSpc>
                <a:spcPct val="150000"/>
              </a:lnSpc>
            </a:pPr>
            <a:r>
              <a:rPr lang="pt-BR" sz="3200" dirty="0" smtClean="0">
                <a:latin typeface="Exo 2" pitchFamily="2" charset="77"/>
              </a:rPr>
              <a:t>30/03 à 30/04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3963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BDE3DA9-D577-EB44-8C5C-4DB291C5E2EF}"/>
              </a:ext>
            </a:extLst>
          </p:cNvPr>
          <p:cNvSpPr/>
          <p:nvPr/>
        </p:nvSpPr>
        <p:spPr>
          <a:xfrm>
            <a:off x="378148" y="1529213"/>
            <a:ext cx="10149138" cy="43396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 smtClean="0">
                <a:solidFill>
                  <a:srgbClr val="E6005A"/>
                </a:solidFill>
                <a:latin typeface="Exo 2" panose="00000500000000000000" pitchFamily="50" charset="0"/>
              </a:rPr>
              <a:t>31/03 </a:t>
            </a: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à </a:t>
            </a:r>
            <a:r>
              <a:rPr lang="pt-BR" sz="2400" b="1" dirty="0" smtClean="0">
                <a:solidFill>
                  <a:srgbClr val="E6005A"/>
                </a:solidFill>
                <a:latin typeface="Exo 2" panose="00000500000000000000" pitchFamily="50" charset="0"/>
              </a:rPr>
              <a:t>10/04</a:t>
            </a:r>
            <a:r>
              <a:rPr lang="pt-BR" sz="2400" dirty="0" smtClean="0">
                <a:latin typeface="Exo 2" panose="00000500000000000000" pitchFamily="50" charset="0"/>
              </a:rPr>
              <a:t> </a:t>
            </a:r>
            <a:r>
              <a:rPr lang="pt-BR" sz="2400" dirty="0">
                <a:latin typeface="Exo 2" panose="00000500000000000000" pitchFamily="50" charset="0"/>
              </a:rPr>
              <a:t>– </a:t>
            </a:r>
            <a:r>
              <a:rPr lang="pt-BR" sz="2400" dirty="0" smtClean="0">
                <a:latin typeface="Exo 2" panose="00000500000000000000" pitchFamily="50" charset="0"/>
              </a:rPr>
              <a:t>Análise de </a:t>
            </a:r>
            <a:r>
              <a:rPr lang="pt-BR" sz="2400" dirty="0" err="1" smtClean="0">
                <a:latin typeface="Exo 2" panose="00000500000000000000" pitchFamily="50" charset="0"/>
              </a:rPr>
              <a:t>Swot</a:t>
            </a:r>
            <a:r>
              <a:rPr lang="pt-BR" sz="2400" dirty="0" smtClean="0">
                <a:latin typeface="Exo 2" panose="00000500000000000000" pitchFamily="50" charset="0"/>
              </a:rPr>
              <a:t> pronta da carreira.</a:t>
            </a: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01/05 à 08/05 </a:t>
            </a:r>
            <a:r>
              <a:rPr lang="pt-BR" sz="2400" dirty="0">
                <a:latin typeface="Exo 2" panose="00000500000000000000" pitchFamily="50" charset="0"/>
              </a:rPr>
              <a:t>– Preparar o Plano de Ação Individual (com base no </a:t>
            </a:r>
            <a:r>
              <a:rPr lang="pt-BR" sz="2400" dirty="0" err="1" smtClean="0">
                <a:latin typeface="Exo 2" panose="00000500000000000000" pitchFamily="50" charset="0"/>
              </a:rPr>
              <a:t>Swot</a:t>
            </a:r>
            <a:r>
              <a:rPr lang="pt-BR" sz="2400" dirty="0" smtClean="0">
                <a:latin typeface="Exo 2" panose="00000500000000000000" pitchFamily="50" charset="0"/>
              </a:rPr>
              <a:t>)</a:t>
            </a: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11/05 à 22/05</a:t>
            </a:r>
            <a:r>
              <a:rPr lang="pt-BR" sz="2400" dirty="0">
                <a:latin typeface="Exo 2" panose="00000500000000000000" pitchFamily="50" charset="0"/>
              </a:rPr>
              <a:t> – Apresentar </a:t>
            </a:r>
            <a:r>
              <a:rPr lang="pt-BR" sz="2400" dirty="0" smtClean="0">
                <a:latin typeface="Exo 2" panose="00000500000000000000" pitchFamily="50" charset="0"/>
              </a:rPr>
              <a:t>a análise junto com o </a:t>
            </a:r>
            <a:r>
              <a:rPr lang="pt-BR" sz="2400" dirty="0">
                <a:latin typeface="Exo 2" panose="00000500000000000000" pitchFamily="50" charset="0"/>
              </a:rPr>
              <a:t>Feedback </a:t>
            </a:r>
            <a:r>
              <a:rPr lang="pt-BR" sz="2400" dirty="0" smtClean="0">
                <a:latin typeface="Exo 2" panose="00000500000000000000" pitchFamily="50" charset="0"/>
              </a:rPr>
              <a:t>do gestor para o </a:t>
            </a:r>
            <a:r>
              <a:rPr lang="pt-BR" sz="2400" dirty="0">
                <a:latin typeface="Exo 2" panose="00000500000000000000" pitchFamily="50" charset="0"/>
              </a:rPr>
              <a:t>Coordenador </a:t>
            </a:r>
            <a:r>
              <a:rPr lang="pt-BR" sz="2400" dirty="0" err="1">
                <a:latin typeface="Exo 2" panose="00000500000000000000" pitchFamily="50" charset="0"/>
              </a:rPr>
              <a:t>Socioemocional</a:t>
            </a: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11/05 à 22/05 </a:t>
            </a:r>
            <a:r>
              <a:rPr lang="pt-BR" sz="2400" dirty="0">
                <a:latin typeface="Exo 2" panose="00000500000000000000" pitchFamily="50" charset="0"/>
              </a:rPr>
              <a:t>– Ajustes Plano de Ação (se necessário)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251075" y="108223"/>
            <a:ext cx="8064177" cy="765639"/>
          </a:xfrm>
        </p:spPr>
        <p:txBody>
          <a:bodyPr/>
          <a:lstStyle/>
          <a:p>
            <a:pPr algn="r"/>
            <a:r>
              <a:rPr lang="pt-BR" sz="3200" dirty="0" smtClean="0"/>
              <a:t>Prazo para subir atividade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120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77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7400FB-0225-3348-AA1A-F4250A6A0C1A}"/>
              </a:ext>
            </a:extLst>
          </p:cNvPr>
          <p:cNvSpPr txBox="1"/>
          <p:nvPr/>
        </p:nvSpPr>
        <p:spPr>
          <a:xfrm>
            <a:off x="432154" y="1741611"/>
            <a:ext cx="9829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32B9CD"/>
                </a:solidFill>
                <a:latin typeface="Exo 2" pitchFamily="2" charset="77"/>
              </a:rPr>
              <a:t>Atividade 3 – Onde </a:t>
            </a:r>
            <a:r>
              <a:rPr lang="pt-BR" sz="3600" b="1" dirty="0">
                <a:solidFill>
                  <a:srgbClr val="32B9CD"/>
                </a:solidFill>
                <a:latin typeface="Exo 2" pitchFamily="2" charset="77"/>
              </a:rPr>
              <a:t>estou e Onde quero Estar</a:t>
            </a:r>
          </a:p>
          <a:p>
            <a:pPr algn="ctr"/>
            <a:endParaRPr lang="pt-BR" sz="3600" b="1" dirty="0">
              <a:solidFill>
                <a:srgbClr val="32B9CD"/>
              </a:solidFill>
              <a:latin typeface="Exo 2" pitchFamily="2" charset="77"/>
            </a:endParaRPr>
          </a:p>
          <a:p>
            <a:pPr algn="ctr"/>
            <a:r>
              <a:rPr lang="pt-BR" sz="3600" dirty="0">
                <a:latin typeface="Exo 2" pitchFamily="2" charset="77"/>
              </a:rPr>
              <a:t>Cada aluno deverá </a:t>
            </a:r>
            <a:r>
              <a:rPr lang="pt-BR" sz="3600" dirty="0" smtClean="0">
                <a:latin typeface="Exo 2" pitchFamily="2" charset="77"/>
              </a:rPr>
              <a:t>avaliar a sua posição e empresa atual e avaliar a sua expectativa em relação aos próximos passos.</a:t>
            </a:r>
            <a:endParaRPr lang="pt-BR" sz="2800" dirty="0">
              <a:latin typeface="Exo 2" pitchFamily="2" charset="77"/>
            </a:endParaRPr>
          </a:p>
          <a:p>
            <a:pPr algn="ctr"/>
            <a:endParaRPr lang="pt-BR" sz="3600" b="1" dirty="0">
              <a:solidFill>
                <a:srgbClr val="32B9CD"/>
              </a:solidFill>
              <a:latin typeface="Exo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77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40ACD9-195E-F94E-853A-C318E5EA1FB7}"/>
              </a:ext>
            </a:extLst>
          </p:cNvPr>
          <p:cNvSpPr txBox="1"/>
          <p:nvPr/>
        </p:nvSpPr>
        <p:spPr>
          <a:xfrm>
            <a:off x="522164" y="1277804"/>
            <a:ext cx="4536505" cy="603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Exo 2" pitchFamily="2" charset="77"/>
              </a:rPr>
              <a:t>Onde estou agora – empresa, área, função.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Exo 2" pitchFamily="2" charset="77"/>
              </a:rPr>
              <a:t>Gosto do que faço? Gosto de onde estou?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Exo 2" pitchFamily="2" charset="77"/>
              </a:rPr>
              <a:t>Percebo que estou crescendo, aprendendo e evoluindo?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Exo 2" pitchFamily="2" charset="77"/>
              </a:rPr>
              <a:t>Me sinto bem no ambiente e na relação com meus colegas?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Exo 2" pitchFamily="2" charset="77"/>
              </a:rPr>
              <a:t>Estou envolvido em atividades ou projetos e tenho entregue o que me é delegado?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Exo 2" pitchFamily="2" charset="77"/>
              </a:rPr>
              <a:t>Vejo perspectivas e possibilidades de efetivação e crescimento profissional?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7C085-2B51-184F-860B-E7FA2F959AFD}"/>
              </a:ext>
            </a:extLst>
          </p:cNvPr>
          <p:cNvSpPr txBox="1"/>
          <p:nvPr/>
        </p:nvSpPr>
        <p:spPr>
          <a:xfrm>
            <a:off x="5346700" y="1044327"/>
            <a:ext cx="5008480" cy="62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200" dirty="0">
                <a:latin typeface="Exo 2" pitchFamily="2" charset="77"/>
              </a:rPr>
              <a:t>Onde quero estar – empresa, área, função.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200" dirty="0">
                <a:latin typeface="Exo 2" pitchFamily="2" charset="77"/>
              </a:rPr>
              <a:t>Tenho os conhecimentos técnicos necessários?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200" dirty="0">
                <a:latin typeface="Exo 2" pitchFamily="2" charset="77"/>
              </a:rPr>
              <a:t>Tenho as habilidades socioemocionais requeridas pela empresa?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200" dirty="0">
                <a:latin typeface="Exo 2" pitchFamily="2" charset="77"/>
              </a:rPr>
              <a:t>Sendo outra empresa, já sei como é o processo seletivo?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200" dirty="0">
                <a:latin typeface="Exo 2" pitchFamily="2" charset="77"/>
              </a:rPr>
              <a:t>Qual o maior motivo de querer mudar de empresa? Ou de permanecer onde estou?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200" dirty="0">
                <a:latin typeface="Exo 2" pitchFamily="2" charset="77"/>
              </a:rPr>
              <a:t>Qual minha expectativa salarial: ao me formar? 3 anos depois de formado? 5 anos depois de formado? 10 anos depois de formado?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7C3255-2380-C04C-BFE9-7BDCEB60AC16}"/>
              </a:ext>
            </a:extLst>
          </p:cNvPr>
          <p:cNvSpPr txBox="1"/>
          <p:nvPr/>
        </p:nvSpPr>
        <p:spPr>
          <a:xfrm>
            <a:off x="2610396" y="684287"/>
            <a:ext cx="2448273" cy="523220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Exo 2" pitchFamily="2" charset="77"/>
              </a:rPr>
              <a:t>ONDE ESTOU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185C5B-5852-6141-9890-589E0F030BFC}"/>
              </a:ext>
            </a:extLst>
          </p:cNvPr>
          <p:cNvSpPr txBox="1"/>
          <p:nvPr/>
        </p:nvSpPr>
        <p:spPr>
          <a:xfrm>
            <a:off x="6858868" y="472135"/>
            <a:ext cx="3488469" cy="523220"/>
          </a:xfrm>
          <a:prstGeom prst="rect">
            <a:avLst/>
          </a:prstGeom>
          <a:solidFill>
            <a:srgbClr val="32B9CD"/>
          </a:solidFill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Exo 2" pitchFamily="2" charset="77"/>
              </a:rPr>
              <a:t>ONDE QUERO ESTAR</a:t>
            </a:r>
          </a:p>
        </p:txBody>
      </p:sp>
    </p:spTree>
    <p:extLst>
      <p:ext uri="{BB962C8B-B14F-4D97-AF65-F5344CB8AC3E}">
        <p14:creationId xmlns:p14="http://schemas.microsoft.com/office/powerpoint/2010/main" val="215122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40ACD9-195E-F94E-853A-C318E5EA1FB7}"/>
              </a:ext>
            </a:extLst>
          </p:cNvPr>
          <p:cNvSpPr txBox="1"/>
          <p:nvPr/>
        </p:nvSpPr>
        <p:spPr>
          <a:xfrm>
            <a:off x="2466380" y="2811135"/>
            <a:ext cx="5760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4000" dirty="0">
                <a:latin typeface="Exo 2" pitchFamily="2" charset="77"/>
              </a:rPr>
              <a:t>As respostas devem ser sempre explicadas e justificadas!!!</a:t>
            </a:r>
          </a:p>
        </p:txBody>
      </p:sp>
    </p:spTree>
    <p:extLst>
      <p:ext uri="{BB962C8B-B14F-4D97-AF65-F5344CB8AC3E}">
        <p14:creationId xmlns:p14="http://schemas.microsoft.com/office/powerpoint/2010/main" val="158909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05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7400FB-0225-3348-AA1A-F4250A6A0C1A}"/>
              </a:ext>
            </a:extLst>
          </p:cNvPr>
          <p:cNvSpPr txBox="1"/>
          <p:nvPr/>
        </p:nvSpPr>
        <p:spPr>
          <a:xfrm>
            <a:off x="432154" y="1741611"/>
            <a:ext cx="98290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32B9CD"/>
                </a:solidFill>
                <a:latin typeface="Exo 2" pitchFamily="2" charset="77"/>
              </a:rPr>
              <a:t>Atividade 1 – Coletar Feedback do Gestor</a:t>
            </a:r>
          </a:p>
          <a:p>
            <a:pPr algn="ctr"/>
            <a:endParaRPr lang="pt-BR" sz="3600" b="1" dirty="0">
              <a:solidFill>
                <a:srgbClr val="32B9CD"/>
              </a:solidFill>
              <a:latin typeface="Exo 2" pitchFamily="2" charset="77"/>
            </a:endParaRPr>
          </a:p>
          <a:p>
            <a:pPr algn="ctr"/>
            <a:r>
              <a:rPr lang="pt-BR" sz="3600" dirty="0">
                <a:latin typeface="Exo 2" pitchFamily="2" charset="77"/>
              </a:rPr>
              <a:t>Para apoiar a realização das próximas atividades, cada aluno deverá procurar o seu líder imediato e buscar seu feedback do semestre, bem como buscar entender o cenário da empresa no que se refere a contratação.</a:t>
            </a:r>
            <a:endParaRPr lang="pt-BR" sz="2800" dirty="0">
              <a:latin typeface="Exo 2" pitchFamily="2" charset="77"/>
            </a:endParaRPr>
          </a:p>
          <a:p>
            <a:pPr algn="ctr"/>
            <a:endParaRPr lang="pt-BR" sz="3600" b="1" dirty="0">
              <a:solidFill>
                <a:srgbClr val="32B9CD"/>
              </a:solidFill>
              <a:latin typeface="Exo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53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340ACD9-195E-F94E-853A-C318E5EA1FB7}"/>
              </a:ext>
            </a:extLst>
          </p:cNvPr>
          <p:cNvSpPr txBox="1"/>
          <p:nvPr/>
        </p:nvSpPr>
        <p:spPr>
          <a:xfrm>
            <a:off x="1062224" y="2195581"/>
            <a:ext cx="856895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pt-BR" sz="4000" dirty="0">
                <a:latin typeface="Exo 2" pitchFamily="2" charset="77"/>
              </a:rPr>
              <a:t>Os feedbacks coletados nas empresas deverão ser compartilhados com o coordenador no feedback semestral, conforme cronograma.</a:t>
            </a:r>
            <a:endParaRPr lang="pt-BR" sz="3200" dirty="0">
              <a:latin typeface="Exo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878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386140" y="1044327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Procurar o gestor e solicitar uma agenda para uma conversa sobre seu desempenho (30 minutos).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162124" y="1188343"/>
            <a:ext cx="1080000" cy="828000"/>
            <a:chOff x="450276" y="1152431"/>
            <a:chExt cx="1080000" cy="828000"/>
          </a:xfrm>
        </p:grpSpPr>
        <p:sp>
          <p:nvSpPr>
            <p:cNvPr id="2" name="Divisa 1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1º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21" name="Retângulo Arredondado 20"/>
          <p:cNvSpPr/>
          <p:nvPr/>
        </p:nvSpPr>
        <p:spPr>
          <a:xfrm>
            <a:off x="1386140" y="2268583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Explicar o objetivo: "Como você sabe, estou participando de um programa que envolve minha formação como Profissional de TI com parceria entre Bandtec e Empresa e o estágio de 1 ano complementa essa formação. 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162124" y="2340471"/>
            <a:ext cx="1080000" cy="828000"/>
            <a:chOff x="450276" y="1152431"/>
            <a:chExt cx="1080000" cy="828000"/>
          </a:xfrm>
        </p:grpSpPr>
        <p:sp>
          <p:nvSpPr>
            <p:cNvPr id="23" name="Divisa 22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2º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25" name="Retângulo Arredondado 24"/>
          <p:cNvSpPr/>
          <p:nvPr/>
        </p:nvSpPr>
        <p:spPr>
          <a:xfrm>
            <a:off x="1386140" y="3492719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Perguntar ao gestor como ele o vê na empresa neste momento, ou seja, fazer uma avaliação do seu desempenho de maneira geral como estagiário, considerando suas funções e responsabilidades.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62124" y="3600703"/>
            <a:ext cx="1080000" cy="828000"/>
            <a:chOff x="450276" y="1152431"/>
            <a:chExt cx="1080000" cy="828000"/>
          </a:xfrm>
        </p:grpSpPr>
        <p:sp>
          <p:nvSpPr>
            <p:cNvPr id="27" name="Divisa 26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3º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29" name="Retângulo Arredondado 28"/>
          <p:cNvSpPr/>
          <p:nvPr/>
        </p:nvSpPr>
        <p:spPr>
          <a:xfrm>
            <a:off x="1386140" y="4716855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Após a fala apresentada do gestor, em caso de feedback positivo, perguntar:</a:t>
            </a:r>
          </a:p>
          <a:p>
            <a:pPr lvl="0"/>
            <a:r>
              <a:rPr lang="pt-BR" sz="1800" dirty="0">
                <a:latin typeface="Exo 2" pitchFamily="2" charset="77"/>
              </a:rPr>
              <a:t>"Existe espaço de eu ser efetivado após o período de 12 meses de estágio? E como funciona a política de efetivação da empresa?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162124" y="4860751"/>
            <a:ext cx="1080000" cy="828000"/>
            <a:chOff x="450276" y="1152431"/>
            <a:chExt cx="1080000" cy="828000"/>
          </a:xfrm>
        </p:grpSpPr>
        <p:sp>
          <p:nvSpPr>
            <p:cNvPr id="31" name="Divisa 30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4º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33" name="Retângulo Arredondado 32"/>
          <p:cNvSpPr/>
          <p:nvPr/>
        </p:nvSpPr>
        <p:spPr>
          <a:xfrm>
            <a:off x="1386140" y="5940991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Em caso de feedback negativo:</a:t>
            </a:r>
          </a:p>
          <a:p>
            <a:pPr lvl="0"/>
            <a:r>
              <a:rPr lang="pt-BR" sz="1800" dirty="0">
                <a:latin typeface="Exo 2" pitchFamily="2" charset="77"/>
              </a:rPr>
              <a:t>“...Entendo e vou buscar melhorar nesses pontos, existe a possibilidade de eu ter o estágio renovado por mais 6 meses para trabalhar os pontos sinalizados?".</a:t>
            </a:r>
          </a:p>
        </p:txBody>
      </p:sp>
      <p:grpSp>
        <p:nvGrpSpPr>
          <p:cNvPr id="34" name="Agrupar 33"/>
          <p:cNvGrpSpPr/>
          <p:nvPr/>
        </p:nvGrpSpPr>
        <p:grpSpPr>
          <a:xfrm>
            <a:off x="162124" y="6048975"/>
            <a:ext cx="1080000" cy="828000"/>
            <a:chOff x="450276" y="1152431"/>
            <a:chExt cx="1080000" cy="828000"/>
          </a:xfrm>
        </p:grpSpPr>
        <p:sp>
          <p:nvSpPr>
            <p:cNvPr id="35" name="Divisa 34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5º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0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386140" y="1044327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Após o esclarecimento, informar que a faculdade orientou a fazer uma atividade que envolve a construção do Plano de Carreira com uso de ferramentas (</a:t>
            </a:r>
            <a:r>
              <a:rPr lang="pt-BR" sz="1800" dirty="0" err="1">
                <a:latin typeface="Exo 2" pitchFamily="2" charset="77"/>
              </a:rPr>
              <a:t>Swot</a:t>
            </a:r>
            <a:r>
              <a:rPr lang="pt-BR" sz="1800" dirty="0">
                <a:latin typeface="Exo 2" pitchFamily="2" charset="77"/>
              </a:rPr>
              <a:t>/PDCA/5W2H) e perguntar se pode encaminhar um formulário com perguntas sobre seu desempenho para construir um plano de ação. 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162124" y="1188343"/>
            <a:ext cx="1080000" cy="828000"/>
            <a:chOff x="450276" y="1152431"/>
            <a:chExt cx="1080000" cy="828000"/>
          </a:xfrm>
        </p:grpSpPr>
        <p:sp>
          <p:nvSpPr>
            <p:cNvPr id="2" name="Divisa 1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6º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21" name="Retângulo Arredondado 20"/>
          <p:cNvSpPr/>
          <p:nvPr/>
        </p:nvSpPr>
        <p:spPr>
          <a:xfrm>
            <a:off x="1386140" y="2268583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O estagiário deve explicar o formulário e os critérios que está buscando feedback a fim de trabalhar os pontos da análise do gestor .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162124" y="2340471"/>
            <a:ext cx="1080000" cy="828000"/>
            <a:chOff x="450276" y="1152431"/>
            <a:chExt cx="1080000" cy="828000"/>
          </a:xfrm>
        </p:grpSpPr>
        <p:sp>
          <p:nvSpPr>
            <p:cNvPr id="23" name="Divisa 22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7º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25" name="Retângulo Arredondado 24"/>
          <p:cNvSpPr/>
          <p:nvPr/>
        </p:nvSpPr>
        <p:spPr>
          <a:xfrm>
            <a:off x="1386140" y="3492719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O estagiário deve combinar uma data de devolutiva desse formulário para que ele possa planejar seus próximos passos de desenvolvimento.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62124" y="3600703"/>
            <a:ext cx="1080000" cy="828000"/>
            <a:chOff x="450276" y="1152431"/>
            <a:chExt cx="1080000" cy="828000"/>
          </a:xfrm>
        </p:grpSpPr>
        <p:sp>
          <p:nvSpPr>
            <p:cNvPr id="27" name="Divisa 26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8º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29" name="Retângulo Arredondado 28"/>
          <p:cNvSpPr/>
          <p:nvPr/>
        </p:nvSpPr>
        <p:spPr>
          <a:xfrm>
            <a:off x="1386140" y="4716855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Encerrar a conversa agradecendo o feedback.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162124" y="4860751"/>
            <a:ext cx="1080000" cy="828000"/>
            <a:chOff x="450276" y="1152431"/>
            <a:chExt cx="1080000" cy="828000"/>
          </a:xfrm>
        </p:grpSpPr>
        <p:sp>
          <p:nvSpPr>
            <p:cNvPr id="31" name="Divisa 30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50276" y="1425853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Exo 2" pitchFamily="2" charset="77"/>
                </a:rPr>
                <a:t>9º PASSO</a:t>
              </a:r>
              <a:endParaRPr lang="pt-BR" sz="1400" b="1" dirty="0">
                <a:solidFill>
                  <a:schemeClr val="bg1"/>
                </a:solidFill>
                <a:latin typeface="Exo 2" pitchFamily="2" charset="77"/>
              </a:endParaRPr>
            </a:p>
          </p:txBody>
        </p:sp>
      </p:grpSp>
      <p:sp>
        <p:nvSpPr>
          <p:cNvPr id="33" name="Retângulo Arredondado 32"/>
          <p:cNvSpPr/>
          <p:nvPr/>
        </p:nvSpPr>
        <p:spPr>
          <a:xfrm>
            <a:off x="1386140" y="5940991"/>
            <a:ext cx="9180000" cy="1080000"/>
          </a:xfrm>
          <a:prstGeom prst="roundRect">
            <a:avLst/>
          </a:prstGeom>
          <a:ln>
            <a:solidFill>
              <a:srgbClr val="32B9C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800" dirty="0">
                <a:latin typeface="Exo 2" pitchFamily="2" charset="77"/>
              </a:rPr>
              <a:t>Com o formulário em mãos, o aluno deve agendar uma conversa com o coordenador de </a:t>
            </a:r>
            <a:r>
              <a:rPr lang="pt-BR" sz="1800" dirty="0" err="1">
                <a:latin typeface="Exo 2" pitchFamily="2" charset="77"/>
              </a:rPr>
              <a:t>Socioemocional</a:t>
            </a:r>
            <a:r>
              <a:rPr lang="pt-BR" sz="1800" dirty="0">
                <a:latin typeface="Exo 2" pitchFamily="2" charset="77"/>
              </a:rPr>
              <a:t> para aplicação do feedback do semestre.</a:t>
            </a:r>
          </a:p>
        </p:txBody>
      </p:sp>
      <p:grpSp>
        <p:nvGrpSpPr>
          <p:cNvPr id="34" name="Agrupar 33"/>
          <p:cNvGrpSpPr/>
          <p:nvPr/>
        </p:nvGrpSpPr>
        <p:grpSpPr>
          <a:xfrm>
            <a:off x="162124" y="6048975"/>
            <a:ext cx="1080000" cy="828000"/>
            <a:chOff x="450276" y="1152431"/>
            <a:chExt cx="1080000" cy="828000"/>
          </a:xfrm>
        </p:grpSpPr>
        <p:sp>
          <p:nvSpPr>
            <p:cNvPr id="35" name="Divisa 34"/>
            <p:cNvSpPr/>
            <p:nvPr/>
          </p:nvSpPr>
          <p:spPr>
            <a:xfrm rot="5400000">
              <a:off x="576276" y="1026431"/>
              <a:ext cx="828000" cy="1080000"/>
            </a:xfrm>
            <a:prstGeom prst="chevron">
              <a:avLst>
                <a:gd name="adj" fmla="val 28995"/>
              </a:avLst>
            </a:prstGeom>
            <a:solidFill>
              <a:srgbClr val="32B9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Exo 2" pitchFamily="2" charset="77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50276" y="142585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Exo 2" pitchFamily="2" charset="77"/>
                </a:rPr>
                <a:t>10º PASSO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05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BDE3DA9-D577-EB44-8C5C-4DB291C5E2EF}"/>
              </a:ext>
            </a:extLst>
          </p:cNvPr>
          <p:cNvSpPr/>
          <p:nvPr/>
        </p:nvSpPr>
        <p:spPr>
          <a:xfrm>
            <a:off x="378148" y="1529213"/>
            <a:ext cx="10149138" cy="48013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30/03 à 30/04</a:t>
            </a:r>
            <a:r>
              <a:rPr lang="pt-BR" sz="2400" dirty="0">
                <a:latin typeface="Exo 2" panose="00000500000000000000" pitchFamily="50" charset="0"/>
              </a:rPr>
              <a:t> – Coletar Feedback com o Gestor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olidFill>
                  <a:srgbClr val="FF0000"/>
                </a:solidFill>
                <a:latin typeface="Exo 2" panose="00000500000000000000" pitchFamily="50" charset="0"/>
              </a:rPr>
              <a:t>USAR PARTE DO PERÍODO DE AULA VIRTUAL PARA EXECUTAR ESSA ATIVIDADE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01/05 à 08/05 </a:t>
            </a:r>
            <a:r>
              <a:rPr lang="pt-BR" sz="2400" dirty="0">
                <a:latin typeface="Exo 2" panose="00000500000000000000" pitchFamily="50" charset="0"/>
              </a:rPr>
              <a:t>– Preparar o Plano de Ação Individual (com base no feedback)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11/05 à 22/05</a:t>
            </a:r>
            <a:r>
              <a:rPr lang="pt-BR" sz="2400" dirty="0">
                <a:latin typeface="Exo 2" panose="00000500000000000000" pitchFamily="50" charset="0"/>
              </a:rPr>
              <a:t> – Apresentar o Feedback da empresa e o Plano de Ação para o Coordenador </a:t>
            </a:r>
            <a:r>
              <a:rPr lang="pt-BR" sz="2400" dirty="0" err="1">
                <a:latin typeface="Exo 2" panose="00000500000000000000" pitchFamily="50" charset="0"/>
              </a:rPr>
              <a:t>Socioemocional</a:t>
            </a: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>
              <a:latin typeface="Exo 2" panose="00000500000000000000" pitchFamily="50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11/05 à 22/05 </a:t>
            </a:r>
            <a:r>
              <a:rPr lang="pt-BR" sz="2400" dirty="0">
                <a:latin typeface="Exo 2" panose="00000500000000000000" pitchFamily="50" charset="0"/>
              </a:rPr>
              <a:t>– Ajustes Plano de Ação (se necessário)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251075" y="108223"/>
            <a:ext cx="8064177" cy="765639"/>
          </a:xfrm>
        </p:spPr>
        <p:txBody>
          <a:bodyPr/>
          <a:lstStyle/>
          <a:p>
            <a:pPr algn="r"/>
            <a:r>
              <a:rPr lang="pt-BR" sz="3200" dirty="0"/>
              <a:t>Agenda do Feedback do Semestre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0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99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7400FB-0225-3348-AA1A-F4250A6A0C1A}"/>
              </a:ext>
            </a:extLst>
          </p:cNvPr>
          <p:cNvSpPr txBox="1"/>
          <p:nvPr/>
        </p:nvSpPr>
        <p:spPr>
          <a:xfrm>
            <a:off x="432154" y="1741611"/>
            <a:ext cx="9829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32B9CD"/>
                </a:solidFill>
                <a:latin typeface="Exo 2" pitchFamily="2" charset="77"/>
              </a:rPr>
              <a:t>Atividade 2 – Fazer Análise de Contexto</a:t>
            </a:r>
          </a:p>
          <a:p>
            <a:pPr algn="ctr"/>
            <a:endParaRPr lang="pt-BR" sz="3600" b="1" dirty="0">
              <a:solidFill>
                <a:srgbClr val="32B9CD"/>
              </a:solidFill>
              <a:latin typeface="Exo 2" pitchFamily="2" charset="77"/>
            </a:endParaRPr>
          </a:p>
          <a:p>
            <a:pPr algn="ctr"/>
            <a:r>
              <a:rPr lang="pt-BR" sz="3600" dirty="0">
                <a:latin typeface="Exo 2" pitchFamily="2" charset="77"/>
              </a:rPr>
              <a:t>Cada aluno deverá construir o SWOT do seu momento profissional.</a:t>
            </a:r>
            <a:endParaRPr lang="pt-BR" sz="2800" dirty="0">
              <a:latin typeface="Exo 2" pitchFamily="2" charset="77"/>
            </a:endParaRPr>
          </a:p>
          <a:p>
            <a:pPr algn="ctr"/>
            <a:r>
              <a:rPr lang="pt-BR" sz="3600" dirty="0" smtClean="0">
                <a:latin typeface="Exo 2" pitchFamily="2" charset="77"/>
              </a:rPr>
              <a:t>Fazer </a:t>
            </a:r>
            <a:r>
              <a:rPr lang="pt-BR" sz="3600" dirty="0">
                <a:latin typeface="Exo 2" pitchFamily="2" charset="77"/>
              </a:rPr>
              <a:t>análise </a:t>
            </a:r>
            <a:r>
              <a:rPr lang="pt-BR" sz="3600" dirty="0" smtClean="0">
                <a:latin typeface="Exo 2" pitchFamily="2" charset="77"/>
              </a:rPr>
              <a:t>interna </a:t>
            </a:r>
            <a:r>
              <a:rPr lang="pt-BR" sz="3600" dirty="0">
                <a:latin typeface="Exo 2" pitchFamily="2" charset="77"/>
              </a:rPr>
              <a:t>e </a:t>
            </a:r>
            <a:r>
              <a:rPr lang="pt-BR" sz="3600" dirty="0" smtClean="0">
                <a:latin typeface="Exo 2" pitchFamily="2" charset="77"/>
              </a:rPr>
              <a:t>externa da </a:t>
            </a:r>
            <a:r>
              <a:rPr lang="pt-BR" sz="3600" dirty="0">
                <a:latin typeface="Exo 2" pitchFamily="2" charset="77"/>
              </a:rPr>
              <a:t>posição </a:t>
            </a:r>
            <a:r>
              <a:rPr lang="pt-BR" sz="3600" dirty="0" smtClean="0">
                <a:latin typeface="Exo 2" pitchFamily="2" charset="77"/>
              </a:rPr>
              <a:t>atual.</a:t>
            </a:r>
            <a:endParaRPr lang="pt-BR" sz="2800" dirty="0">
              <a:latin typeface="Exo 2" pitchFamily="2" charset="77"/>
            </a:endParaRPr>
          </a:p>
          <a:p>
            <a:pPr algn="ctr"/>
            <a:endParaRPr lang="pt-BR" sz="3600" b="1" dirty="0">
              <a:solidFill>
                <a:srgbClr val="32B9CD"/>
              </a:solidFill>
              <a:latin typeface="Exo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09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7400FB-0225-3348-AA1A-F4250A6A0C1A}"/>
              </a:ext>
            </a:extLst>
          </p:cNvPr>
          <p:cNvSpPr txBox="1"/>
          <p:nvPr/>
        </p:nvSpPr>
        <p:spPr>
          <a:xfrm>
            <a:off x="2178348" y="69314"/>
            <a:ext cx="8374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latin typeface="Exo 2" pitchFamily="2" charset="77"/>
              </a:rPr>
              <a:t>Matriz </a:t>
            </a:r>
            <a:r>
              <a:rPr lang="pt-BR" sz="3200" b="1" dirty="0">
                <a:solidFill>
                  <a:srgbClr val="32B9CD"/>
                </a:solidFill>
                <a:latin typeface="Exo 2" pitchFamily="2" charset="77"/>
              </a:rPr>
              <a:t>SWOT</a:t>
            </a:r>
            <a:r>
              <a:rPr lang="pt-BR" sz="3200" dirty="0">
                <a:latin typeface="Exo 2" pitchFamily="2" charset="77"/>
              </a:rPr>
              <a:t>...ou</a:t>
            </a:r>
          </a:p>
          <a:p>
            <a:pPr algn="r"/>
            <a:r>
              <a:rPr lang="pt-BR" sz="3200" dirty="0">
                <a:latin typeface="Exo 2" pitchFamily="2" charset="77"/>
              </a:rPr>
              <a:t>Matriz  </a:t>
            </a:r>
            <a:r>
              <a:rPr lang="pt-BR" sz="3200" b="1" dirty="0">
                <a:solidFill>
                  <a:srgbClr val="32B9CD"/>
                </a:solidFill>
                <a:latin typeface="Exo 2" pitchFamily="2" charset="77"/>
              </a:rPr>
              <a:t>FOFA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7ABF923-BFA6-0749-8853-46BC4B63A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0400C2E-44FD-2B44-A0E0-47DC56DEBC77}"/>
              </a:ext>
            </a:extLst>
          </p:cNvPr>
          <p:cNvCxnSpPr>
            <a:cxnSpLocks/>
          </p:cNvCxnSpPr>
          <p:nvPr/>
        </p:nvCxnSpPr>
        <p:spPr>
          <a:xfrm>
            <a:off x="1818308" y="7381031"/>
            <a:ext cx="6984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4EE5BEE-4B4C-B04B-BD32-2EDAD704345E}"/>
              </a:ext>
            </a:extLst>
          </p:cNvPr>
          <p:cNvCxnSpPr>
            <a:cxnSpLocks/>
          </p:cNvCxnSpPr>
          <p:nvPr/>
        </p:nvCxnSpPr>
        <p:spPr>
          <a:xfrm flipV="1">
            <a:off x="1818308" y="972319"/>
            <a:ext cx="0" cy="640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A47E30E-20B5-1C48-AE4C-C100449D7E70}"/>
              </a:ext>
            </a:extLst>
          </p:cNvPr>
          <p:cNvCxnSpPr/>
          <p:nvPr/>
        </p:nvCxnSpPr>
        <p:spPr>
          <a:xfrm>
            <a:off x="1818308" y="4212679"/>
            <a:ext cx="69847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52EBB83-19EB-3041-B697-1C9DB7BFA21E}"/>
              </a:ext>
            </a:extLst>
          </p:cNvPr>
          <p:cNvCxnSpPr>
            <a:cxnSpLocks/>
          </p:cNvCxnSpPr>
          <p:nvPr/>
        </p:nvCxnSpPr>
        <p:spPr>
          <a:xfrm flipV="1">
            <a:off x="5202684" y="3996655"/>
            <a:ext cx="0" cy="484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7758544E-4D1A-4148-945D-87E70140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82" y="429539"/>
            <a:ext cx="1451869" cy="974978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BB9F16A-C8CC-3E43-9902-C51736AF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229237" y="687522"/>
            <a:ext cx="1451869" cy="974978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309DB612-97FE-FC44-A6C1-04486298FB92}"/>
              </a:ext>
            </a:extLst>
          </p:cNvPr>
          <p:cNvSpPr txBox="1"/>
          <p:nvPr/>
        </p:nvSpPr>
        <p:spPr>
          <a:xfrm rot="19292131">
            <a:off x="1944" y="2363987"/>
            <a:ext cx="20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Herculanum" panose="02000505000000020004" pitchFamily="2" charset="77"/>
              </a:rPr>
              <a:t>INTERNO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B00E417-B463-A24C-BFA1-53892C812D93}"/>
              </a:ext>
            </a:extLst>
          </p:cNvPr>
          <p:cNvSpPr txBox="1"/>
          <p:nvPr/>
        </p:nvSpPr>
        <p:spPr>
          <a:xfrm rot="19292131">
            <a:off x="-11152" y="5377914"/>
            <a:ext cx="20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Herculanum" panose="02000505000000020004" pitchFamily="2" charset="77"/>
              </a:rPr>
              <a:t>EXTERNO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F708FB-32C0-9B4F-8CD8-F20F4AB0CF46}"/>
              </a:ext>
            </a:extLst>
          </p:cNvPr>
          <p:cNvSpPr txBox="1"/>
          <p:nvPr/>
        </p:nvSpPr>
        <p:spPr>
          <a:xfrm>
            <a:off x="1899145" y="1698024"/>
            <a:ext cx="7263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rgbClr val="E6005A"/>
                </a:solidFill>
                <a:latin typeface="Exo 2" pitchFamily="2" charset="77"/>
              </a:rPr>
              <a:t>Tenho as habilidades necessárias para função?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rgbClr val="E6005A"/>
                </a:solidFill>
                <a:latin typeface="Exo 2" pitchFamily="2" charset="77"/>
              </a:rPr>
              <a:t>Evoluí e aprendi o que foi direcionado desde o início do estágio?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rgbClr val="E6005A"/>
                </a:solidFill>
                <a:latin typeface="Exo 2" pitchFamily="2" charset="77"/>
              </a:rPr>
              <a:t>Me sinto confortável na equipe e no desempenho das minhas funções?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rgbClr val="E6005A"/>
                </a:solidFill>
                <a:latin typeface="Exo 2" pitchFamily="2" charset="77"/>
              </a:rPr>
              <a:t>Entrego o que me pedem no prazo determinado?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rgbClr val="E6005A"/>
                </a:solidFill>
                <a:latin typeface="Exo 2" pitchFamily="2" charset="77"/>
              </a:rPr>
              <a:t>Demonstro pró – atividade?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rgbClr val="E6005A"/>
                </a:solidFill>
                <a:latin typeface="Exo 2" pitchFamily="2" charset="77"/>
              </a:rPr>
              <a:t>Estou motivado com a empresa e vejo possibilidade de carreira?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rgbClr val="E6005A"/>
                </a:solidFill>
                <a:latin typeface="Exo 2" pitchFamily="2" charset="77"/>
              </a:rPr>
              <a:t>Tive algum conflito na empresa?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C61610-5799-8B44-9EC0-0759DA80622A}"/>
              </a:ext>
            </a:extLst>
          </p:cNvPr>
          <p:cNvSpPr txBox="1"/>
          <p:nvPr/>
        </p:nvSpPr>
        <p:spPr>
          <a:xfrm>
            <a:off x="1899145" y="4583075"/>
            <a:ext cx="7263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Exo 2" pitchFamily="2" charset="77"/>
              </a:rPr>
              <a:t>Há oportunidade de continuidade de estágio na minha função?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Exo 2" pitchFamily="2" charset="77"/>
              </a:rPr>
              <a:t>Há possibilidade (vaga) para minha efetivação?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Exo 2" pitchFamily="2" charset="77"/>
              </a:rPr>
              <a:t>Como é meu relacionamento com meus pares?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Exo 2" pitchFamily="2" charset="77"/>
              </a:rPr>
              <a:t>Como é meu relacionamento com meu gestor?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Exo 2" pitchFamily="2" charset="77"/>
              </a:rPr>
              <a:t>Como foi o processo de contratação de outros estagiários na empresa (se houver)?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Exo 2" pitchFamily="2" charset="77"/>
              </a:rPr>
              <a:t>Como foram os meus feedbacks da faculdade?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Exo 2" pitchFamily="2" charset="77"/>
              </a:rPr>
              <a:t>E da empresa?</a:t>
            </a:r>
          </a:p>
        </p:txBody>
      </p:sp>
    </p:spTree>
    <p:extLst>
      <p:ext uri="{BB962C8B-B14F-4D97-AF65-F5344CB8AC3E}">
        <p14:creationId xmlns:p14="http://schemas.microsoft.com/office/powerpoint/2010/main" val="3960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16707</TotalTime>
  <Words>916</Words>
  <Application>Microsoft Office PowerPoint</Application>
  <PresentationFormat>Personalizar</PresentationFormat>
  <Paragraphs>96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Exo 2</vt:lpstr>
      <vt:lpstr>Herculanum</vt:lpstr>
      <vt:lpstr>Tahoma</vt:lpstr>
      <vt:lpstr>Wingdings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Kaline Barreira</cp:lastModifiedBy>
  <cp:revision>553</cp:revision>
  <cp:lastPrinted>2017-10-10T15:25:22Z</cp:lastPrinted>
  <dcterms:created xsi:type="dcterms:W3CDTF">2016-12-01T16:19:35Z</dcterms:created>
  <dcterms:modified xsi:type="dcterms:W3CDTF">2020-03-31T20:24:04Z</dcterms:modified>
</cp:coreProperties>
</file>