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8" r:id="rId4"/>
    <p:sldId id="260" r:id="rId5"/>
    <p:sldId id="258" r:id="rId6"/>
    <p:sldId id="259" r:id="rId7"/>
    <p:sldId id="261" r:id="rId8"/>
    <p:sldId id="269" r:id="rId9"/>
    <p:sldId id="263" r:id="rId10"/>
    <p:sldId id="265" r:id="rId11"/>
    <p:sldId id="271" r:id="rId12"/>
    <p:sldId id="270" r:id="rId13"/>
    <p:sldId id="272" r:id="rId14"/>
    <p:sldId id="273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64fbd5dc5efd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6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8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7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37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2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9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4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9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tutorial/install-mongodb-on-os-x/" TargetMode="External"/><Relationship Id="rId3" Type="http://schemas.openxmlformats.org/officeDocument/2006/relationships/hyperlink" Target="https://docs.mongodb.com/compass/master/databases#drop-a-database" TargetMode="External"/><Relationship Id="rId7" Type="http://schemas.openxmlformats.org/officeDocument/2006/relationships/hyperlink" Target="https://www.integrant.com/when-to-use-sql-vs-nosql/" TargetMode="External"/><Relationship Id="rId2" Type="http://schemas.openxmlformats.org/officeDocument/2006/relationships/hyperlink" Target="https://lex.infosysapps.com/en/viewer/video/lex_1349500823370986593495?collectionId=lex_2073215005286307637412&amp;collectionType=Collection&amp;viewMode=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five-legitimate-use-cases-for-nosql-databases/" TargetMode="External"/><Relationship Id="rId5" Type="http://schemas.openxmlformats.org/officeDocument/2006/relationships/hyperlink" Target="https://aws.amazon.com/nosql/" TargetMode="External"/><Relationship Id="rId4" Type="http://schemas.openxmlformats.org/officeDocument/2006/relationships/hyperlink" Target="https://www.mongodb.com/non-relational-database#:~:text=Non%2Drelational%20databases%20(often%20called,on%20data%20structures%20like%20documents" TargetMode="External"/><Relationship Id="rId9" Type="http://schemas.openxmlformats.org/officeDocument/2006/relationships/hyperlink" Target="https://docs.mongodb.com/manual/tutorial/install-mongodb-on-window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ongodb-community@4.4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07778-6D7F-46C9-9FB7-AE84E301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2"/>
                </a:solidFill>
                <a:cs typeface="Calibri Light"/>
              </a:rPr>
              <a:t>NoSQL</a:t>
            </a:r>
            <a:r>
              <a:rPr lang="en-US" sz="7200" dirty="0">
                <a:cs typeface="Calibri Light"/>
              </a:rPr>
              <a:t> Database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F3F76-E27A-4868-BF7C-8ADBCEEA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br>
              <a:rPr lang="en-US" dirty="0">
                <a:cs typeface="Calibri Light"/>
              </a:rPr>
            </a:br>
            <a:endParaRPr lang="en-US" dirty="0"/>
          </a:p>
          <a:p>
            <a:pPr algn="l"/>
            <a:br>
              <a:rPr lang="en-US" dirty="0">
                <a:cs typeface="Calibri Light"/>
              </a:rPr>
            </a:br>
            <a:r>
              <a:rPr lang="en-US" b="1" dirty="0">
                <a:solidFill>
                  <a:srgbClr val="0070C0"/>
                </a:solidFill>
                <a:latin typeface="Arial Black"/>
                <a:cs typeface="Calibri Light"/>
              </a:rPr>
              <a:t>Infosys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Teodoro Delson Jr.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Associate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A0200D6-BADE-44AE-8B7F-0E857A344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5" r="9384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89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database or switch:</a:t>
            </a:r>
          </a:p>
          <a:p>
            <a:pPr marL="0" indent="0">
              <a:buNone/>
            </a:pPr>
            <a:r>
              <a:rPr lang="en-US" sz="2000" dirty="0"/>
              <a:t>	use </a:t>
            </a:r>
            <a:r>
              <a:rPr lang="en-US" sz="2000" u="sng" dirty="0" err="1"/>
              <a:t>databasename</a:t>
            </a:r>
            <a:r>
              <a:rPr lang="en-US" sz="2000" u="sng" dirty="0"/>
              <a:t>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 collection inside a database: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db.createCollection</a:t>
            </a:r>
            <a:r>
              <a:rPr lang="en-US" sz="2000" dirty="0"/>
              <a:t>(“</a:t>
            </a:r>
            <a:r>
              <a:rPr lang="en-US" sz="2000" dirty="0" err="1"/>
              <a:t>collectionname</a:t>
            </a:r>
            <a:r>
              <a:rPr lang="en-US" sz="2000" dirty="0"/>
              <a:t>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Show list of collection</a:t>
            </a:r>
          </a:p>
          <a:p>
            <a:pPr marL="0" indent="0">
              <a:buNone/>
            </a:pPr>
            <a:r>
              <a:rPr lang="en-US" sz="2000" dirty="0"/>
              <a:t>	show collections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 collection inside a database directly: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colname.insert</a:t>
            </a:r>
            <a:r>
              <a:rPr lang="en-US" sz="2000" u="sng" dirty="0"/>
              <a:t>({</a:t>
            </a:r>
            <a:r>
              <a:rPr lang="en-US" sz="2000" u="sng" dirty="0" err="1"/>
              <a:t>name:”John</a:t>
            </a:r>
            <a:r>
              <a:rPr lang="en-US" sz="2000" u="sng" dirty="0"/>
              <a:t>”})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247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(Insertion)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Insert a data into a collection: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db.collectioname.insert</a:t>
            </a:r>
            <a:r>
              <a:rPr lang="en-US" sz="2000" dirty="0"/>
              <a:t>({</a:t>
            </a:r>
            <a:r>
              <a:rPr lang="en-US" sz="2000" dirty="0" err="1"/>
              <a:t>name:”John</a:t>
            </a:r>
            <a:r>
              <a:rPr lang="en-US" sz="2000" dirty="0"/>
              <a:t>”, age : 23})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a data into a collection with a specific _id: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db.collectioname.insert</a:t>
            </a:r>
            <a:r>
              <a:rPr lang="en-US" sz="2000" dirty="0"/>
              <a:t>({_id : 123, </a:t>
            </a:r>
            <a:r>
              <a:rPr lang="en-US" sz="2000" dirty="0" err="1"/>
              <a:t>name:”John</a:t>
            </a:r>
            <a:r>
              <a:rPr lang="en-US" sz="2000" dirty="0"/>
              <a:t>”, age : 23})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multiple data into a collection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db.collectioname.insert</a:t>
            </a:r>
            <a:r>
              <a:rPr lang="en-US" sz="2000" dirty="0"/>
              <a:t>({</a:t>
            </a:r>
            <a:r>
              <a:rPr lang="en-US" sz="2000" dirty="0" err="1"/>
              <a:t>name:”John</a:t>
            </a:r>
            <a:r>
              <a:rPr lang="en-US" sz="2000" dirty="0"/>
              <a:t>”, age : 23}, {</a:t>
            </a:r>
            <a:r>
              <a:rPr lang="en-US" sz="2000" dirty="0" err="1"/>
              <a:t>name:”Alex</a:t>
            </a:r>
            <a:r>
              <a:rPr lang="en-US" sz="2000" dirty="0"/>
              <a:t>”, age : 15})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multiple data into a collection as an Array: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db.collectioname.insertMany</a:t>
            </a:r>
            <a:r>
              <a:rPr lang="en-US" sz="2000" dirty="0"/>
              <a:t>([{</a:t>
            </a:r>
            <a:r>
              <a:rPr lang="en-US" sz="2000" dirty="0" err="1"/>
              <a:t>name:”John</a:t>
            </a:r>
            <a:r>
              <a:rPr lang="en-US" sz="2000" dirty="0"/>
              <a:t>”, age : 23}, {</a:t>
            </a:r>
            <a:r>
              <a:rPr lang="en-US" sz="2000" dirty="0" err="1"/>
              <a:t>name:”Alex</a:t>
            </a:r>
            <a:r>
              <a:rPr lang="en-US" sz="2000" dirty="0"/>
              <a:t>”, age : 15}])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81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Query the whole collection: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collectionname.find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Query the with organization: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collectionname.find</a:t>
            </a:r>
            <a:r>
              <a:rPr lang="en-US" sz="2000" dirty="0"/>
              <a:t>().pretty()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Query by attribute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db.collectionname.find</a:t>
            </a:r>
            <a:r>
              <a:rPr lang="en-US" sz="2000" dirty="0"/>
              <a:t>({“name” :”John”})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25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Search the collection with condition: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collectionname.find</a:t>
            </a:r>
            <a:r>
              <a:rPr lang="en-US" sz="2000" dirty="0"/>
              <a:t>({age: {$</a:t>
            </a:r>
            <a:r>
              <a:rPr lang="en-US" sz="2000" dirty="0" err="1"/>
              <a:t>gt</a:t>
            </a:r>
            <a:r>
              <a:rPr lang="en-US" sz="2000" dirty="0"/>
              <a:t>: 10}})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Search the collection with condition: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collectionname.find</a:t>
            </a:r>
            <a:r>
              <a:rPr lang="en-US" sz="2000" dirty="0"/>
              <a:t>(age: {$not : {$eq: 10}}})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Query by and returning certain fields (exclude column)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db.collectionname.find</a:t>
            </a:r>
            <a:r>
              <a:rPr lang="en-US" sz="2000" dirty="0"/>
              <a:t>({“name” :”John”},{age: 0}) </a:t>
            </a:r>
          </a:p>
          <a:p>
            <a:pPr marL="0" indent="0">
              <a:buNone/>
            </a:pPr>
            <a:r>
              <a:rPr lang="en-US" sz="2000" dirty="0"/>
              <a:t>include column: </a:t>
            </a:r>
            <a:r>
              <a:rPr lang="en-US" sz="2000" dirty="0" err="1"/>
              <a:t>db.collectionname.find</a:t>
            </a:r>
            <a:r>
              <a:rPr lang="en-US" sz="2000" dirty="0"/>
              <a:t>({“name” :”John”},{age: -1})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3C0B-E76C-43FE-B268-53F31754BE24}"/>
              </a:ext>
            </a:extLst>
          </p:cNvPr>
          <p:cNvSpPr txBox="1"/>
          <p:nvPr/>
        </p:nvSpPr>
        <p:spPr>
          <a:xfrm>
            <a:off x="8064500" y="1917700"/>
            <a:ext cx="196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Legends: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gt</a:t>
            </a:r>
            <a:r>
              <a:rPr lang="en-US" dirty="0"/>
              <a:t>: greater than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lt</a:t>
            </a:r>
            <a:r>
              <a:rPr lang="en-US" dirty="0"/>
              <a:t>: less than</a:t>
            </a:r>
          </a:p>
          <a:p>
            <a:r>
              <a:rPr lang="en-US" dirty="0"/>
              <a:t>$not : not</a:t>
            </a:r>
          </a:p>
          <a:p>
            <a:r>
              <a:rPr lang="en-US" dirty="0"/>
              <a:t>$eq : equal</a:t>
            </a:r>
          </a:p>
        </p:txBody>
      </p:sp>
    </p:spTree>
    <p:extLst>
      <p:ext uri="{BB962C8B-B14F-4D97-AF65-F5344CB8AC3E}">
        <p14:creationId xmlns:p14="http://schemas.microsoft.com/office/powerpoint/2010/main" val="300480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Update a certain data in a collection: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collectionname.update</a:t>
            </a:r>
            <a:r>
              <a:rPr lang="en-US" sz="2000" dirty="0"/>
              <a:t>({age : 15},{$set: {name: “Angel”} 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group of data in a collection: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collectionname.update</a:t>
            </a:r>
            <a:r>
              <a:rPr lang="en-US" sz="2000" dirty="0"/>
              <a:t>({age : 15},{$set: {name: “Angel”},{</a:t>
            </a:r>
            <a:r>
              <a:rPr lang="en-US" sz="2000" dirty="0" err="1"/>
              <a:t>multi:true</a:t>
            </a:r>
            <a:r>
              <a:rPr lang="en-US" sz="2000" dirty="0"/>
              <a:t>}}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70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Remove all data in a collection that matches the </a:t>
            </a:r>
            <a:r>
              <a:rPr lang="en-US" sz="2000" dirty="0" err="1"/>
              <a:t>conditon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collectionname.remove</a:t>
            </a:r>
            <a:r>
              <a:rPr lang="en-US" sz="2000" dirty="0"/>
              <a:t>({age : 15}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Remove the first data that matches the condition: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collectionname.remove</a:t>
            </a:r>
            <a:r>
              <a:rPr lang="en-US" sz="2000" dirty="0"/>
              <a:t>({age : 15},1)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Remove all the documents in a collection: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collectionname.remove</a:t>
            </a:r>
            <a:r>
              <a:rPr lang="en-US" sz="2000" dirty="0"/>
              <a:t>({})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67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Operations of MongoDB (Drop)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Drop a database: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db.</a:t>
            </a:r>
            <a:r>
              <a:rPr lang="en-US" sz="2000" u="sng" dirty="0" err="1"/>
              <a:t>dropDatabase</a:t>
            </a:r>
            <a:r>
              <a:rPr lang="en-US" sz="2000" u="sng" dirty="0"/>
              <a:t> </a:t>
            </a:r>
            <a:r>
              <a:rPr lang="en-US" sz="2000" dirty="0"/>
              <a:t>(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92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hlinkClick r:id="rId2"/>
              </a:rPr>
              <a:t>https://www.mongodb.com/nosql-explained</a:t>
            </a:r>
          </a:p>
          <a:p>
            <a:r>
              <a:rPr lang="en-US" sz="1400" dirty="0">
                <a:hlinkClick r:id="rId2"/>
              </a:rPr>
              <a:t>https://lex.infosysapps.com/en/viewer/video/lex_1349500823370986593495?collectionId=lex_2073215005286307637412&amp;collectionType=Collection&amp;viewMode=START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https://docs.mongodb.com/compass/master/databases#drop-a-database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https://www.mongodb.com/non-relational-database#:~:text=Non%2Drelational%20databases%20(often%20called,on%20data%20structures%20like%20documents</a:t>
            </a:r>
            <a:r>
              <a:rPr lang="en-US" sz="1400" dirty="0"/>
              <a:t>.</a:t>
            </a:r>
          </a:p>
          <a:p>
            <a:r>
              <a:rPr lang="en-US" sz="1400" dirty="0">
                <a:hlinkClick r:id="rId5"/>
              </a:rPr>
              <a:t>https://aws.amazon.com/nosql/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https://econsultancy.com/five-legitimate-use-cases-for-nosql-databases/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https://www.integrant.com/when-to-use-sql-vs-nosql/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https://docs.mongodb.com/manual/tutorial/install-mongodb-on-os-x/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https://docs.mongodb.com/manual/tutorial/install-mongodb-on-windows/</a:t>
            </a:r>
            <a:endParaRPr lang="en-US" sz="1400" dirty="0"/>
          </a:p>
          <a:p>
            <a:r>
              <a:rPr lang="en-US" sz="1400" dirty="0"/>
              <a:t>https://www.bmc.com/blogs/mongodb-cheat-sheet/#index</a:t>
            </a:r>
          </a:p>
        </p:txBody>
      </p:sp>
    </p:spTree>
    <p:extLst>
      <p:ext uri="{BB962C8B-B14F-4D97-AF65-F5344CB8AC3E}">
        <p14:creationId xmlns:p14="http://schemas.microsoft.com/office/powerpoint/2010/main" val="5279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7F3-FE8E-497E-8B48-20CCF046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5933"/>
            <a:ext cx="10515600" cy="65037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What is a NoSQL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BCFD-7F42-47A1-9D62-D47E1C58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0659"/>
            <a:ext cx="10515600" cy="46689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 is also known for “Not a SQL” or “Not only SQL”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NoSQL started 1998 and grew big in 2009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Non-Relational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Flexible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87AB-E1D0-4825-82BE-0CAD812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2314-C480-47F9-A9B8-C256D981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46894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Document database</a:t>
            </a:r>
            <a:br>
              <a:rPr lang="en-US" sz="1800" dirty="0"/>
            </a:br>
            <a:r>
              <a:rPr lang="en-US" sz="1800" dirty="0"/>
              <a:t>	-</a:t>
            </a:r>
            <a:r>
              <a:rPr lang="en-US" sz="1600" dirty="0"/>
              <a:t>MongoDB, Azure </a:t>
            </a:r>
            <a:r>
              <a:rPr lang="en-US" sz="1600" dirty="0" err="1"/>
              <a:t>CosmosDB</a:t>
            </a:r>
            <a:r>
              <a:rPr lang="en-US" sz="1600" dirty="0"/>
              <a:t>, </a:t>
            </a:r>
            <a:r>
              <a:rPr lang="en-US" sz="1600" dirty="0" err="1"/>
              <a:t>MarkLogic</a:t>
            </a:r>
            <a:endParaRPr lang="en-US" sz="1600" dirty="0"/>
          </a:p>
          <a:p>
            <a:r>
              <a:rPr lang="en-US" sz="2400" dirty="0"/>
              <a:t>Key Value database</a:t>
            </a:r>
          </a:p>
          <a:p>
            <a:pPr marL="914400" lvl="2" indent="0">
              <a:buNone/>
            </a:pPr>
            <a:r>
              <a:rPr lang="en-US" sz="1600" dirty="0"/>
              <a:t>-AWS DynamoDB, </a:t>
            </a:r>
          </a:p>
          <a:p>
            <a:r>
              <a:rPr lang="en-US" sz="2400" dirty="0"/>
              <a:t>Wide Column database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600" dirty="0"/>
              <a:t>Cassandra, HBASE</a:t>
            </a:r>
          </a:p>
          <a:p>
            <a:r>
              <a:rPr lang="en-US" sz="2400" dirty="0"/>
              <a:t>Graph Database</a:t>
            </a:r>
          </a:p>
          <a:p>
            <a:pPr marL="0" indent="0">
              <a:buNone/>
            </a:pPr>
            <a:r>
              <a:rPr lang="en-US" sz="1800" dirty="0"/>
              <a:t>	-Allegro, neo4j</a:t>
            </a:r>
          </a:p>
          <a:p>
            <a:r>
              <a:rPr lang="en-US" sz="2400" dirty="0"/>
              <a:t>Search</a:t>
            </a:r>
            <a:r>
              <a:rPr lang="en-US" sz="1800" dirty="0"/>
              <a:t> (Provides near real time visualization and analytics of data)</a:t>
            </a:r>
          </a:p>
          <a:p>
            <a:pPr marL="0" indent="0">
              <a:buNone/>
            </a:pPr>
            <a:r>
              <a:rPr lang="en-US" sz="1800" dirty="0"/>
              <a:t>	-Amazon ES</a:t>
            </a:r>
          </a:p>
          <a:p>
            <a:r>
              <a:rPr lang="en-US" sz="2400" dirty="0"/>
              <a:t>In Memory </a:t>
            </a:r>
            <a:r>
              <a:rPr lang="en-US" sz="1800" dirty="0"/>
              <a:t>(leaderboards, session store, real time analytics)</a:t>
            </a:r>
          </a:p>
          <a:p>
            <a:pPr marL="0" indent="0">
              <a:buNone/>
            </a:pPr>
            <a:r>
              <a:rPr lang="en-US" sz="1800" dirty="0"/>
              <a:t>	-Redis, </a:t>
            </a:r>
            <a:r>
              <a:rPr lang="en-US" sz="1800" dirty="0" err="1"/>
              <a:t>memcached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86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B588-C327-4823-A098-A54313DB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Advantages of NoSQL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310D-EF6A-4E3E-A687-25024743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830388"/>
            <a:ext cx="10895012" cy="4498975"/>
          </a:xfrm>
        </p:spPr>
        <p:txBody>
          <a:bodyPr/>
          <a:lstStyle/>
          <a:p>
            <a:r>
              <a:rPr lang="en-US" b="0" i="0" dirty="0">
                <a:effectLst/>
              </a:rPr>
              <a:t>Massive dataset organization (Big data)</a:t>
            </a:r>
          </a:p>
          <a:p>
            <a:r>
              <a:rPr lang="en-US" b="0" i="0" dirty="0">
                <a:effectLst/>
              </a:rPr>
              <a:t>Multiple data structures </a:t>
            </a:r>
          </a:p>
          <a:p>
            <a:pPr lvl="1"/>
            <a:r>
              <a:rPr lang="en-US" dirty="0"/>
              <a:t>Ability to store various types information in different formats.</a:t>
            </a:r>
            <a:endParaRPr lang="en-US" b="0" i="0" dirty="0">
              <a:effectLst/>
            </a:endParaRPr>
          </a:p>
          <a:p>
            <a:r>
              <a:rPr lang="en-US" dirty="0"/>
              <a:t>Ideal home is to be stored in a cloud.</a:t>
            </a:r>
          </a:p>
          <a:p>
            <a:r>
              <a:rPr lang="en-US" b="0" i="0" dirty="0">
                <a:effectLst/>
              </a:rPr>
              <a:t>Flexibility</a:t>
            </a:r>
          </a:p>
          <a:p>
            <a:r>
              <a:rPr lang="en-US" b="0" i="0" dirty="0">
                <a:effectLst/>
              </a:rPr>
              <a:t>Scalability</a:t>
            </a:r>
          </a:p>
          <a:p>
            <a:r>
              <a:rPr lang="en-US" b="0" i="0" dirty="0">
                <a:effectLst/>
              </a:rPr>
              <a:t>High-performance</a:t>
            </a:r>
          </a:p>
        </p:txBody>
      </p:sp>
    </p:spTree>
    <p:extLst>
      <p:ext uri="{BB962C8B-B14F-4D97-AF65-F5344CB8AC3E}">
        <p14:creationId xmlns:p14="http://schemas.microsoft.com/office/powerpoint/2010/main" val="401145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E4E7-8949-4D56-9E49-8F8EE5C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Cases for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3B94-ED42-43F1-AF4D-D61F38D0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Suits more for huge volumes of data due to Scaling</a:t>
            </a:r>
          </a:p>
          <a:p>
            <a:r>
              <a:rPr lang="en-US" dirty="0"/>
              <a:t>Semi Structured data storage</a:t>
            </a:r>
          </a:p>
          <a:p>
            <a:r>
              <a:rPr lang="en-US" dirty="0"/>
              <a:t>Easy to replication</a:t>
            </a:r>
          </a:p>
          <a:p>
            <a:r>
              <a:rPr lang="en-US" dirty="0"/>
              <a:t>Horizontal Scaling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0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E69-7516-4B3C-A383-7882ADC5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NoSQL vs. RDBMS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0C2EE1-8F87-4B83-A23F-6327622C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84495"/>
              </p:ext>
            </p:extLst>
          </p:nvPr>
        </p:nvGraphicFramePr>
        <p:xfrm>
          <a:off x="838200" y="1505268"/>
          <a:ext cx="10248900" cy="32732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24450">
                  <a:extLst>
                    <a:ext uri="{9D8B030D-6E8A-4147-A177-3AD203B41FA5}">
                      <a16:colId xmlns:a16="http://schemas.microsoft.com/office/drawing/2014/main" val="3873956169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612659110"/>
                    </a:ext>
                  </a:extLst>
                </a:gridCol>
              </a:tblGrid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NO SQL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RDBMS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141255358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Scaling Horizontally 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Scaling Up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1239282720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Flexible Schema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Structured Schema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3802731619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Not an ACID compliance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ACID compliance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3809832783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Unnormalized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Normalized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4166195173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Nested Data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Complex Queries with Joins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819839359"/>
                  </a:ext>
                </a:extLst>
              </a:tr>
              <a:tr h="467606">
                <a:tc>
                  <a:txBody>
                    <a:bodyPr/>
                    <a:lstStyle/>
                    <a:p>
                      <a:r>
                        <a:rPr lang="en-US" sz="2300" dirty="0"/>
                        <a:t>Good for simple Calculations</a:t>
                      </a:r>
                    </a:p>
                  </a:txBody>
                  <a:tcPr marL="115301" marR="115301" marT="57650" marB="5765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Best for Complex Calculations</a:t>
                      </a:r>
                    </a:p>
                  </a:txBody>
                  <a:tcPr marL="115301" marR="115301" marT="57650" marB="57650"/>
                </a:tc>
                <a:extLst>
                  <a:ext uri="{0D108BD9-81ED-4DB2-BD59-A6C34878D82A}">
                    <a16:rowId xmlns:a16="http://schemas.microsoft.com/office/drawing/2014/main" val="260930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8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MongoDB - A Little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written in C++</a:t>
            </a:r>
          </a:p>
          <a:p>
            <a:r>
              <a:rPr lang="en-US" dirty="0"/>
              <a:t>Created by and formerly known 10gen </a:t>
            </a:r>
          </a:p>
          <a:p>
            <a:r>
              <a:rPr lang="en-US" dirty="0"/>
              <a:t>Open-source document database</a:t>
            </a:r>
          </a:p>
          <a:p>
            <a:r>
              <a:rPr lang="en-US" dirty="0"/>
              <a:t>Mongo comes from </a:t>
            </a:r>
            <a:r>
              <a:rPr lang="en-US" dirty="0" err="1"/>
              <a:t>Hu”mongo”us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3179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F672-64AA-4969-8A93-73C651E9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Basic Installation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C6B7-E3E2-405E-A4E2-CD34FB85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10506"/>
            <a:ext cx="5157787" cy="587375"/>
          </a:xfrm>
        </p:spPr>
        <p:txBody>
          <a:bodyPr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5294-822E-4E8A-8C39-DE4918CD1F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.</a:t>
            </a:r>
            <a:r>
              <a:rPr lang="en-US" sz="2400" dirty="0" err="1"/>
              <a:t>msi</a:t>
            </a:r>
            <a:r>
              <a:rPr lang="en-US" sz="2400" dirty="0"/>
              <a:t> file from website</a:t>
            </a:r>
          </a:p>
          <a:p>
            <a:r>
              <a:rPr lang="en-US" sz="2400" dirty="0"/>
              <a:t>Run installer –Choose to install it as a service</a:t>
            </a:r>
          </a:p>
          <a:p>
            <a:r>
              <a:rPr lang="en-US" sz="2400" dirty="0"/>
              <a:t>Create a data/</a:t>
            </a:r>
            <a:r>
              <a:rPr lang="en-US" sz="2400" dirty="0" err="1"/>
              <a:t>db</a:t>
            </a:r>
            <a:r>
              <a:rPr lang="en-US" sz="2400" dirty="0"/>
              <a:t> folder in C Drive</a:t>
            </a:r>
          </a:p>
          <a:p>
            <a:r>
              <a:rPr lang="en-US" sz="2400" dirty="0"/>
              <a:t>Navigate through bin folder of you MongoDB in Program files using </a:t>
            </a:r>
            <a:r>
              <a:rPr lang="en-US" sz="2400" dirty="0" err="1"/>
              <a:t>cmd</a:t>
            </a:r>
            <a:r>
              <a:rPr lang="en-US" sz="2400" dirty="0"/>
              <a:t> </a:t>
            </a:r>
          </a:p>
          <a:p>
            <a:r>
              <a:rPr lang="en-US" sz="2400" dirty="0"/>
              <a:t>Issue command mongo.exe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1D14A-2783-4F48-88E2-EA49370D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600597"/>
            <a:ext cx="5183188" cy="587376"/>
          </a:xfrm>
        </p:spPr>
        <p:txBody>
          <a:bodyPr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3FB4A-4783-44DB-9F02-794E5F4E2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2900" y="2505075"/>
            <a:ext cx="4662488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Install brew</a:t>
            </a:r>
          </a:p>
          <a:p>
            <a:r>
              <a:rPr lang="en-US" sz="2400" dirty="0"/>
              <a:t>brew install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mongodb-community@4.4</a:t>
            </a:r>
            <a:endParaRPr lang="en-US" sz="2400" dirty="0"/>
          </a:p>
          <a:p>
            <a:r>
              <a:rPr lang="en-US" sz="2400" dirty="0"/>
              <a:t>brew services start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mongodb-community@4.4</a:t>
            </a:r>
            <a:endParaRPr lang="en-US" sz="2400" dirty="0"/>
          </a:p>
          <a:p>
            <a:r>
              <a:rPr lang="en-US" sz="2400" dirty="0"/>
              <a:t>Open terminal and type mongo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45199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BF21-6602-46E3-BDD0-904953B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Features of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B731-ADC9-4CF0-9BB3-18B11F99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for faster querying </a:t>
            </a:r>
          </a:p>
          <a:p>
            <a:r>
              <a:rPr lang="en-US" dirty="0"/>
              <a:t>Duplication of Data </a:t>
            </a:r>
          </a:p>
          <a:p>
            <a:r>
              <a:rPr lang="en-US" dirty="0"/>
              <a:t>Supports Load Balancing</a:t>
            </a:r>
          </a:p>
          <a:p>
            <a:r>
              <a:rPr lang="en-US" dirty="0"/>
              <a:t>Supports Replication</a:t>
            </a:r>
          </a:p>
          <a:p>
            <a:r>
              <a:rPr lang="en-US" dirty="0"/>
              <a:t>Stores any file on collection</a:t>
            </a:r>
          </a:p>
          <a:p>
            <a:r>
              <a:rPr lang="en-US" dirty="0"/>
              <a:t>Horizontal Scaling </a:t>
            </a:r>
          </a:p>
        </p:txBody>
      </p:sp>
    </p:spTree>
    <p:extLst>
      <p:ext uri="{BB962C8B-B14F-4D97-AF65-F5344CB8AC3E}">
        <p14:creationId xmlns:p14="http://schemas.microsoft.com/office/powerpoint/2010/main" val="3565256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983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Avenir Next LT Pro</vt:lpstr>
      <vt:lpstr>Calibri</vt:lpstr>
      <vt:lpstr>Tw Cen MT</vt:lpstr>
      <vt:lpstr>ShapesVTI</vt:lpstr>
      <vt:lpstr>NoSQL Database</vt:lpstr>
      <vt:lpstr>What is a NoSQL database</vt:lpstr>
      <vt:lpstr>Types of NoSQL</vt:lpstr>
      <vt:lpstr>Advantages of NoSQL</vt:lpstr>
      <vt:lpstr>Use Cases for NoSQL</vt:lpstr>
      <vt:lpstr>NoSQL vs. RDBMS</vt:lpstr>
      <vt:lpstr>MongoDB - A Little History</vt:lpstr>
      <vt:lpstr>Basic Installation guide</vt:lpstr>
      <vt:lpstr>Features of MongoDB</vt:lpstr>
      <vt:lpstr>Operations of MongoDB (Creation)</vt:lpstr>
      <vt:lpstr>Operations of MongoDB (Insertion)</vt:lpstr>
      <vt:lpstr>Operations of MongoDB (Query)</vt:lpstr>
      <vt:lpstr>Operations of MongoDB (Query)</vt:lpstr>
      <vt:lpstr>Operations of MongoDB (Update)</vt:lpstr>
      <vt:lpstr>Operations of MongoDB (Remove)</vt:lpstr>
      <vt:lpstr>Operations of MongoDB (Drop)</vt:lpstr>
      <vt:lpstr>Repository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 Delson</dc:creator>
  <cp:lastModifiedBy> </cp:lastModifiedBy>
  <cp:revision>125</cp:revision>
  <dcterms:created xsi:type="dcterms:W3CDTF">2020-11-04T04:48:33Z</dcterms:created>
  <dcterms:modified xsi:type="dcterms:W3CDTF">2020-11-05T04:46:01Z</dcterms:modified>
</cp:coreProperties>
</file>